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66"/>
  </p:notesMasterIdLst>
  <p:handoutMasterIdLst>
    <p:handoutMasterId r:id="rId67"/>
  </p:handoutMasterIdLst>
  <p:sldIdLst>
    <p:sldId id="328" r:id="rId2"/>
    <p:sldId id="325" r:id="rId3"/>
    <p:sldId id="288" r:id="rId4"/>
    <p:sldId id="274" r:id="rId5"/>
    <p:sldId id="291" r:id="rId6"/>
    <p:sldId id="292" r:id="rId7"/>
    <p:sldId id="289" r:id="rId8"/>
    <p:sldId id="290" r:id="rId9"/>
    <p:sldId id="293" r:id="rId10"/>
    <p:sldId id="313" r:id="rId11"/>
    <p:sldId id="312" r:id="rId12"/>
    <p:sldId id="315" r:id="rId13"/>
    <p:sldId id="316" r:id="rId14"/>
    <p:sldId id="301" r:id="rId15"/>
    <p:sldId id="302" r:id="rId16"/>
    <p:sldId id="284" r:id="rId17"/>
    <p:sldId id="257" r:id="rId18"/>
    <p:sldId id="259" r:id="rId19"/>
    <p:sldId id="265" r:id="rId20"/>
    <p:sldId id="267" r:id="rId21"/>
    <p:sldId id="263" r:id="rId22"/>
    <p:sldId id="264" r:id="rId23"/>
    <p:sldId id="298" r:id="rId24"/>
    <p:sldId id="296" r:id="rId25"/>
    <p:sldId id="333" r:id="rId26"/>
    <p:sldId id="271" r:id="rId27"/>
    <p:sldId id="327" r:id="rId28"/>
    <p:sldId id="285" r:id="rId29"/>
    <p:sldId id="329" r:id="rId30"/>
    <p:sldId id="286" r:id="rId31"/>
    <p:sldId id="270" r:id="rId32"/>
    <p:sldId id="287" r:id="rId33"/>
    <p:sldId id="258" r:id="rId34"/>
    <p:sldId id="310" r:id="rId35"/>
    <p:sldId id="311" r:id="rId36"/>
    <p:sldId id="307" r:id="rId37"/>
    <p:sldId id="273" r:id="rId38"/>
    <p:sldId id="309" r:id="rId39"/>
    <p:sldId id="275" r:id="rId40"/>
    <p:sldId id="308" r:id="rId41"/>
    <p:sldId id="341" r:id="rId42"/>
    <p:sldId id="280" r:id="rId43"/>
    <p:sldId id="317" r:id="rId44"/>
    <p:sldId id="326" r:id="rId45"/>
    <p:sldId id="342" r:id="rId46"/>
    <p:sldId id="276" r:id="rId47"/>
    <p:sldId id="318" r:id="rId48"/>
    <p:sldId id="319" r:id="rId49"/>
    <p:sldId id="320" r:id="rId50"/>
    <p:sldId id="321" r:id="rId51"/>
    <p:sldId id="322" r:id="rId52"/>
    <p:sldId id="336" r:id="rId53"/>
    <p:sldId id="347" r:id="rId54"/>
    <p:sldId id="277" r:id="rId55"/>
    <p:sldId id="338" r:id="rId56"/>
    <p:sldId id="278" r:id="rId57"/>
    <p:sldId id="339" r:id="rId58"/>
    <p:sldId id="340" r:id="rId59"/>
    <p:sldId id="344" r:id="rId60"/>
    <p:sldId id="337" r:id="rId61"/>
    <p:sldId id="346" r:id="rId62"/>
    <p:sldId id="314" r:id="rId63"/>
    <p:sldId id="324" r:id="rId64"/>
    <p:sldId id="345" r:id="rId6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4167" autoAdjust="0"/>
  </p:normalViewPr>
  <p:slideViewPr>
    <p:cSldViewPr>
      <p:cViewPr varScale="1">
        <p:scale>
          <a:sx n="82" d="100"/>
          <a:sy n="82" d="100"/>
        </p:scale>
        <p:origin x="-5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layout>
        <c:manualLayout>
          <c:xMode val="edge"/>
          <c:yMode val="edge"/>
          <c:x val="0.25404752455028873"/>
          <c:y val="2.8593850611719387E-2"/>
        </c:manualLayout>
      </c:layout>
      <c:txPr>
        <a:bodyPr/>
        <a:lstStyle/>
        <a:p>
          <a:pPr>
            <a:defRPr sz="2400"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Curso 2014/15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5541838281268603"/>
                  <c:y val="9.7863269548420048E-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265182642949929"/>
                  <c:y val="-0.1143559362664132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es-E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Definitivo</c:v>
                </c:pt>
                <c:pt idx="1">
                  <c:v>Provisional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</c:v>
                </c:pt>
                <c:pt idx="1">
                  <c:v>9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0.29396613764630131"/>
          <c:y val="0.12615441011786441"/>
          <c:w val="0.38803399519890963"/>
          <c:h val="0.12269511674459022"/>
        </c:manualLayout>
      </c:layout>
      <c:txPr>
        <a:bodyPr/>
        <a:lstStyle/>
        <a:p>
          <a:pPr>
            <a:defRPr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legend>
    <c:plotVisOnly val="1"/>
    <c:dispBlanksAs val="zero"/>
  </c:chart>
  <c:txPr>
    <a:bodyPr/>
    <a:lstStyle/>
    <a:p>
      <a:pPr>
        <a:defRPr sz="1800"/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 sz="2400" b="1">
                <a:solidFill>
                  <a:srgbClr val="0000CC"/>
                </a:solidFill>
                <a:latin typeface="Calibri" pitchFamily="34" charset="0"/>
              </a:defRPr>
            </a:pP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smtClean="0"/>
              <a:t>2016/17</a:t>
            </a:r>
            <a:endParaRPr lang="en-US" dirty="0"/>
          </a:p>
        </c:rich>
      </c:tx>
      <c:layout>
        <c:manualLayout>
          <c:xMode val="edge"/>
          <c:yMode val="edge"/>
          <c:x val="0.25404752455028873"/>
          <c:y val="2.8593850611719252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Curso 2014/15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5084408858030865"/>
                  <c:y val="0.158973952938212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550646687186399"/>
                  <c:y val="-0.25602161139729668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es-E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Definitivo</c:v>
                </c:pt>
                <c:pt idx="1">
                  <c:v>Provisional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</c:v>
                </c:pt>
                <c:pt idx="1">
                  <c:v>20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0.29396613764630131"/>
          <c:y val="0.12615441011786441"/>
          <c:w val="0.38803399519890985"/>
          <c:h val="0.12269511674459024"/>
        </c:manualLayout>
      </c:layout>
      <c:txPr>
        <a:bodyPr/>
        <a:lstStyle/>
        <a:p>
          <a:pPr>
            <a:defRPr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legend>
    <c:plotVisOnly val="1"/>
    <c:dispBlanksAs val="zero"/>
  </c:chart>
  <c:txPr>
    <a:bodyPr/>
    <a:lstStyle/>
    <a:p>
      <a:pPr>
        <a:defRPr sz="1800"/>
      </a:pPr>
      <a:endParaRPr lang="es-E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Curso 2015/16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224</c:v>
                </c:pt>
                <c:pt idx="1">
                  <c:v>43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Curso 2014/15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207</c:v>
                </c:pt>
                <c:pt idx="1">
                  <c:v>40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Curso 2013/14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161</c:v>
                </c:pt>
                <c:pt idx="1">
                  <c:v>33</c:v>
                </c:pt>
                <c:pt idx="2">
                  <c:v>12</c:v>
                </c:pt>
              </c:numCache>
            </c:numRef>
          </c:val>
        </c:ser>
        <c:dLbls/>
        <c:axId val="135101056"/>
        <c:axId val="135115136"/>
      </c:barChart>
      <c:catAx>
        <c:axId val="135101056"/>
        <c:scaling>
          <c:orientation val="minMax"/>
        </c:scaling>
        <c:axPos val="b"/>
        <c:numFmt formatCode="General" sourceLinked="0"/>
        <c:tickLblPos val="nextTo"/>
        <c:crossAx val="135115136"/>
        <c:crosses val="autoZero"/>
        <c:auto val="1"/>
        <c:lblAlgn val="ctr"/>
        <c:lblOffset val="100"/>
      </c:catAx>
      <c:valAx>
        <c:axId val="135115136"/>
        <c:scaling>
          <c:orientation val="minMax"/>
        </c:scaling>
        <c:axPos val="l"/>
        <c:majorGridlines/>
        <c:numFmt formatCode="General" sourceLinked="1"/>
        <c:tickLblPos val="nextTo"/>
        <c:crossAx val="13510105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MATRICULADOS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16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ASISTIRON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11</c:v>
                </c:pt>
                <c:pt idx="1">
                  <c:v>16</c:v>
                </c:pt>
                <c:pt idx="2">
                  <c:v>19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PROMOCIONAN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</c:ser>
        <c:dLbls/>
        <c:gapWidth val="75"/>
        <c:overlap val="40"/>
        <c:axId val="135201536"/>
        <c:axId val="135203072"/>
      </c:barChart>
      <c:catAx>
        <c:axId val="135201536"/>
        <c:scaling>
          <c:orientation val="minMax"/>
        </c:scaling>
        <c:axPos val="b"/>
        <c:numFmt formatCode="General" sourceLinked="0"/>
        <c:majorTickMark val="none"/>
        <c:tickLblPos val="nextTo"/>
        <c:crossAx val="135203072"/>
        <c:crosses val="autoZero"/>
        <c:auto val="1"/>
        <c:lblAlgn val="ctr"/>
        <c:lblOffset val="100"/>
      </c:catAx>
      <c:valAx>
        <c:axId val="135203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3520153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es-E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E210E-58AF-405C-B444-D902C3ADCDF9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6F3A0F32-1BDB-4285-B6FE-AB6E22E289CB}">
      <dgm:prSet phldrT="[Texto]" custT="1"/>
      <dgm:spPr>
        <a:solidFill>
          <a:srgbClr val="00B050"/>
        </a:solidFill>
      </dgm:spPr>
      <dgm:t>
        <a:bodyPr/>
        <a:lstStyle/>
        <a:p>
          <a:r>
            <a:rPr lang="gl-ES" sz="4400" b="1" dirty="0" smtClean="0">
              <a:latin typeface="Calibri" pitchFamily="34" charset="0"/>
            </a:rPr>
            <a:t>U.D.</a:t>
          </a:r>
          <a:endParaRPr lang="gl-ES" sz="4400" b="1" dirty="0">
            <a:latin typeface="Calibri" pitchFamily="34" charset="0"/>
          </a:endParaRPr>
        </a:p>
      </dgm:t>
    </dgm:pt>
    <dgm:pt modelId="{BAB8C548-807D-4B80-8C76-A19E00109A21}" type="parTrans" cxnId="{AFF54A59-7676-428F-8CEC-C80AF6694B92}">
      <dgm:prSet/>
      <dgm:spPr/>
      <dgm:t>
        <a:bodyPr/>
        <a:lstStyle/>
        <a:p>
          <a:endParaRPr lang="gl-ES"/>
        </a:p>
      </dgm:t>
    </dgm:pt>
    <dgm:pt modelId="{B3CDEA94-2F6C-4D05-A7A1-59C17131F204}" type="sibTrans" cxnId="{AFF54A59-7676-428F-8CEC-C80AF6694B92}">
      <dgm:prSet/>
      <dgm:spPr/>
      <dgm:t>
        <a:bodyPr/>
        <a:lstStyle/>
        <a:p>
          <a:endParaRPr lang="gl-ES"/>
        </a:p>
      </dgm:t>
    </dgm:pt>
    <dgm:pt modelId="{2C2C940B-77A2-42D1-9B5F-AB3F033F9F96}">
      <dgm:prSet phldrT="[Texto]"/>
      <dgm:spPr/>
      <dgm:t>
        <a:bodyPr/>
        <a:lstStyle/>
        <a:p>
          <a:r>
            <a:rPr lang="gl-ES" dirty="0" smtClean="0"/>
            <a:t>Como queremos traballar</a:t>
          </a:r>
          <a:endParaRPr lang="gl-ES" dirty="0"/>
        </a:p>
      </dgm:t>
    </dgm:pt>
    <dgm:pt modelId="{13F61FBE-3B38-4CAD-90EA-1DBB2943B568}" type="parTrans" cxnId="{459481D3-C7E7-45AB-96DE-153A5D42E055}">
      <dgm:prSet/>
      <dgm:spPr/>
      <dgm:t>
        <a:bodyPr/>
        <a:lstStyle/>
        <a:p>
          <a:endParaRPr lang="gl-ES"/>
        </a:p>
      </dgm:t>
    </dgm:pt>
    <dgm:pt modelId="{DC0D530B-06CF-4F79-BDFA-04522EACC754}" type="sibTrans" cxnId="{459481D3-C7E7-45AB-96DE-153A5D42E055}">
      <dgm:prSet/>
      <dgm:spPr/>
      <dgm:t>
        <a:bodyPr/>
        <a:lstStyle/>
        <a:p>
          <a:endParaRPr lang="gl-ES"/>
        </a:p>
      </dgm:t>
    </dgm:pt>
    <dgm:pt modelId="{FE0454B4-4ECE-41E5-8158-755F4E1CA54C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gl-ES" dirty="0" smtClean="0">
              <a:latin typeface="Calibri" pitchFamily="34" charset="0"/>
            </a:rPr>
            <a:t>Que queremos traballar</a:t>
          </a:r>
          <a:endParaRPr lang="gl-ES" dirty="0">
            <a:latin typeface="Calibri" pitchFamily="34" charset="0"/>
          </a:endParaRPr>
        </a:p>
      </dgm:t>
    </dgm:pt>
    <dgm:pt modelId="{0BA88E75-4EFE-43B5-B101-7BF5BE1884C2}" type="parTrans" cxnId="{0440288E-9A38-4939-B13A-BC4EABBBC822}">
      <dgm:prSet/>
      <dgm:spPr/>
      <dgm:t>
        <a:bodyPr/>
        <a:lstStyle/>
        <a:p>
          <a:endParaRPr lang="gl-ES"/>
        </a:p>
      </dgm:t>
    </dgm:pt>
    <dgm:pt modelId="{00E07FD9-91AC-451E-9742-11796B796358}" type="sibTrans" cxnId="{0440288E-9A38-4939-B13A-BC4EABBBC822}">
      <dgm:prSet/>
      <dgm:spPr/>
      <dgm:t>
        <a:bodyPr/>
        <a:lstStyle/>
        <a:p>
          <a:endParaRPr lang="gl-ES"/>
        </a:p>
      </dgm:t>
    </dgm:pt>
    <dgm:pt modelId="{9E4F922D-1FD6-4D96-9EA3-281E3806F972}" type="pres">
      <dgm:prSet presAssocID="{B28E210E-58AF-405C-B444-D902C3ADCDF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32C37E-6458-4B4F-86D9-91E6C9D3ED49}" type="pres">
      <dgm:prSet presAssocID="{6F3A0F32-1BDB-4285-B6FE-AB6E22E289CB}" presName="gear1" presStyleLbl="node1" presStyleIdx="0" presStyleCnt="3" custLinFactNeighborX="-486" custLinFactNeighborY="-1247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83EFBAAD-C4F8-4F02-BD01-64F973331E01}" type="pres">
      <dgm:prSet presAssocID="{6F3A0F32-1BDB-4285-B6FE-AB6E22E289CB}" presName="gear1srcNode" presStyleLbl="node1" presStyleIdx="0" presStyleCnt="3"/>
      <dgm:spPr/>
      <dgm:t>
        <a:bodyPr/>
        <a:lstStyle/>
        <a:p>
          <a:endParaRPr lang="gl-ES"/>
        </a:p>
      </dgm:t>
    </dgm:pt>
    <dgm:pt modelId="{DC8F1A69-13F7-4A6A-B76A-7ED2D55F3565}" type="pres">
      <dgm:prSet presAssocID="{6F3A0F32-1BDB-4285-B6FE-AB6E22E289CB}" presName="gear1dstNode" presStyleLbl="node1" presStyleIdx="0" presStyleCnt="3"/>
      <dgm:spPr/>
      <dgm:t>
        <a:bodyPr/>
        <a:lstStyle/>
        <a:p>
          <a:endParaRPr lang="gl-ES"/>
        </a:p>
      </dgm:t>
    </dgm:pt>
    <dgm:pt modelId="{7E9F70B6-587E-46FD-91CE-4F523F9B3937}" type="pres">
      <dgm:prSet presAssocID="{2C2C940B-77A2-42D1-9B5F-AB3F033F9F96}" presName="gear2" presStyleLbl="node1" presStyleIdx="1" presStyleCnt="3" custLinFactNeighborX="4080" custLinFactNeighborY="685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B8B68858-14AE-4AA3-8EE9-98449AFE294F}" type="pres">
      <dgm:prSet presAssocID="{2C2C940B-77A2-42D1-9B5F-AB3F033F9F96}" presName="gear2srcNode" presStyleLbl="node1" presStyleIdx="1" presStyleCnt="3"/>
      <dgm:spPr/>
      <dgm:t>
        <a:bodyPr/>
        <a:lstStyle/>
        <a:p>
          <a:endParaRPr lang="gl-ES"/>
        </a:p>
      </dgm:t>
    </dgm:pt>
    <dgm:pt modelId="{7889EB38-5606-45FD-86BB-0FF27F0BD3CD}" type="pres">
      <dgm:prSet presAssocID="{2C2C940B-77A2-42D1-9B5F-AB3F033F9F96}" presName="gear2dstNode" presStyleLbl="node1" presStyleIdx="1" presStyleCnt="3"/>
      <dgm:spPr/>
      <dgm:t>
        <a:bodyPr/>
        <a:lstStyle/>
        <a:p>
          <a:endParaRPr lang="gl-ES"/>
        </a:p>
      </dgm:t>
    </dgm:pt>
    <dgm:pt modelId="{C546A50E-0E62-46E9-9399-F4CBD4B07095}" type="pres">
      <dgm:prSet presAssocID="{FE0454B4-4ECE-41E5-8158-755F4E1CA54C}" presName="gear3" presStyleLbl="node1" presStyleIdx="2" presStyleCnt="3"/>
      <dgm:spPr/>
      <dgm:t>
        <a:bodyPr/>
        <a:lstStyle/>
        <a:p>
          <a:endParaRPr lang="gl-ES"/>
        </a:p>
      </dgm:t>
    </dgm:pt>
    <dgm:pt modelId="{ACA0254E-1BC6-4993-BA77-5306B9D1207C}" type="pres">
      <dgm:prSet presAssocID="{FE0454B4-4ECE-41E5-8158-755F4E1CA5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CC2A5229-DC42-4AA0-B144-F4A054D44A56}" type="pres">
      <dgm:prSet presAssocID="{FE0454B4-4ECE-41E5-8158-755F4E1CA54C}" presName="gear3srcNode" presStyleLbl="node1" presStyleIdx="2" presStyleCnt="3"/>
      <dgm:spPr/>
      <dgm:t>
        <a:bodyPr/>
        <a:lstStyle/>
        <a:p>
          <a:endParaRPr lang="gl-ES"/>
        </a:p>
      </dgm:t>
    </dgm:pt>
    <dgm:pt modelId="{9A18F605-E21E-4D6E-9056-E6B698AFA8AE}" type="pres">
      <dgm:prSet presAssocID="{FE0454B4-4ECE-41E5-8158-755F4E1CA54C}" presName="gear3dstNode" presStyleLbl="node1" presStyleIdx="2" presStyleCnt="3"/>
      <dgm:spPr/>
      <dgm:t>
        <a:bodyPr/>
        <a:lstStyle/>
        <a:p>
          <a:endParaRPr lang="gl-ES"/>
        </a:p>
      </dgm:t>
    </dgm:pt>
    <dgm:pt modelId="{D870C4C6-AF6D-4BB8-A2D1-425447A81B6F}" type="pres">
      <dgm:prSet presAssocID="{B3CDEA94-2F6C-4D05-A7A1-59C17131F204}" presName="connector1" presStyleLbl="sibTrans2D1" presStyleIdx="0" presStyleCnt="3"/>
      <dgm:spPr/>
      <dgm:t>
        <a:bodyPr/>
        <a:lstStyle/>
        <a:p>
          <a:endParaRPr lang="gl-ES"/>
        </a:p>
      </dgm:t>
    </dgm:pt>
    <dgm:pt modelId="{53BBD3C5-9899-4C60-B65C-6BC9872DDE10}" type="pres">
      <dgm:prSet presAssocID="{DC0D530B-06CF-4F79-BDFA-04522EACC754}" presName="connector2" presStyleLbl="sibTrans2D1" presStyleIdx="1" presStyleCnt="3"/>
      <dgm:spPr/>
      <dgm:t>
        <a:bodyPr/>
        <a:lstStyle/>
        <a:p>
          <a:endParaRPr lang="gl-ES"/>
        </a:p>
      </dgm:t>
    </dgm:pt>
    <dgm:pt modelId="{DB7F4159-C304-4348-8FBF-EA210CD5B4FD}" type="pres">
      <dgm:prSet presAssocID="{00E07FD9-91AC-451E-9742-11796B796358}" presName="connector3" presStyleLbl="sibTrans2D1" presStyleIdx="2" presStyleCnt="3"/>
      <dgm:spPr/>
      <dgm:t>
        <a:bodyPr/>
        <a:lstStyle/>
        <a:p>
          <a:endParaRPr lang="gl-ES"/>
        </a:p>
      </dgm:t>
    </dgm:pt>
  </dgm:ptLst>
  <dgm:cxnLst>
    <dgm:cxn modelId="{63F6D1DE-80A7-41C1-BC04-AB5F8BAAC77D}" type="presOf" srcId="{2C2C940B-77A2-42D1-9B5F-AB3F033F9F96}" destId="{7E9F70B6-587E-46FD-91CE-4F523F9B3937}" srcOrd="0" destOrd="0" presId="urn:microsoft.com/office/officeart/2005/8/layout/gear1"/>
    <dgm:cxn modelId="{B7A32C37-CE7E-4D29-A3E7-FFC61FDFAB31}" type="presOf" srcId="{FE0454B4-4ECE-41E5-8158-755F4E1CA54C}" destId="{9A18F605-E21E-4D6E-9056-E6B698AFA8AE}" srcOrd="3" destOrd="0" presId="urn:microsoft.com/office/officeart/2005/8/layout/gear1"/>
    <dgm:cxn modelId="{AFF54A59-7676-428F-8CEC-C80AF6694B92}" srcId="{B28E210E-58AF-405C-B444-D902C3ADCDF9}" destId="{6F3A0F32-1BDB-4285-B6FE-AB6E22E289CB}" srcOrd="0" destOrd="0" parTransId="{BAB8C548-807D-4B80-8C76-A19E00109A21}" sibTransId="{B3CDEA94-2F6C-4D05-A7A1-59C17131F204}"/>
    <dgm:cxn modelId="{D85CE993-3604-4561-88F5-ACCB2D557E34}" type="presOf" srcId="{00E07FD9-91AC-451E-9742-11796B796358}" destId="{DB7F4159-C304-4348-8FBF-EA210CD5B4FD}" srcOrd="0" destOrd="0" presId="urn:microsoft.com/office/officeart/2005/8/layout/gear1"/>
    <dgm:cxn modelId="{2196B27E-53C5-433E-B358-D1BF5A220738}" type="presOf" srcId="{DC0D530B-06CF-4F79-BDFA-04522EACC754}" destId="{53BBD3C5-9899-4C60-B65C-6BC9872DDE10}" srcOrd="0" destOrd="0" presId="urn:microsoft.com/office/officeart/2005/8/layout/gear1"/>
    <dgm:cxn modelId="{5263378C-7AF4-4A70-81DB-FFD5B02549BD}" type="presOf" srcId="{FE0454B4-4ECE-41E5-8158-755F4E1CA54C}" destId="{CC2A5229-DC42-4AA0-B144-F4A054D44A56}" srcOrd="2" destOrd="0" presId="urn:microsoft.com/office/officeart/2005/8/layout/gear1"/>
    <dgm:cxn modelId="{43AB9A1B-1D32-455A-8841-6201E7AEA6D4}" type="presOf" srcId="{6F3A0F32-1BDB-4285-B6FE-AB6E22E289CB}" destId="{0432C37E-6458-4B4F-86D9-91E6C9D3ED49}" srcOrd="0" destOrd="0" presId="urn:microsoft.com/office/officeart/2005/8/layout/gear1"/>
    <dgm:cxn modelId="{CAB0088D-822B-4085-92DC-3522DA50900C}" type="presOf" srcId="{6F3A0F32-1BDB-4285-B6FE-AB6E22E289CB}" destId="{DC8F1A69-13F7-4A6A-B76A-7ED2D55F3565}" srcOrd="2" destOrd="0" presId="urn:microsoft.com/office/officeart/2005/8/layout/gear1"/>
    <dgm:cxn modelId="{459481D3-C7E7-45AB-96DE-153A5D42E055}" srcId="{B28E210E-58AF-405C-B444-D902C3ADCDF9}" destId="{2C2C940B-77A2-42D1-9B5F-AB3F033F9F96}" srcOrd="1" destOrd="0" parTransId="{13F61FBE-3B38-4CAD-90EA-1DBB2943B568}" sibTransId="{DC0D530B-06CF-4F79-BDFA-04522EACC754}"/>
    <dgm:cxn modelId="{2120F8FE-5FB8-48CD-94C5-339209E7D818}" type="presOf" srcId="{2C2C940B-77A2-42D1-9B5F-AB3F033F9F96}" destId="{7889EB38-5606-45FD-86BB-0FF27F0BD3CD}" srcOrd="2" destOrd="0" presId="urn:microsoft.com/office/officeart/2005/8/layout/gear1"/>
    <dgm:cxn modelId="{F66013F0-D163-4D17-B39A-F4776CE3BA9E}" type="presOf" srcId="{FE0454B4-4ECE-41E5-8158-755F4E1CA54C}" destId="{C546A50E-0E62-46E9-9399-F4CBD4B07095}" srcOrd="0" destOrd="0" presId="urn:microsoft.com/office/officeart/2005/8/layout/gear1"/>
    <dgm:cxn modelId="{8B56FBB6-DAF5-44C9-9FC7-85C09E0B5E8A}" type="presOf" srcId="{6F3A0F32-1BDB-4285-B6FE-AB6E22E289CB}" destId="{83EFBAAD-C4F8-4F02-BD01-64F973331E01}" srcOrd="1" destOrd="0" presId="urn:microsoft.com/office/officeart/2005/8/layout/gear1"/>
    <dgm:cxn modelId="{427E5294-BB90-4E99-A0B8-5477BAFB0CCB}" type="presOf" srcId="{B3CDEA94-2F6C-4D05-A7A1-59C17131F204}" destId="{D870C4C6-AF6D-4BB8-A2D1-425447A81B6F}" srcOrd="0" destOrd="0" presId="urn:microsoft.com/office/officeart/2005/8/layout/gear1"/>
    <dgm:cxn modelId="{A7696269-8A4A-4520-A38D-C4A4974C51EF}" type="presOf" srcId="{B28E210E-58AF-405C-B444-D902C3ADCDF9}" destId="{9E4F922D-1FD6-4D96-9EA3-281E3806F972}" srcOrd="0" destOrd="0" presId="urn:microsoft.com/office/officeart/2005/8/layout/gear1"/>
    <dgm:cxn modelId="{71D2CFA2-1CAA-4E7D-ABBC-36E3AC91202F}" type="presOf" srcId="{FE0454B4-4ECE-41E5-8158-755F4E1CA54C}" destId="{ACA0254E-1BC6-4993-BA77-5306B9D1207C}" srcOrd="1" destOrd="0" presId="urn:microsoft.com/office/officeart/2005/8/layout/gear1"/>
    <dgm:cxn modelId="{0440288E-9A38-4939-B13A-BC4EABBBC822}" srcId="{B28E210E-58AF-405C-B444-D902C3ADCDF9}" destId="{FE0454B4-4ECE-41E5-8158-755F4E1CA54C}" srcOrd="2" destOrd="0" parTransId="{0BA88E75-4EFE-43B5-B101-7BF5BE1884C2}" sibTransId="{00E07FD9-91AC-451E-9742-11796B796358}"/>
    <dgm:cxn modelId="{4319D577-BCDB-41EC-9226-AC595859F32D}" type="presOf" srcId="{2C2C940B-77A2-42D1-9B5F-AB3F033F9F96}" destId="{B8B68858-14AE-4AA3-8EE9-98449AFE294F}" srcOrd="1" destOrd="0" presId="urn:microsoft.com/office/officeart/2005/8/layout/gear1"/>
    <dgm:cxn modelId="{E68C9547-E3C8-41B0-8F3E-45D56A409848}" type="presParOf" srcId="{9E4F922D-1FD6-4D96-9EA3-281E3806F972}" destId="{0432C37E-6458-4B4F-86D9-91E6C9D3ED49}" srcOrd="0" destOrd="0" presId="urn:microsoft.com/office/officeart/2005/8/layout/gear1"/>
    <dgm:cxn modelId="{D7285009-2B52-408B-918B-6926BC218413}" type="presParOf" srcId="{9E4F922D-1FD6-4D96-9EA3-281E3806F972}" destId="{83EFBAAD-C4F8-4F02-BD01-64F973331E01}" srcOrd="1" destOrd="0" presId="urn:microsoft.com/office/officeart/2005/8/layout/gear1"/>
    <dgm:cxn modelId="{B63C00ED-24C3-4AB6-9D60-B294D9A7CC81}" type="presParOf" srcId="{9E4F922D-1FD6-4D96-9EA3-281E3806F972}" destId="{DC8F1A69-13F7-4A6A-B76A-7ED2D55F3565}" srcOrd="2" destOrd="0" presId="urn:microsoft.com/office/officeart/2005/8/layout/gear1"/>
    <dgm:cxn modelId="{C27A0E99-EF61-49D2-981D-D2E080DBBD43}" type="presParOf" srcId="{9E4F922D-1FD6-4D96-9EA3-281E3806F972}" destId="{7E9F70B6-587E-46FD-91CE-4F523F9B3937}" srcOrd="3" destOrd="0" presId="urn:microsoft.com/office/officeart/2005/8/layout/gear1"/>
    <dgm:cxn modelId="{89800239-C2C5-4380-B658-7235309962BB}" type="presParOf" srcId="{9E4F922D-1FD6-4D96-9EA3-281E3806F972}" destId="{B8B68858-14AE-4AA3-8EE9-98449AFE294F}" srcOrd="4" destOrd="0" presId="urn:microsoft.com/office/officeart/2005/8/layout/gear1"/>
    <dgm:cxn modelId="{E74011D4-B7A0-449A-B9D1-D8880E1E9021}" type="presParOf" srcId="{9E4F922D-1FD6-4D96-9EA3-281E3806F972}" destId="{7889EB38-5606-45FD-86BB-0FF27F0BD3CD}" srcOrd="5" destOrd="0" presId="urn:microsoft.com/office/officeart/2005/8/layout/gear1"/>
    <dgm:cxn modelId="{3B9983B5-88F8-4C1C-AADB-D13380FEE46D}" type="presParOf" srcId="{9E4F922D-1FD6-4D96-9EA3-281E3806F972}" destId="{C546A50E-0E62-46E9-9399-F4CBD4B07095}" srcOrd="6" destOrd="0" presId="urn:microsoft.com/office/officeart/2005/8/layout/gear1"/>
    <dgm:cxn modelId="{2AA2CAFA-FAC4-4314-980B-BFC2823AE87D}" type="presParOf" srcId="{9E4F922D-1FD6-4D96-9EA3-281E3806F972}" destId="{ACA0254E-1BC6-4993-BA77-5306B9D1207C}" srcOrd="7" destOrd="0" presId="urn:microsoft.com/office/officeart/2005/8/layout/gear1"/>
    <dgm:cxn modelId="{531682F2-33B9-41A7-A239-59511E29C092}" type="presParOf" srcId="{9E4F922D-1FD6-4D96-9EA3-281E3806F972}" destId="{CC2A5229-DC42-4AA0-B144-F4A054D44A56}" srcOrd="8" destOrd="0" presId="urn:microsoft.com/office/officeart/2005/8/layout/gear1"/>
    <dgm:cxn modelId="{18897980-C673-4490-8B68-6A716A61D0E7}" type="presParOf" srcId="{9E4F922D-1FD6-4D96-9EA3-281E3806F972}" destId="{9A18F605-E21E-4D6E-9056-E6B698AFA8AE}" srcOrd="9" destOrd="0" presId="urn:microsoft.com/office/officeart/2005/8/layout/gear1"/>
    <dgm:cxn modelId="{182ECA19-AB18-4D28-BD82-1B986EF1DF61}" type="presParOf" srcId="{9E4F922D-1FD6-4D96-9EA3-281E3806F972}" destId="{D870C4C6-AF6D-4BB8-A2D1-425447A81B6F}" srcOrd="10" destOrd="0" presId="urn:microsoft.com/office/officeart/2005/8/layout/gear1"/>
    <dgm:cxn modelId="{5D7DCEA0-2307-41A8-A2F4-5389B6CF5B0F}" type="presParOf" srcId="{9E4F922D-1FD6-4D96-9EA3-281E3806F972}" destId="{53BBD3C5-9899-4C60-B65C-6BC9872DDE10}" srcOrd="11" destOrd="0" presId="urn:microsoft.com/office/officeart/2005/8/layout/gear1"/>
    <dgm:cxn modelId="{04D91861-57DC-4CF9-9C05-4648783A1FDD}" type="presParOf" srcId="{9E4F922D-1FD6-4D96-9EA3-281E3806F972}" destId="{DB7F4159-C304-4348-8FBF-EA210CD5B4F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32C37E-6458-4B4F-86D9-91E6C9D3ED49}">
      <dsp:nvSpPr>
        <dsp:cNvPr id="0" name=""/>
        <dsp:cNvSpPr/>
      </dsp:nvSpPr>
      <dsp:spPr>
        <a:xfrm>
          <a:off x="3000409" y="2103434"/>
          <a:ext cx="2610654" cy="2610654"/>
        </a:xfrm>
        <a:prstGeom prst="gear9">
          <a:avLst/>
        </a:prstGeom>
        <a:solidFill>
          <a:srgbClr val="00B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4400" b="1" kern="1200" dirty="0" smtClean="0">
              <a:latin typeface="Calibri" pitchFamily="34" charset="0"/>
            </a:rPr>
            <a:t>U.D.</a:t>
          </a:r>
          <a:endParaRPr lang="gl-ES" sz="4400" b="1" kern="1200" dirty="0">
            <a:latin typeface="Calibri" pitchFamily="34" charset="0"/>
          </a:endParaRPr>
        </a:p>
      </dsp:txBody>
      <dsp:txXfrm>
        <a:off x="3000409" y="2103434"/>
        <a:ext cx="2610654" cy="2610654"/>
      </dsp:txXfrm>
    </dsp:sp>
    <dsp:sp modelId="{7E9F70B6-587E-46FD-91CE-4F523F9B3937}">
      <dsp:nvSpPr>
        <dsp:cNvPr id="0" name=""/>
        <dsp:cNvSpPr/>
      </dsp:nvSpPr>
      <dsp:spPr>
        <a:xfrm>
          <a:off x="1571635" y="1531931"/>
          <a:ext cx="1898657" cy="189865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dirty="0" smtClean="0"/>
            <a:t>Como queremos traballar</a:t>
          </a:r>
          <a:endParaRPr lang="gl-ES" sz="1600" kern="1200" dirty="0"/>
        </a:p>
      </dsp:txBody>
      <dsp:txXfrm>
        <a:off x="1571635" y="1531931"/>
        <a:ext cx="1898657" cy="1898657"/>
      </dsp:txXfrm>
    </dsp:sp>
    <dsp:sp modelId="{C546A50E-0E62-46E9-9399-F4CBD4B07095}">
      <dsp:nvSpPr>
        <dsp:cNvPr id="0" name=""/>
        <dsp:cNvSpPr/>
      </dsp:nvSpPr>
      <dsp:spPr>
        <a:xfrm rot="20700000">
          <a:off x="2557612" y="209046"/>
          <a:ext cx="1860296" cy="1860296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dirty="0" smtClean="0">
              <a:latin typeface="Calibri" pitchFamily="34" charset="0"/>
            </a:rPr>
            <a:t>Que queremos traballar</a:t>
          </a:r>
          <a:endParaRPr lang="gl-ES" sz="1600" kern="1200" dirty="0">
            <a:latin typeface="Calibri" pitchFamily="34" charset="0"/>
          </a:endParaRPr>
        </a:p>
      </dsp:txBody>
      <dsp:txXfrm>
        <a:off x="2965630" y="617063"/>
        <a:ext cx="1044261" cy="1044261"/>
      </dsp:txXfrm>
    </dsp:sp>
    <dsp:sp modelId="{D870C4C6-AF6D-4BB8-A2D1-425447A81B6F}">
      <dsp:nvSpPr>
        <dsp:cNvPr id="0" name=""/>
        <dsp:cNvSpPr/>
      </dsp:nvSpPr>
      <dsp:spPr>
        <a:xfrm>
          <a:off x="2818463" y="1738564"/>
          <a:ext cx="3341637" cy="3341637"/>
        </a:xfrm>
        <a:prstGeom prst="circularArrow">
          <a:avLst>
            <a:gd name="adj1" fmla="val 4688"/>
            <a:gd name="adj2" fmla="val 299029"/>
            <a:gd name="adj3" fmla="val 2527946"/>
            <a:gd name="adj4" fmla="val 158361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BD3C5-9899-4C60-B65C-6BC9872DDE10}">
      <dsp:nvSpPr>
        <dsp:cNvPr id="0" name=""/>
        <dsp:cNvSpPr/>
      </dsp:nvSpPr>
      <dsp:spPr>
        <a:xfrm>
          <a:off x="1157922" y="1096454"/>
          <a:ext cx="2427908" cy="24279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F4159-C304-4348-8FBF-EA210CD5B4FD}">
      <dsp:nvSpPr>
        <dsp:cNvPr id="0" name=""/>
        <dsp:cNvSpPr/>
      </dsp:nvSpPr>
      <dsp:spPr>
        <a:xfrm>
          <a:off x="2127306" y="-200799"/>
          <a:ext cx="2617774" cy="26177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21706-E8D1-41DD-A753-CB95AAC4C16E}" type="datetimeFigureOut">
              <a:rPr lang="gl-ES" smtClean="0"/>
              <a:pPr/>
              <a:t>08/09/2016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8ED14-78EC-41F9-ABBA-EED4334A4F08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xmlns="" val="1458444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A27E8-E0DF-446A-B4F9-F7948DAC5F8A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B7657-0538-4E9F-9C3A-8BCC01BE4023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xmlns="" val="280516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D4F30-3607-4FC7-959E-651F86717C42}" type="slidenum">
              <a:rPr lang="gl-ES"/>
              <a:pPr/>
              <a:t>17</a:t>
            </a:fld>
            <a:endParaRPr lang="gl-E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xmlns="" val="202597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gl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gl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9D84920-7632-4ABC-AB26-A9BBE4E017F0}" type="datetimeFigureOut">
              <a:rPr lang="es-ES" smtClean="0"/>
              <a:pPr/>
              <a:t>08/09/2016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gl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lavozdegalicia.es/noticia/pontevedra/pontevedra/2016/03/06/resolver-conflictos-aula-tu-tu/0003_201603P6C4991.htm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gl-ES" sz="9600" b="1" dirty="0" smtClean="0">
                <a:solidFill>
                  <a:srgbClr val="0000CC"/>
                </a:solidFill>
                <a:latin typeface="Calibri" pitchFamily="34" charset="0"/>
              </a:rPr>
              <a:t>F. P.  Básica</a:t>
            </a:r>
            <a:endParaRPr lang="gl-ES" sz="9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1202" name="Picture 2" descr="http://ctcodesal.com/Imagenes/Logo_DiputacionPonteve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021288"/>
            <a:ext cx="648072" cy="740654"/>
          </a:xfrm>
          <a:prstGeom prst="rect">
            <a:avLst/>
          </a:prstGeom>
          <a:noFill/>
        </p:spPr>
      </p:pic>
      <p:pic>
        <p:nvPicPr>
          <p:cNvPr id="51204" name="Picture 4" descr="http://www.aemos.es/contenidos/CULTU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21288"/>
            <a:ext cx="3509170" cy="642680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50" b="29000"/>
          <a:stretch/>
        </p:blipFill>
        <p:spPr>
          <a:xfrm>
            <a:off x="223024" y="2996952"/>
            <a:ext cx="869795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LOMCE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8564" y="1571612"/>
            <a:ext cx="8715436" cy="2714644"/>
          </a:xfrm>
          <a:prstGeom prst="rect">
            <a:avLst/>
          </a:prstGeom>
        </p:spPr>
        <p:txBody>
          <a:bodyPr/>
          <a:lstStyle/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DECRETO 107/2014, do 4 de </a:t>
            </a:r>
            <a:r>
              <a:rPr lang="es-ES" b="1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setembro</a:t>
            </a: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, 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polo que se regulan aspectos específicos da formación profesional básica das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do sistema educativo en Galicia e se establecen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vinte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e un currículos de títulos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profesionais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básicos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ORDE do 5 de agosto de 2014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que se regulan aspectos específicos para a implantación das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básica no curso académico 2014/15.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ORDE do 13 de </a:t>
            </a:r>
            <a:r>
              <a:rPr lang="es-ES" b="1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xullo</a:t>
            </a: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2015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que se regulan 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básica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na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comunidade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Autónoma de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galicia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, así como o acceso e a admisión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nestas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357290" y="4429132"/>
            <a:ext cx="6858048" cy="1785950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s-ES" sz="2400" b="1" dirty="0" smtClean="0">
                <a:solidFill>
                  <a:srgbClr val="0000CC"/>
                </a:solidFill>
                <a:latin typeface="Calibri" pitchFamily="34" charset="0"/>
              </a:rPr>
              <a:t>FPB</a:t>
            </a:r>
            <a:endParaRPr kumimoji="0" lang="es-ES_tradn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Ligados a 2 Unidades de Competencia Completas.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Posibilidade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titular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ESO</a:t>
            </a:r>
            <a:endParaRPr lang="es-ES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Acceso a CM.</a:t>
            </a:r>
            <a:endParaRPr lang="es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latin typeface="Tahoma" pitchFamily="34" charset="0"/>
              </a:rPr>
              <a:t>Estructura </a:t>
            </a:r>
            <a:r>
              <a:rPr lang="es-ES_tradnl" sz="2800" b="1" dirty="0" smtClean="0">
                <a:latin typeface="Tahoma" pitchFamily="34" charset="0"/>
              </a:rPr>
              <a:t>da FPB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00174"/>
            <a:ext cx="5000660" cy="189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3666477"/>
            <a:ext cx="4929222" cy="187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786454"/>
            <a:ext cx="3311731" cy="4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2" cstate="print"/>
          <a:srcRect l="17981" t="5235" r="17981" b="24420"/>
          <a:stretch>
            <a:fillRect/>
          </a:stretch>
        </p:blipFill>
        <p:spPr>
          <a:xfrm>
            <a:off x="1285852" y="1500174"/>
            <a:ext cx="1428760" cy="157163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3" cstate="print"/>
          <a:srcRect l="18048" t="6011" r="15745" b="25858"/>
          <a:stretch>
            <a:fillRect/>
          </a:stretch>
        </p:blipFill>
        <p:spPr>
          <a:xfrm>
            <a:off x="5715008" y="1500174"/>
            <a:ext cx="1594485" cy="164307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4" cstate="print"/>
          <a:srcRect l="24385" t="8432" r="24385" b="40408"/>
          <a:stretch>
            <a:fillRect/>
          </a:stretch>
        </p:blipFill>
        <p:spPr>
          <a:xfrm>
            <a:off x="1428728" y="3786190"/>
            <a:ext cx="1500198" cy="1500198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5" cstate="print"/>
          <a:srcRect l="14779" t="5235" r="17981" b="24420"/>
          <a:stretch>
            <a:fillRect/>
          </a:stretch>
        </p:blipFill>
        <p:spPr>
          <a:xfrm>
            <a:off x="5715008" y="3714752"/>
            <a:ext cx="1441749" cy="1510404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857224" y="3214686"/>
            <a:ext cx="221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</a:t>
            </a:r>
            <a:r>
              <a:rPr lang="gl-ES" sz="2000" b="1" dirty="0" err="1" smtClean="0">
                <a:solidFill>
                  <a:srgbClr val="0000CC"/>
                </a:solidFill>
                <a:latin typeface="Calibri" pitchFamily="34" charset="0"/>
              </a:rPr>
              <a:t>Agroxardinería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00694" y="3214686"/>
            <a:ext cx="2074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Artes gráficas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357818" y="5429264"/>
            <a:ext cx="264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Peiteado e Estética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0034" y="5429264"/>
            <a:ext cx="341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Mantemento de vehículos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FPB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2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857496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82" y="285728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Quén</a:t>
            </a:r>
            <a:r>
              <a:rPr lang="es-ES_tradnl" sz="2800" b="1" dirty="0" smtClean="0">
                <a:solidFill>
                  <a:schemeClr val="accent3">
                    <a:shade val="75000"/>
                  </a:schemeClr>
                </a:solidFill>
                <a:latin typeface="Tahoma" pitchFamily="34" charset="0"/>
                <a:ea typeface="+mj-ea"/>
                <a:cs typeface="+mj-cs"/>
              </a:rPr>
              <a:t> imparte 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a FPB no IES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Montecelo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500034" y="1500174"/>
          <a:ext cx="364333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xmlns="" val="1585731076"/>
              </p:ext>
            </p:extLst>
          </p:nvPr>
        </p:nvGraphicFramePr>
        <p:xfrm>
          <a:off x="4857752" y="1500174"/>
          <a:ext cx="364333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Factores determinantes na FPB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1643050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Deseño de actividades de aula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7224" y="3071810"/>
            <a:ext cx="2673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Labor titorial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7224" y="4643446"/>
            <a:ext cx="4404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Normas de convivencia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14480" y="2357430"/>
            <a:ext cx="2582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Tarefas.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Aprendizaxe </a:t>
            </a:r>
            <a:r>
              <a:rPr lang="gl-ES" sz="1600" b="1" dirty="0" err="1" smtClean="0">
                <a:solidFill>
                  <a:srgbClr val="0000CC"/>
                </a:solidFill>
                <a:latin typeface="Calibri" pitchFamily="34" charset="0"/>
              </a:rPr>
              <a:t>colaborativo</a:t>
            </a: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, 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Aprendizaxe e servizo.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85918" y="3571876"/>
            <a:ext cx="4275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Perfil da persoa titora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Coñecemento alumnado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Empatía co alumnado/profesorado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Coordinación/información do equipo docente.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85918" y="5357826"/>
            <a:ext cx="4460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Mínimos definidos, acordados, claros e concisos.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Alternativas  (mediación)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Definir protocolos.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357166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7200" b="1" dirty="0" smtClean="0">
                <a:solidFill>
                  <a:srgbClr val="0000CC"/>
                </a:solidFill>
                <a:latin typeface="Calibri" pitchFamily="34" charset="0"/>
              </a:rPr>
              <a:t>Deseño de actividades de aula</a:t>
            </a:r>
            <a:endParaRPr lang="gl-ES" sz="7200" dirty="0"/>
          </a:p>
        </p:txBody>
      </p:sp>
      <p:pic>
        <p:nvPicPr>
          <p:cNvPr id="3" name="Picture 733" descr="ANd9GcS5TNHJgpi-3f-Nwr8lWG4SZxF9eQtJASjHsxVdtpQI5xhmh18-"/>
          <p:cNvPicPr>
            <a:picLocks noChangeAspect="1" noChangeArrowheads="1"/>
          </p:cNvPicPr>
          <p:nvPr/>
        </p:nvPicPr>
        <p:blipFill>
          <a:blip r:embed="rId2" cstate="print"/>
          <a:srcRect l="41298"/>
          <a:stretch>
            <a:fillRect/>
          </a:stretch>
        </p:blipFill>
        <p:spPr bwMode="auto">
          <a:xfrm>
            <a:off x="214282" y="3071810"/>
            <a:ext cx="2068821" cy="2643206"/>
          </a:xfrm>
          <a:prstGeom prst="rect">
            <a:avLst/>
          </a:prstGeom>
          <a:noFill/>
        </p:spPr>
      </p:pic>
      <p:pic>
        <p:nvPicPr>
          <p:cNvPr id="4" name="Picture 106" descr="ANd9GcTRr0xFPevtBziTSKhfecA-Q0GjEdRFgkfAx92A33jCEJcrk5gyL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3041" y="3071810"/>
            <a:ext cx="1836677" cy="2643206"/>
          </a:xfrm>
          <a:prstGeom prst="rect">
            <a:avLst/>
          </a:prstGeom>
          <a:noFill/>
        </p:spPr>
      </p:pic>
      <p:pic>
        <p:nvPicPr>
          <p:cNvPr id="5" name="Picture 155" descr="ANd9GcRyoITD_iZO74bVmq1G9XXlxgHtzOLwh1AE323lZXjjwdWWOu1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5984" y="3071810"/>
            <a:ext cx="4919300" cy="2643206"/>
          </a:xfrm>
          <a:prstGeom prst="rect">
            <a:avLst/>
          </a:prstGeom>
          <a:noFill/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</a:rPr>
              <a:t>PROGRAMACIÓN</a:t>
            </a:r>
            <a:br>
              <a:rPr lang="gl-ES" sz="2800" b="1" dirty="0" smtClean="0">
                <a:latin typeface="Tahoma" pitchFamily="34" charset="0"/>
              </a:rPr>
            </a:br>
            <a:r>
              <a:rPr lang="gl-ES" sz="1800" b="1" dirty="0" smtClean="0">
                <a:latin typeface="Tahoma" pitchFamily="34" charset="0"/>
              </a:rPr>
              <a:t>Un título garante os mesmos coñecementos?        De que factores depende?</a:t>
            </a:r>
          </a:p>
        </p:txBody>
      </p:sp>
      <p:pic>
        <p:nvPicPr>
          <p:cNvPr id="4098" name="Picture 2" descr="C:\Archivos de programa\Microsoft Office\MEDIA\CAGCAT10\j023468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3455" y="4143380"/>
            <a:ext cx="2182618" cy="128588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00034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Currículo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14546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Alumnado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43372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Dotación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43702" y="57150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Metodoloxía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5362" name="Picture 2" descr="http://t2.gstatic.com/images?q=tbn:ANd9GcQnvxEKkkQ8v7co14WyiZD4QKa0wQvcaDxDNkDmrNOzpM5uGiK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05064"/>
            <a:ext cx="1493912" cy="1307174"/>
          </a:xfrm>
          <a:prstGeom prst="rect">
            <a:avLst/>
          </a:prstGeom>
          <a:noFill/>
        </p:spPr>
      </p:pic>
      <p:pic>
        <p:nvPicPr>
          <p:cNvPr id="15364" name="Picture 4" descr="http://t3.gstatic.com/images?q=tbn:ANd9GcSzqfYOro1bfiqs9QD6_ZU1TvASa0tWLzvbyaVr_YiNkHUYLV6T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844824"/>
            <a:ext cx="1098062" cy="1807097"/>
          </a:xfrm>
          <a:prstGeom prst="rect">
            <a:avLst/>
          </a:prstGeom>
          <a:noFill/>
        </p:spPr>
      </p:pic>
      <p:pic>
        <p:nvPicPr>
          <p:cNvPr id="15366" name="Picture 6" descr="http://t0.gstatic.com/images?q=tbn:ANd9GcQDAHxaUey2GO2JpuMiDNXvvsK6lTAOohGb1nYJZc_LbhB584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844824"/>
            <a:ext cx="1656184" cy="1739371"/>
          </a:xfrm>
          <a:prstGeom prst="rect">
            <a:avLst/>
          </a:prstGeom>
          <a:noFill/>
        </p:spPr>
      </p:pic>
      <p:sp>
        <p:nvSpPr>
          <p:cNvPr id="15368" name="AutoShape 8" descr="data:image/jpeg;base64,/9j/4AAQSkZJRgABAQAAAQABAAD/2wCEAAkGBhQSEBUUExQUFBQVFBQUFxUVFRUWFBQUFxQXFRUUFBQXHCYfGBkkGhUUHy8gIycpLCwsFR4xNTAqNSYrLCkBCQoKDgwOGg8PGikcHBwsLCwpKSwsKSkpKSksLCwpKSksKSwsLCwpKSksLCwsLCwsLCwsKSwsKSkpKSwpLCwsLP/AABEIAMIBAwMBIgACEQEDEQH/xAAcAAABBQEBAQAAAAAAAAAAAAAFAAIDBAYBBwj/xABJEAACAQIDBAYGBgcFBwUAAAABAgMAEQQSIQUGMUETIlFhcYEHMpGhscEjQmJy0fAUM1KCkqKyY7PC0uEWJCVDU3ODFRejw/H/xAAYAQEBAQEBAAAAAAAAAAAAAAABAAIDBP/EACIRAQEAAgMAAgIDAQAAAAAAAAABAhESITFBYQNRIkLBFP/aAAwDAQACEQMRAD8ABh67nqFTTxXBpb2cLyD88jWuxa9YeArK7IX6Qfnka1+LXreQrrj4yq5aRWpMtcIpQJtTCKNQoBJ1PbQ8RjsovtoaLQwCuWXrUICnAUgKcorJcy1xoh2VMq1KI6thRyEcCRThjJBzv+e+rLxVXeOmUCOExLFQSFPtH41caUgDqEki9hrbxqnhF+jFR7wyMqw5WKksinKSLguARpXYCAMh4REeJArow8p5IP3vwo30Y7BUgWnS2CLs+U/XUeCk1IuyX5yv5KB8aMgU5RV0gldhjm0h/eAqVd34/wBm/ixNFlSpliqQUmxkH1F95p+EwMYxMKMFCuXY6D/lhWC6/VN7EUXENZ/eV8k+GPD9f/Sg+dYyupTIJbvYaHPiQ2gzgqBoFGaT1eQ5cuQqDGSojWDXHbb40PjxGSWTvCf4vxqLEYtTxNq43OzJuToYwoDkAsFB5m9vdRZN2WIvnTXha5B8DWOj6uqyadysR5i3DvFFcHtx00QsL8Rl08bH411mcrNg7HuvfQvZuzLp5G+tdTdZTozkN2WFj4dtB23kmOhLafZ5+PGmS7dmbizmtAVk3QAFlch+Qa2VvukcKzOMgZGKsuVhxBq1NtiZuJkP7w/Gh+Lnkc3IYntZgfLjUdoSfClUOaX9gfx/6UqQp/7Pr+Qfxrh3c7D8fwNGlWpAtGoAbBbGaN817ijuNNm4HgOApuWp8YOt5ClKXSDv8wR8qXSDtHtFTWrhWog+2+C/ntoYtaZsOpOqj2CmNs9D9X41i47IAq08LRg7KTvHnTDskcmPxrPGoMtTwauPso8iKjbZ7jsPn+NHGpVdqgJq4+Df9k1VeBgeBqkAhhl6gqHeJdcOP7SH+8WrWHHUHhUW3F6+GH9rD/eLXWD4agCngVxRTwK0iAp6LXVWpo0qR0UdWkSmRrU61mkglYn0jS5Xw3/m/wDqrc1h/SFgWmnwqJa+WdtTbS8Q40Xwhu3cRlmI+ytCji+00a21sWSWXOlrWA1NuFUf9mpfs+0/hXKzsxZwO2UUWsT7KLYHaCyMAAR/oKCJsCQccv8AN+FFth4ErKL24N29nhWZjdw76FY4xrqOJ+NSCEdoq7DF8T8asLFXfbOgowCq8sQ/INHWiqvJDVtaASg/INdomYaVICFFPArqrTwtaBtqmxg63kKjtU2LHW8hQla1ctUlq5aoo7a0rU62tdtQjLUrU+1ctQTCKVqca5UjCKawqQimkUJWkjHYK7j4xmh04SQW7vpFpzinY4deH/uQ+5r/ACrUFG0FSAU1BUoFaByCpkFRqKlWpJVqVTUS1IDWSfes9tc/7/D3YeY+2SP8KP3rPbSP/EE7sMffKf8ALVfCsLwFRtT04DwprViFWxKXRgOJBFDt09lNHMxa2qEacz0jtc6djKPKirVPsxfpP3T8RVcZe25+TKY3GeUUiT5/GpwtMj4VIKmEOIU/VIB77291QMtWpKHPs8drfxGqIilKuDDW5nzNdrQCFFPtSUU61bZNIqbFjreQqMjQ1Nix1vIUJXtXMtPtStUUWXWu5afbWlago7UrU+1cIoSMiuWp5FctQjCKaRUpFNIqKs4p+LH0sH/cj/pY/KuPUmJX6aH74/upKYzRlBUqio1qVa2D1FSLUa1KKEcKeDTBXb1E+9Z3GH/iB7sNH75ZfwrQVnMQf9/l7oIB/NKfnRfEuJwHgPhXDSXgPAUjWY0EbTxc6PdVjMQUFmZiCDc3tbutyq1udjmlGdrG63uLAXzajLxFvPhVbeOPNhpBe1wup+8Oym+j2MhJbkHrsQR2Eg8x40fL0XHG/h5fO9NinCng1Ep0p16tPOc1Qsop5NRsaYDCortcNdrSBQK7SpUskeB8DU+K9byFDZ9qxIxRpEVrcCQDqNONXHxSOboytoPVIPb2VIq5Xa5QSA1rpFIHWkxoJppprrGs3vZvK2FMYQKxfMSGvwFgLW7yfZUmhNKsxu3vU+JcqyKoFtQTzDHn9331paKnCaaTWA23vqXcdDJJCFzKbIjq+ujanTSnbG3ln/SoY5ZhIkqZvUVCLhsl7Dj1QePBhVxq2271LiT9ND9/4QyE0Am3mjDEBWax46WPhRRNqLKueMkEC1joQ1uB/POtSaG5WkFSA0BXaZ7HH7wPzqRNra2u3hZSfdWgPCpAaDrtTvbzjPyFPTa/ay+asKkLg129DF2uP2o/bb502Tb8akBmQEgm2fkOfCgi16zTn/fcSexIR/8AGW/xUVXbK9x0J0Ychc2oVGA0ksovaUIwBFiAIlW3HXhfzqviXhXDXSa4TWSD70y5cK5+7/WtO9HshbDsT+0R5Bmt8Kr74X/RGABN2Th94H5VN6Pltg9RbrNx+81Z/s9tk/5d/PL/ABrga7mqIGu3rTxHk0wmkTTSaU7Spt6VSCaVVxi1y5uItfQHhVaXbaAXIcDXUKTbv0BFaZed7x4rpMVK3LOVHgvVHwrW7kwkK55BYkt9ohpmPj9Mo8qym158KriwYhibkPYrw1I6w1uTburfbJ6NYhkYNmLOSOF2PAHsACjyp30IdvJjuiwsrg2OWy/eYhQR4Xv5V5xFvNigbLM5PIGx+IrZb5wvLCscYvdwzXIAsAQBc9591ZDZ2yJElV3Q5IyZCdCPowXtcHmVA86IXouxMSzoxY3s7ID2hDkJ82Vj50HxXpGwyOVtI1iRmVVym3ZdgSKkwUpTDIoY3EXWtYjOQWbzzE15IG1q12tvXZt84jh5JY7kxheowyklmCgX1HM8OysRtneOPFOGkSRSFygIykWuTezAdvbVeaW2BUf9WYnxSFco8i0r/wAFBqrNLe3om5CxhcyZzmaQdcKD1VjJOhOgzAfvGtDtPFkROF9co2UcOsQQNTpx+FB90FjjRUcgFIY2I4WaYtMST90xD92tI8KOLKw17GBt5AGs30zx5Ed3p72EZPLqlW8PVJoouwmfEdIglBjZQg6JirRxgKhDjtCjlzo7id1w+JZw86vcatBaM209cADhVyfACILJLwXTq5FDEjgVOrG/C3408oNAON2NiVRTHFI9yAQI5LgWudCB3UV3Zw02Z7wzILD142XW+lr+dAd9saC0CpcAQ59dDeR2Ov7qpQSDakq+rLIvg7j4Gq0SPVr5fW0A1N+wamvIMXiC8jOeLszHxYk/OtruftPETtMrSySKIHGR3JUtIVhW9z/aE+VQ7V3ehikRGw79dSS0cr5FtfQllI5dtUNd9HcRLSMSbXVRqbc3PvEftrfp86EbC2IuHSyBspu12IYktlB1UAWsi++iqfM1mtSHuwUFjwALeQFz8K8vG++JPExN96GL5KK9J2jGzQSqlszRuq3IUXZSBqdBxrzttx5ETNNLBAC2Vc7Fg5tc2MQa1tONuNMFENh73SzTpG6QlWJvZGBsFJNrNbgDyr0DLZfK1efbsbBEWJV2xGEZQrjqzqDdly8HCngTXoipnHVKPw9V0bn3GiqHE1wmnywMvrKR3kGoTU049VMRvDBhFAmYrnLWspb1Qt72+8KtE1576SZvpol7Iy38Tkf4KYK3cW/mCb/nqPvLIPitEsDtuCY2imjkPGysCQL2vbja5FeBXrd+iqL6WVuxUX25z/hFTO3p5auXphauXqJ+alTL0qU8ex+3A2CyE2bIoFmvmOhykcVNZTBbVkhkDI7KQeRNXXx8FvWfhwy0Faut9c49N2XtNcTGGZAzD1iQCL8QRfn3cqOQbQt9Vbdmo+FZndCO2DU/tMx99vlRpBRxjFzux7CzCU2AynsuLeWlz4VlpdhRYOYu04JlLAKyjViwYhbXuRpy0uL2uKJxSlSGHEa/6VZwu9UWbrxMp1s9lI0GtmOU6W91ZuOvG8ct+p8PgGMnWjbKQTnKhbi3qtbnr7vGgGP9G2FGoaZSTYBSrXPGwBF+R51vtn7UWdM0ZDLe1xwvzF9QfKphFfjmI7Ba1Z1Y6PPIt2FCJGzYZ1RSFEyssgBJY3YHTUsdBWRxGJwlyDh2BuReOZreIzA16Zt3EQq9jhDMXuMyRZ2AF1zNppztqTYcrivJ9sxgYiUAZQJHAFrWGY2FuXhTA02xNvRfpM0jFgJSLLb1AuircHUBbDhyrQzY1St1FxbQkAr7682wS61u92dqdE6XP0cjBHB4Bj6j+3Q+IrfcnTPSlPvS8JAKKdHN1zIOqCfqnut50I2jt98Q4NyVA6qliwDPqbEgE8gNK9Zn3dhl9aCNuPFFvrx140J2nuRg4UMjx9Cq2OZZGAB4CwudeHKsTP6PF5rvbh3GKcZWCpkiUlSARGix3BtqCVJ86DKK9YixaN+px8zW+oVSVj3BSmY0MTbErsBPh4gLJcSwAWJZgQWa2oUAnhqfKj0+KO4144ZJLC7SxRi4uLIkkje8x1sMRi5MQoEb9Gwtm+jLgrrcWUjQ6ceyh8kPqKscUS3ZgE6qsz5BfXS9kAFieNQtDLluiyKbBgVsbi/2SffV0zu7anBuiKASosAPU6MDwBFXUdW4Mp8CD86w0e08SnGQ+DL/APlWU2/L9ZI38R/pWf4unbathktqtu+wrzn0mzASQxLwCNIfF2yj3R++jUW8QHGEj7jFfgRWO36xOfHSD9gJHqbnqoL6nj1i1OoKzxNJa7lrqrUHo+4OEY4W9/Wmdtb8ERUFvOR/ZWhnjy8Sovw1qhusOiw0KZST0KObEDrSu8lrG31Wj50Sn2hHrnHqgkghWIA1Oiljyq45GWAm0t48PA2WSRQ1r5Rcn3cKDYwYDGuHkYhrBMwlyWUEkdUoR9Y15tjceZpnkbi7FvC5uB4AWHlRPZstq3MRaOQbCwMs4hSTFo5YquaOJ1a19QQV00vetzutuyMGHAcyZze5TJawsB6xvxY15tHtgQzpKQGysMw5ledjya3AivY43DKGjN1ZQyk63BFxfXnes59Kdgu3d81wswiMOfqIxYSZTdhmtbKRwt7agi9IeHPrRzL4GN/8tY/fHE58dOex8g8IwE/w0IDU1PUBvxg/2ph/4h8npV5jnpVLbLutpHHYWHsJrkUJJtwvoL6eFaXeN4hEqrkLsc5KqVcCzCzi5Fze+h8qZvZjo5Oj6NoyFDDqXzWIUgtoBxB4GummGi3ZTLhEU8VZwfHOaKCUVkd2trWhKG5IYm/HRvnoaKYbaJc9WOQj9orlX2mtdOVl2OdMLVj1hUbQRumi0mUiNQxexYZlay2F7m9zzopj1xLWEZjQcy3EeHHv5VW/2XdsYJVdQDIpC9YG1x1bju0qlhnQtjZGwuy8LEjMjSST4g5WIIXN0ceotpYMaG4TffFx8JmYdjhX97C/vq96RsSDjDEvqwJHAP3F638xasnXDK9u8nTcYX0ozDSSKKQd2ZT8x7qrzYzZuJcvLBPC7klmjcMCSbk2bTj2CsitXtnYcu6qOLMFHiTYVSmjO9u68OEgglhkdhOCyq6gMEFrHS3G55cqFYDE5kZeZU27mGo94FaH0sYgfpaQr6sEMcfgct/nWOwDFXB5XrvPHN7tsLaQlgicZSWjUmx61yBe4BvxrJ+lna5ywwWtfNK3EcOqt/56x2D2xJHElpCqhV0JuvDTqtcdnKh21trtO+ZmzWUKCAALC54DTiTXLXbW+laO969D3I3vZSI5yWjYhbtqUJ9U3PK+ledwmjuzI8ysBzVvaBcfCta2tvWpMVE/VJUgg2BVlLA6Ei9rjw0pmD2cyPpbLbXkxtoM1tGPDXjpqTfQHsvC4CZlmlGbEMqO5k6VutlBuLXFhceFbGJ1b1WQ9wYX9nGudxalM6G/HXxqhjoIRoYldiL2VBe3C7NoFHeTRkQHnp43HvqePDBuIU+OUi/dqazMTtjW2bExuIZAQdRGS1jodcwy8xzqxicWTfPGH4/rYYmB8Sr/ACrTy7KQXNst/wBmhON3eib689yT6sraXvya45+Vu6mYjbz3aW8GCWZ45MBA4VsueJjHm7wABb20Tg3XwU0ayDC4uMOMwMciPYHgcrMT7qnxHorhctkkkB1OoDfC2tX9hbvYjDdR5leJV+0CvYQCNB51q/QgJvftCSCAmCJznZVAaOS6woiopa1sptGv8RrzfF7XmdGYsY7ELlUWDZg17g6nQHjfjXv6Qt21ybBq4s6qw+0oPxq51cXzKg1onFJlUnsFe34ncfBP62Giv2quQ/yWobivRdg3FgJE+7IT/WGpma4vGC1+PHnXtW4UxfB4UlpPVAOoKkIxXgbkCy8qD4j0Qx/UmcH7SKw9xFajY+yGw0Mccb2MagBxa9+ZykEakn21XKDi8jxzs0jswILMzG4sbsSefjUNe4PjcRazdDKOySIH4EfCsZid78EZHSbZ0Bysy5ozkJyki4so7O2qTl4r0wd6Va47xbEPHB4odwckDwPS0qeKFsRu7gMYFOVFZgCDGwR9Re2UaE+INA9peiI8YJb9z6H2jQ+6tanB4dMod1ZiNI1LFlt2kqwI7OPC1aFYjQXi0OzJsDIzYiCTKdM4UFdOeZSR76MYPacU3qOL9nA+w616ssdBtqbi4PEXLwqrH68f0bX7brofMGrbNx2xwwhotu9gV/SELeqhMjdmVAXPwpuI9H2JiB/RcUHHKPErfyEi/hTdi7Ix4TFLOsayPCYocpGUlzZ2zAm3UBHnWtxjhdvO9q40yzPIeLuznxYk/OqoortHdbFQ3LwvYfWUZ19q3t50LAri7HrWt9HOA6XHwg8FJkPggv8AG1ZNBW73E+hw2NxP/Tg6NT9qTT/LWsZ2qG7RwS46eeYswvO9rW4Dhx7jVUbsIvEuR2aAHxsKq7E28sBOdWZXFzl1sbm7ey3srSYfeHBuP1uXua4+Iru4XYNi9hhxozDu4j2VmJkysVGtmI9htXoWK2vhFBPTKSASANbnkNBWA2fH0koB5m5+JrOjjadOMoC8zqfkKNbvy9YeB/pNBMU2aQnvohsmTKSexGP8pHxNajZ+18YYJYJYywlEcTDXSwW1rc7217q3O6MGXaWK4jDfo5lUPfok6To3t1tBlzMO61Y3eDa7wlESOMMsaDpCl5NFsQGPYQeAo5+lSifHQrcqcIkWp6iF0jJZjwF20ue2mMtLtbfPDofoZgoVRcwklmbsChgPbbhVXYHpJkmkaMhiwDMiuqFpQBew4WewOl7Hhcc8FDuPjGNxA7LfVkysLeKmjeE2BMdpQ6CJRNEI7kA2DAkKo1/ao3C9Zx29EGH6ITdIrSRrJ1F0W/IgEka37eFSYfefCSeriU8JOr/WK8+9IOMz4+QDggWMfurc/wAxNZu9cq093g1F0Mbg81IN/ZVTGYJySQtj52zcibXrxeKUqbqSD2gkH2ii2E3rxUfqzyeDNnHse9XS22suwGXERNERDGoJlW5ZpW5C5Hq8b+NF8tYzC+kjFD1ujkH2ksf5SPhRTD+kdD+sww8Ub5ED41WbMyg7lpZabsfbmGxT5IxIrWLWI0sOOoJHOooNqwuSA+oZlIClvVYr9S9uHMCjhTuJitc6ANpzt2fOnrKhNhJGT2ZgD7DY1ittb5yTO0eHYLGpKtNlUs5HERm2g+1VjjarR3H7oxsvWlmHeZPx07Kw21PR/CCSuLRTqes6cdexh8KG7TUk3Zmfvdix99ZnHLrXTjpne2lXc2RRYT4JgOBMyXI9hpVhzSrKe/449DebIGUL9IB6wUG4kXttc3HZbsovCQygjgQCPAi4qnBgmZgXLZdbqSuUgi2XKL38z26a0TgwyooVRYKABrwAFhQXAlcmkCC7cOHaSTwAA4k9lTGw40MweK6RhK5EY16NGsHCcMzBvVLe21hpxNpLAWZtQI0HINmZrd+UgDwua60cn1kjf7jFW8gwt/NUzRdIv6x7E3DIwFu4WHChe1cDNGAYFecm91kxDKoHIhRYNUkOJ2xCrZVzZwbMpy2XtzSFggPdmvWexm19nzSMmIiUMDbOVBB7xLGb2772pmO2rtOJSFwywr/ZxZx7QWFYTaOKleRpJOsxN2PA34arbT2VqSBuf/bnDT64afLztmEi/Jh5mu7b2QcHsoYYsC+IxJJZb2KounHvy1lNibwvDJmiy3KKjB1DAgWNrceI4i1er7NijxuHilliUmzWU3IXrWYpfhfKDfjVZJ4vXjB2FLwAQgd/Hup7bv8A0Tu65WUNYLYaAaE25169ityIj6hZD2esvv199Atr7m4hY2Cr0oKsOoRfUH6rWPsvWd1PNMDsZJC+hOVAQL8WN+PsqfZmF+kUJozEJwva/rGx7KJYTDvhxN0iMjhVsHUqb6gWB461W2JiBh5VcgsCGuALkA8x2nT310+Wb4kl3GmU3VkceJU+w6e+rey91Zc1pFCJcFusCWAN8otyJAvWs2ftCGcfRyC/7N7MP3TrRD9EPaKO4xyDsVs5JFyuoYdjD3jsPhUONwbGHFKurYiEIBZRZgwNy3E6C3dRc4e3E1SxG04I/XlQd2YX9lU2NvN9nwPhpSuISRQylU9awkLLlYEGx4Ht41rPR7guk227n1YVkkPYOqEHve/lVnE72YT1c2fuCFhfzFWt1AkcG08UgYBgsK5hYhmXrD2uvsptutV0l30zu0sV0sryH67s/wDExPzqtXWNcFcWjhThTBTxUEi1IhqIVIlajLa+j/qDETnhHD+LH+ivKNsYBh9IDc3Lt23JubV6ts8dHseduBmfox3glUP+OsZjMNcHKBe2nZflWuWmpNwFwe1JlgY9NIQbRKhkcrdxa9iSNFzH2VodnqEiC9grMphGR442FjneUi99Oqif0v7aMYjE2W1dcWaW1BpWY2gaMfptwVPEajw50D2hJRTA5jSqJpNaVc9tPqRBU0Y14X7h+Ncw9rcL+B+FWY4gPVYr48PdpWSsrhV7BTnwynl7Kcg043/PdXWe3H8aEGSbNYG6kqTxtYg95B594tTkw8gHWGYX4iwPPVl/D2VfOKUc/wA+FRvMSdCQBz/0pSu0RHGh+1N3YMSCJY1b7VrOPBhrRfpSx4A1J0QHI1J5hD6IcuIuJvoLg2IPSW5rfh2C/fXokGCVFCqMqqAABwAHAVbWIHhSKVJCIacEqQCnZakq4jBpIuV1V17GUMPYazm0vRthJfVVoT2xmw/ha49lq1uWu5aE8l2l6HZcxaOZH7Lrka/fxB8bisztXd/HYS2YyhTfVS+XzI0Htr6Ay1zLTMrBp84YfZ084uX0vbrOTqO6p5t1MuW8nrHLcITZrXAtfW9e7YrdrDyXvEoJ1ugyG/bdbX86F7R3FjeLo0YqM6vfmCt7dbwJ5c61y/Y08kTcqVZEZCsiq6sSrgGwIPWVstuHfWu2lAcPsiOM6PiMRJKwBB6oJtqOOgjrTbZ2bKGzLCrkcHsHy6WNh63CrG8m5bYtIgJQhiTKAVurE2ubgi3AVWqR5AaVajH+jrFx3sglHbGwJ/haxrP4rAvEbSIyHsdSvxrmkANOBptq6KUkFTJUC1bwMBeRUHFmVR5kD50xltduL0ez8HDza8p/hLfGQeysxIlare/EocYIgReKBQFvr1mJOngq0DlSm4nnrpjcY18afsxIPaSfnSxL6VzbI6PGkn1ZEWx5XXQjx4e2lINK64+DewnESZWVuw2PgdD8qp7R0JqxtE8fC/sN6o7Sfn2gH3UUhzHWlUZNdrm09t3X38Nwk1hfg49VvvDke8V6LhMUGFx7K+c9m436rcDz7O+vRdzd4mjcQyH/ALbHh9wnsPKta2PHqSNU6yfk61Sw8wZQRz/NqsKay0myA8vZ+FIwjtt3cqapqRWoR0cdhXHJvYe2nCsxtvfExyNFDH0pU2dibKD+yLak9taxxuV1Bbr1o7cl4czTMMPW59drfH4k1lpN+XiYCdIY72OQuwkAPagDEedq0+ypg8KupBD3cEcOuS3Pxt5VZY2KLGWu2p1KsFy1K1dpVJy1K1dpVJy1ctTqVSMIqPohy08NKmoftLbkEH62VVPHLe7fwi5pS1dhzB8R8x+FU9q7ViijviAAhIW5Gdbm9ri1+R5Vmtoek2Ff1UcknebIvzPurF71b8SYpFR0VEDZhlzEkgEC5PieVamPfYr0E7t7NxYvGI7nnC+U/wAIPxFCcd6KBxhnI+zIt/5lt8K8wjxetwde0ca1W62+ssUtpZ5eiyMAD18raZTZrmw1vatXBne02N9H2Lj4RiQdsbA/ymx91Sbn7Jf9PiWRGXKS5DKV9UEjj32rdbO3kd7A9GxdekiIJUSpYEgNrZ1vYi3f22IRbaVgwyMJFB6hAvflwPA9vCs6sOnkG/WAbEYuaaNiJFkKrra6p1BY8j1T7aEbL31KHo8UpBGmcDX95fmPZWonwMsY+kRlPEkg2udTrw40E2xsRJx1hZhwccR+Iq5K4yiM2GgxSaFJF48b2PaCNQaEzbrW9VnA7MwP9QJ99ZuXdaeK7I66XNwxUkAXv+TVGLbeL0Cyya6AZr3NaljHCz5aGbdMm/XbUEahTxrKYmIk2J4Fl8k09tTY7a2LW3SSSre9rki9qoGQlBfjc6+dVsMlno1gdjQNGpZiGPHrW1BtwrlDIcNEVBZ2B5gICPbelWN/R4X9p4eNbBD9DCefW156cNaVKuuJr2PYLXT+H+kXostdpVzvpx8SCnilSoJx4UN2ZhksGyrmIvmyi5PbftpUqoK8M2Q5k2gucl80vWzdbNeTXNfjX0QigCwFgNABwA7BSpVr8nqh1KlSrmSpUqVSKlSpVJylSpVJyvPd8IlOMkuAfoouIH2h8hSpVvD0XxhMYozGh2OQZeApUqcmYDE8auRMcy/dPxrtKumXinrebuSH/wBOkNzdMTCUN9UJKAlT9Um54dtbXeQ5URhowmQBhowBOoB42NKlWfmNC7Vkd8cKigFUUHtCgH3UqVcqWI2p+pk+4/8ASawuyv18X3hXKVanlFW99fXj+63xFAB6o86VKg01aVKlW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5371" name="Picture 11" descr="http://t0.gstatic.com/images?q=tbn:ANd9GcSd7x4VQTOjpteqfbI2yUrL_blOkaDD-4Or59MMPOiTdiPRgjgr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077072"/>
            <a:ext cx="2111775" cy="1413892"/>
          </a:xfrm>
          <a:prstGeom prst="rect">
            <a:avLst/>
          </a:prstGeom>
          <a:noFill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 cstate="print"/>
          <a:srcRect l="42258" t="15640" r="34699" b="18523"/>
          <a:stretch>
            <a:fillRect/>
          </a:stretch>
        </p:blipFill>
        <p:spPr bwMode="auto">
          <a:xfrm>
            <a:off x="251520" y="1844824"/>
            <a:ext cx="20162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143116"/>
            <a:ext cx="216232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 rot="20575459">
            <a:off x="797434" y="3573264"/>
            <a:ext cx="6493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FF0000"/>
                </a:solidFill>
                <a:latin typeface="Calibri" pitchFamily="34" charset="0"/>
              </a:rPr>
              <a:t>… en cal podemos intervir?</a:t>
            </a:r>
            <a:endParaRPr lang="gl-ES" sz="4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1 Marcador de fecha"/>
          <p:cNvSpPr txBox="1">
            <a:spLocks/>
          </p:cNvSpPr>
          <p:nvPr/>
        </p:nvSpPr>
        <p:spPr>
          <a:xfrm>
            <a:off x="5868144" y="6375608"/>
            <a:ext cx="3044952" cy="36576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2016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Recordemos a estructura </a:t>
            </a:r>
            <a:r>
              <a:rPr lang="es-ES_tradnl" sz="2800" b="1" dirty="0">
                <a:latin typeface="Tahoma" pitchFamily="34" charset="0"/>
              </a:rPr>
              <a:t>dos títulos</a:t>
            </a:r>
            <a:endParaRPr lang="es-ES" sz="2800" b="1" dirty="0">
              <a:latin typeface="Tahoma" pitchFamily="34" charset="0"/>
            </a:endParaRPr>
          </a:p>
        </p:txBody>
      </p:sp>
      <p:grpSp>
        <p:nvGrpSpPr>
          <p:cNvPr id="61" name="60 Grupo"/>
          <p:cNvGrpSpPr/>
          <p:nvPr/>
        </p:nvGrpSpPr>
        <p:grpSpPr>
          <a:xfrm>
            <a:off x="1190597" y="1758968"/>
            <a:ext cx="7696200" cy="2006600"/>
            <a:chOff x="1190597" y="1758968"/>
            <a:chExt cx="7696200" cy="2006600"/>
          </a:xfrm>
        </p:grpSpPr>
        <p:sp>
          <p:nvSpPr>
            <p:cNvPr id="80899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0900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01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80906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80907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80939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40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642910" y="1714518"/>
            <a:ext cx="395287" cy="4203700"/>
            <a:chOff x="642910" y="1714518"/>
            <a:chExt cx="395287" cy="4203700"/>
          </a:xfrm>
        </p:grpSpPr>
        <p:sp>
          <p:nvSpPr>
            <p:cNvPr id="80941" name="AutoShape 45"/>
            <p:cNvSpPr>
              <a:spLocks noChangeArrowheads="1"/>
            </p:cNvSpPr>
            <p:nvPr/>
          </p:nvSpPr>
          <p:spPr bwMode="auto">
            <a:xfrm>
              <a:off x="657197" y="1714518"/>
              <a:ext cx="381000" cy="2057400"/>
            </a:xfrm>
            <a:prstGeom prst="roundRect">
              <a:avLst>
                <a:gd name="adj" fmla="val 40000"/>
              </a:avLst>
            </a:prstGeom>
            <a:solidFill>
              <a:srgbClr val="D9D58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s-ES_tradnl" sz="1200" b="1">
                  <a:latin typeface="Tahoma" pitchFamily="34" charset="0"/>
                </a:rPr>
                <a:t>DESCRIPCIÓN</a:t>
              </a:r>
              <a:endParaRPr lang="es-ES" sz="1200" b="1">
                <a:latin typeface="Tahoma" pitchFamily="34" charset="0"/>
              </a:endParaRPr>
            </a:p>
          </p:txBody>
        </p:sp>
        <p:sp>
          <p:nvSpPr>
            <p:cNvPr id="80942" name="AutoShape 46"/>
            <p:cNvSpPr>
              <a:spLocks noChangeArrowheads="1"/>
            </p:cNvSpPr>
            <p:nvPr/>
          </p:nvSpPr>
          <p:spPr bwMode="auto">
            <a:xfrm>
              <a:off x="642910" y="3860818"/>
              <a:ext cx="381000" cy="2057400"/>
            </a:xfrm>
            <a:prstGeom prst="roundRect">
              <a:avLst>
                <a:gd name="adj" fmla="val 40000"/>
              </a:avLst>
            </a:prstGeom>
            <a:solidFill>
              <a:srgbClr val="D9D58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s-ES_tradnl" sz="1200" b="1" dirty="0">
                  <a:latin typeface="Tahoma" pitchFamily="34" charset="0"/>
                </a:rPr>
                <a:t>CONCRECIÓN</a:t>
              </a:r>
              <a:endParaRPr lang="es-ES" sz="1200" b="1" dirty="0">
                <a:latin typeface="Tahoma" pitchFamily="34" charset="0"/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1146147" y="3214686"/>
            <a:ext cx="7283505" cy="2998726"/>
            <a:chOff x="1146147" y="3214686"/>
            <a:chExt cx="7283505" cy="299872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 flipH="1">
              <a:off x="1146147" y="4797443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3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3" name="AutoShape 7"/>
            <p:cNvSpPr>
              <a:spLocks noChangeArrowheads="1"/>
            </p:cNvSpPr>
            <p:nvPr/>
          </p:nvSpPr>
          <p:spPr bwMode="auto">
            <a:xfrm flipH="1">
              <a:off x="1146147" y="4365643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2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4" name="AutoShape 8"/>
            <p:cNvSpPr>
              <a:spLocks noChangeArrowheads="1"/>
            </p:cNvSpPr>
            <p:nvPr/>
          </p:nvSpPr>
          <p:spPr bwMode="auto">
            <a:xfrm flipH="1">
              <a:off x="1146147" y="3860818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1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8" name="AutoShape 12"/>
            <p:cNvSpPr>
              <a:spLocks noChangeArrowheads="1"/>
            </p:cNvSpPr>
            <p:nvPr/>
          </p:nvSpPr>
          <p:spPr bwMode="auto">
            <a:xfrm flipH="1">
              <a:off x="2874935" y="3933843"/>
              <a:ext cx="2135187" cy="373063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 dirty="0" err="1">
                  <a:latin typeface="Tahoma" pitchFamily="34" charset="0"/>
                </a:rPr>
                <a:t>Mód</a:t>
              </a:r>
              <a:r>
                <a:rPr lang="es-ES_tradnl" sz="1600" b="1" dirty="0">
                  <a:latin typeface="Tahoma" pitchFamily="34" charset="0"/>
                </a:rPr>
                <a:t>. Profesional 1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09" name="Line 13"/>
            <p:cNvSpPr>
              <a:spLocks noChangeShapeType="1"/>
            </p:cNvSpPr>
            <p:nvPr/>
          </p:nvSpPr>
          <p:spPr bwMode="auto">
            <a:xfrm>
              <a:off x="2297085" y="4076718"/>
              <a:ext cx="504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0" name="AutoShape 14"/>
            <p:cNvSpPr>
              <a:spLocks noChangeArrowheads="1"/>
            </p:cNvSpPr>
            <p:nvPr/>
          </p:nvSpPr>
          <p:spPr bwMode="auto">
            <a:xfrm flipH="1">
              <a:off x="2874935" y="4581543"/>
              <a:ext cx="2208212" cy="373063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Mód. Profesional 2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11" name="AutoShape 15"/>
            <p:cNvSpPr>
              <a:spLocks noChangeArrowheads="1"/>
            </p:cNvSpPr>
            <p:nvPr/>
          </p:nvSpPr>
          <p:spPr bwMode="auto">
            <a:xfrm flipH="1">
              <a:off x="1219172" y="5373706"/>
              <a:ext cx="3816350" cy="374650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 dirty="0">
                  <a:latin typeface="Tahoma" pitchFamily="34" charset="0"/>
                </a:rPr>
                <a:t>Módulo non asociado 1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12" name="Line 16"/>
            <p:cNvSpPr>
              <a:spLocks noChangeShapeType="1"/>
            </p:cNvSpPr>
            <p:nvPr/>
          </p:nvSpPr>
          <p:spPr bwMode="auto">
            <a:xfrm>
              <a:off x="2298672" y="45434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3" name="Line 17"/>
            <p:cNvSpPr>
              <a:spLocks noChangeShapeType="1"/>
            </p:cNvSpPr>
            <p:nvPr/>
          </p:nvSpPr>
          <p:spPr bwMode="auto">
            <a:xfrm>
              <a:off x="2298672" y="50006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4" name="Line 18"/>
            <p:cNvSpPr>
              <a:spLocks noChangeShapeType="1"/>
            </p:cNvSpPr>
            <p:nvPr/>
          </p:nvSpPr>
          <p:spPr bwMode="auto">
            <a:xfrm>
              <a:off x="2603472" y="4543443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5" name="Line 19"/>
            <p:cNvSpPr>
              <a:spLocks noChangeShapeType="1"/>
            </p:cNvSpPr>
            <p:nvPr/>
          </p:nvSpPr>
          <p:spPr bwMode="auto">
            <a:xfrm>
              <a:off x="2586010" y="47974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5106960" y="3214686"/>
              <a:ext cx="3322692" cy="2998726"/>
              <a:chOff x="5106960" y="3214686"/>
              <a:chExt cx="3322692" cy="2998726"/>
            </a:xfrm>
          </p:grpSpPr>
          <p:sp>
            <p:nvSpPr>
              <p:cNvPr id="80918" name="Line 22"/>
              <p:cNvSpPr>
                <a:spLocks noChangeShapeType="1"/>
              </p:cNvSpPr>
              <p:nvPr/>
            </p:nvSpPr>
            <p:spPr bwMode="auto">
              <a:xfrm>
                <a:off x="5106960" y="47371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0" name="Line 24"/>
              <p:cNvSpPr>
                <a:spLocks noChangeShapeType="1"/>
              </p:cNvSpPr>
              <p:nvPr/>
            </p:nvSpPr>
            <p:spPr bwMode="auto">
              <a:xfrm>
                <a:off x="5411760" y="41275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1" name="Line 25"/>
              <p:cNvSpPr>
                <a:spLocks noChangeShapeType="1"/>
              </p:cNvSpPr>
              <p:nvPr/>
            </p:nvSpPr>
            <p:spPr bwMode="auto">
              <a:xfrm>
                <a:off x="5411760" y="45847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2" name="Line 26"/>
              <p:cNvSpPr>
                <a:spLocks noChangeShapeType="1"/>
              </p:cNvSpPr>
              <p:nvPr/>
            </p:nvSpPr>
            <p:spPr bwMode="auto">
              <a:xfrm>
                <a:off x="5411760" y="50419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3" name="Line 27"/>
              <p:cNvSpPr>
                <a:spLocks noChangeShapeType="1"/>
              </p:cNvSpPr>
              <p:nvPr/>
            </p:nvSpPr>
            <p:spPr bwMode="auto">
              <a:xfrm>
                <a:off x="5411760" y="54991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4" name="AutoShape 28"/>
              <p:cNvSpPr>
                <a:spLocks noChangeArrowheads="1"/>
              </p:cNvSpPr>
              <p:nvPr/>
            </p:nvSpPr>
            <p:spPr bwMode="auto">
              <a:xfrm>
                <a:off x="5716560" y="43561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>
                    <a:latin typeface="Tahoma" pitchFamily="34" charset="0"/>
                  </a:rPr>
                  <a:t>R.A. 2</a:t>
                </a:r>
                <a:endParaRPr lang="es-ES" sz="1600" b="1">
                  <a:latin typeface="Tahoma" pitchFamily="34" charset="0"/>
                </a:endParaRPr>
              </a:p>
            </p:txBody>
          </p:sp>
          <p:sp>
            <p:nvSpPr>
              <p:cNvPr id="80925" name="AutoShape 29"/>
              <p:cNvSpPr>
                <a:spLocks noChangeArrowheads="1"/>
              </p:cNvSpPr>
              <p:nvPr/>
            </p:nvSpPr>
            <p:spPr bwMode="auto">
              <a:xfrm>
                <a:off x="5716560" y="48133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>
                    <a:latin typeface="Tahoma" pitchFamily="34" charset="0"/>
                  </a:rPr>
                  <a:t>R.A. 3</a:t>
                </a:r>
                <a:endParaRPr lang="es-ES" sz="1600" b="1">
                  <a:latin typeface="Tahoma" pitchFamily="34" charset="0"/>
                </a:endParaRPr>
              </a:p>
            </p:txBody>
          </p:sp>
          <p:sp>
            <p:nvSpPr>
              <p:cNvPr id="80926" name="AutoShape 30"/>
              <p:cNvSpPr>
                <a:spLocks noChangeArrowheads="1"/>
              </p:cNvSpPr>
              <p:nvPr/>
            </p:nvSpPr>
            <p:spPr bwMode="auto">
              <a:xfrm>
                <a:off x="5716560" y="38989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 dirty="0">
                    <a:latin typeface="Tahoma" pitchFamily="34" charset="0"/>
                  </a:rPr>
                  <a:t>R.A.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6794527" y="3214686"/>
                <a:ext cx="1635125" cy="1752600"/>
                <a:chOff x="2448" y="2928"/>
                <a:chExt cx="1030" cy="1104"/>
              </a:xfrm>
            </p:grpSpPr>
            <p:sp>
              <p:nvSpPr>
                <p:cNvPr id="80929" name="Line 33"/>
                <p:cNvSpPr>
                  <a:spLocks noChangeShapeType="1"/>
                </p:cNvSpPr>
                <p:nvPr/>
              </p:nvSpPr>
              <p:spPr bwMode="auto">
                <a:xfrm>
                  <a:off x="2448" y="34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0" name="Line 34"/>
                <p:cNvSpPr>
                  <a:spLocks noChangeShapeType="1"/>
                </p:cNvSpPr>
                <p:nvPr/>
              </p:nvSpPr>
              <p:spPr bwMode="auto">
                <a:xfrm>
                  <a:off x="2640" y="3072"/>
                  <a:ext cx="0" cy="8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1" name="Line 35"/>
                <p:cNvSpPr>
                  <a:spLocks noChangeShapeType="1"/>
                </p:cNvSpPr>
                <p:nvPr/>
              </p:nvSpPr>
              <p:spPr bwMode="auto">
                <a:xfrm>
                  <a:off x="2640" y="307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2" name="Line 36"/>
                <p:cNvSpPr>
                  <a:spLocks noChangeShapeType="1"/>
                </p:cNvSpPr>
                <p:nvPr/>
              </p:nvSpPr>
              <p:spPr bwMode="auto">
                <a:xfrm>
                  <a:off x="2640" y="33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3" name="Line 37"/>
                <p:cNvSpPr>
                  <a:spLocks noChangeShapeType="1"/>
                </p:cNvSpPr>
                <p:nvPr/>
              </p:nvSpPr>
              <p:spPr bwMode="auto">
                <a:xfrm>
                  <a:off x="2640" y="364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4" name="Line 38"/>
                <p:cNvSpPr>
                  <a:spLocks noChangeShapeType="1"/>
                </p:cNvSpPr>
                <p:nvPr/>
              </p:nvSpPr>
              <p:spPr bwMode="auto">
                <a:xfrm>
                  <a:off x="2640" y="393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2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6" name="AutoShape 40"/>
                <p:cNvSpPr>
                  <a:spLocks noChangeArrowheads="1"/>
                </p:cNvSpPr>
                <p:nvPr/>
              </p:nvSpPr>
              <p:spPr bwMode="auto">
                <a:xfrm>
                  <a:off x="2832" y="3504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3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1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32" y="3792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4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</p:grpSp>
          <p:sp>
            <p:nvSpPr>
              <p:cNvPr id="80943" name="AutoShape 47"/>
              <p:cNvSpPr>
                <a:spLocks noChangeArrowheads="1"/>
              </p:cNvSpPr>
              <p:nvPr/>
            </p:nvSpPr>
            <p:spPr bwMode="auto">
              <a:xfrm flipH="1">
                <a:off x="5715008" y="5286388"/>
                <a:ext cx="1655763" cy="426958"/>
              </a:xfrm>
              <a:prstGeom prst="roundRect">
                <a:avLst>
                  <a:gd name="adj" fmla="val 35713"/>
                </a:avLst>
              </a:prstGeom>
              <a:solidFill>
                <a:srgbClr val="AEB8B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 smtClean="0">
                    <a:latin typeface="Tahoma" pitchFamily="34" charset="0"/>
                  </a:rPr>
                  <a:t>Contido1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56" name="AutoShape 47"/>
              <p:cNvSpPr>
                <a:spLocks noChangeArrowheads="1"/>
              </p:cNvSpPr>
              <p:nvPr/>
            </p:nvSpPr>
            <p:spPr bwMode="auto">
              <a:xfrm flipH="1">
                <a:off x="5715008" y="5786454"/>
                <a:ext cx="1655763" cy="426958"/>
              </a:xfrm>
              <a:prstGeom prst="roundRect">
                <a:avLst>
                  <a:gd name="adj" fmla="val 35713"/>
                </a:avLst>
              </a:prstGeom>
              <a:solidFill>
                <a:srgbClr val="AEB8B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 err="1" smtClean="0">
                    <a:latin typeface="Tahoma" pitchFamily="34" charset="0"/>
                  </a:rPr>
                  <a:t>Contido</a:t>
                </a:r>
                <a:r>
                  <a:rPr lang="es-ES_tradnl" sz="1600" b="1" dirty="0" smtClean="0">
                    <a:latin typeface="Tahoma" pitchFamily="34" charset="0"/>
                  </a:rPr>
                  <a:t>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57" name="Line 27"/>
              <p:cNvSpPr>
                <a:spLocks noChangeShapeType="1"/>
              </p:cNvSpPr>
              <p:nvPr/>
            </p:nvSpPr>
            <p:spPr bwMode="auto">
              <a:xfrm>
                <a:off x="5429256" y="600076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cxnSp>
            <p:nvCxnSpPr>
              <p:cNvPr id="59" name="58 Conector recto"/>
              <p:cNvCxnSpPr>
                <a:stCxn id="80920" idx="0"/>
                <a:endCxn id="57" idx="0"/>
              </p:cNvCxnSpPr>
              <p:nvPr/>
            </p:nvCxnSpPr>
            <p:spPr>
              <a:xfrm rot="16200000" flipH="1">
                <a:off x="4483883" y="5055395"/>
                <a:ext cx="1873250" cy="174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Rectangle 1062"/>
          <p:cNvSpPr txBox="1">
            <a:spLocks noChangeArrowheads="1"/>
          </p:cNvSpPr>
          <p:nvPr/>
        </p:nvSpPr>
        <p:spPr>
          <a:xfrm>
            <a:off x="500034" y="428604"/>
            <a:ext cx="8001056" cy="500066"/>
          </a:xfrm>
          <a:prstGeom prst="rect">
            <a:avLst/>
          </a:prstGeom>
          <a:noFill/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Cómo elaboramos a programación?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357158" y="1500174"/>
            <a:ext cx="2438401" cy="4429156"/>
            <a:chOff x="285720" y="2071678"/>
            <a:chExt cx="2438401" cy="3625276"/>
          </a:xfrm>
        </p:grpSpPr>
        <p:sp>
          <p:nvSpPr>
            <p:cNvPr id="20" name="AutoShape 1040"/>
            <p:cNvSpPr>
              <a:spLocks noChangeArrowheads="1"/>
            </p:cNvSpPr>
            <p:nvPr/>
          </p:nvSpPr>
          <p:spPr bwMode="auto">
            <a:xfrm>
              <a:off x="285720" y="2071678"/>
              <a:ext cx="428628" cy="3625276"/>
            </a:xfrm>
            <a:prstGeom prst="roundRect">
              <a:avLst>
                <a:gd name="adj" fmla="val 37255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2400" dirty="0">
                  <a:latin typeface="Tahoma" pitchFamily="34" charset="0"/>
                </a:rPr>
                <a:t>CURRICULO</a:t>
              </a:r>
              <a:endParaRPr lang="es-ES" sz="2400" dirty="0">
                <a:latin typeface="Tahoma" pitchFamily="34" charset="0"/>
              </a:endParaRPr>
            </a:p>
          </p:txBody>
        </p:sp>
        <p:sp>
          <p:nvSpPr>
            <p:cNvPr id="21" name="AutoShape 1041"/>
            <p:cNvSpPr>
              <a:spLocks noChangeArrowheads="1"/>
            </p:cNvSpPr>
            <p:nvPr/>
          </p:nvSpPr>
          <p:spPr bwMode="auto">
            <a:xfrm>
              <a:off x="823883" y="2078488"/>
              <a:ext cx="1900238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</a:t>
              </a:r>
              <a:r>
                <a:rPr lang="es-ES_tradnl" sz="1600" dirty="0">
                  <a:latin typeface="Tahoma" pitchFamily="34" charset="0"/>
                </a:rPr>
                <a:t>1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2" name="AutoShape 1042"/>
            <p:cNvSpPr>
              <a:spLocks noChangeArrowheads="1"/>
            </p:cNvSpPr>
            <p:nvPr/>
          </p:nvSpPr>
          <p:spPr bwMode="auto">
            <a:xfrm>
              <a:off x="819120" y="25468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2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3" name="AutoShape 1043"/>
            <p:cNvSpPr>
              <a:spLocks noChangeArrowheads="1"/>
            </p:cNvSpPr>
            <p:nvPr/>
          </p:nvSpPr>
          <p:spPr bwMode="auto">
            <a:xfrm>
              <a:off x="819120" y="30040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3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4" name="AutoShape 1044"/>
            <p:cNvSpPr>
              <a:spLocks noChangeArrowheads="1"/>
            </p:cNvSpPr>
            <p:nvPr/>
          </p:nvSpPr>
          <p:spPr bwMode="auto">
            <a:xfrm>
              <a:off x="819120" y="34612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N</a:t>
              </a:r>
              <a:endParaRPr lang="es-ES" sz="1600" dirty="0">
                <a:latin typeface="Tahoma" pitchFamily="34" charset="0"/>
              </a:endParaRPr>
            </a:p>
          </p:txBody>
        </p:sp>
      </p:grpSp>
      <p:grpSp>
        <p:nvGrpSpPr>
          <p:cNvPr id="39" name="Group 1059"/>
          <p:cNvGrpSpPr>
            <a:grpSpLocks/>
          </p:cNvGrpSpPr>
          <p:nvPr/>
        </p:nvGrpSpPr>
        <p:grpSpPr bwMode="auto">
          <a:xfrm>
            <a:off x="4214810" y="4643446"/>
            <a:ext cx="2017713" cy="1082676"/>
            <a:chOff x="2971" y="3120"/>
            <a:chExt cx="1271" cy="68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Line 1060"/>
            <p:cNvSpPr>
              <a:spLocks noChangeShapeType="1"/>
            </p:cNvSpPr>
            <p:nvPr/>
          </p:nvSpPr>
          <p:spPr bwMode="auto">
            <a:xfrm>
              <a:off x="3601" y="3120"/>
              <a:ext cx="0" cy="38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1" name="AutoShape 1061"/>
            <p:cNvSpPr>
              <a:spLocks noChangeArrowheads="1"/>
            </p:cNvSpPr>
            <p:nvPr/>
          </p:nvSpPr>
          <p:spPr bwMode="auto">
            <a:xfrm flipH="1">
              <a:off x="2971" y="3287"/>
              <a:ext cx="1271" cy="515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b="1" dirty="0" err="1">
                  <a:latin typeface="Tahoma" pitchFamily="34" charset="0"/>
                </a:rPr>
                <a:t>Deséñanse</a:t>
              </a:r>
              <a:r>
                <a:rPr lang="es-ES_tradnl" sz="1400" b="1" dirty="0">
                  <a:latin typeface="Tahoma" pitchFamily="34" charset="0"/>
                </a:rPr>
                <a:t> </a:t>
              </a:r>
              <a:r>
                <a:rPr lang="es-ES_tradnl" sz="1400" b="1" dirty="0" smtClean="0">
                  <a:latin typeface="Tahoma" pitchFamily="34" charset="0"/>
                </a:rPr>
                <a:t>Unidades Didácticas</a:t>
              </a:r>
              <a:endParaRPr lang="es-ES" sz="1400" b="1" dirty="0">
                <a:latin typeface="Tahoma" pitchFamily="34" charset="0"/>
              </a:endParaRPr>
            </a:p>
          </p:txBody>
        </p:sp>
      </p:grpSp>
      <p:grpSp>
        <p:nvGrpSpPr>
          <p:cNvPr id="42" name="Group 1063"/>
          <p:cNvGrpSpPr>
            <a:grpSpLocks/>
          </p:cNvGrpSpPr>
          <p:nvPr/>
        </p:nvGrpSpPr>
        <p:grpSpPr bwMode="auto">
          <a:xfrm>
            <a:off x="6286512" y="4929198"/>
            <a:ext cx="2438400" cy="768350"/>
            <a:chOff x="4128" y="3507"/>
            <a:chExt cx="1536" cy="484"/>
          </a:xfrm>
        </p:grpSpPr>
        <p:sp>
          <p:nvSpPr>
            <p:cNvPr id="43" name="Line 1064"/>
            <p:cNvSpPr>
              <a:spLocks noChangeShapeType="1"/>
            </p:cNvSpPr>
            <p:nvPr/>
          </p:nvSpPr>
          <p:spPr bwMode="auto">
            <a:xfrm>
              <a:off x="4128" y="374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4" name="AutoShape 1065"/>
            <p:cNvSpPr>
              <a:spLocks noChangeArrowheads="1"/>
            </p:cNvSpPr>
            <p:nvPr/>
          </p:nvSpPr>
          <p:spPr bwMode="auto">
            <a:xfrm>
              <a:off x="4320" y="3507"/>
              <a:ext cx="1344" cy="484"/>
            </a:xfrm>
            <a:prstGeom prst="roundRect">
              <a:avLst>
                <a:gd name="adj" fmla="val 16667"/>
              </a:avLst>
            </a:prstGeom>
            <a:solidFill>
              <a:srgbClr val="CFB17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>
                  <a:latin typeface="Tahoma" pitchFamily="34" charset="0"/>
                </a:rPr>
                <a:t>Inclúense na programación</a:t>
              </a:r>
              <a:endParaRPr lang="es-ES">
                <a:latin typeface="Tahoma" pitchFamily="34" charset="0"/>
              </a:endParaRPr>
            </a:p>
          </p:txBody>
        </p:sp>
      </p:grpSp>
      <p:grpSp>
        <p:nvGrpSpPr>
          <p:cNvPr id="84" name="83 Grupo"/>
          <p:cNvGrpSpPr/>
          <p:nvPr/>
        </p:nvGrpSpPr>
        <p:grpSpPr>
          <a:xfrm>
            <a:off x="857224" y="2007049"/>
            <a:ext cx="6691339" cy="3905610"/>
            <a:chOff x="857224" y="1864173"/>
            <a:chExt cx="6691339" cy="3905610"/>
          </a:xfrm>
        </p:grpSpPr>
        <p:sp>
          <p:nvSpPr>
            <p:cNvPr id="7" name="AutoShape 1027"/>
            <p:cNvSpPr>
              <a:spLocks noChangeArrowheads="1"/>
            </p:cNvSpPr>
            <p:nvPr/>
          </p:nvSpPr>
          <p:spPr bwMode="auto">
            <a:xfrm flipH="1">
              <a:off x="4805362" y="18641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8" name="AutoShape 1028"/>
            <p:cNvSpPr>
              <a:spLocks noChangeArrowheads="1"/>
            </p:cNvSpPr>
            <p:nvPr/>
          </p:nvSpPr>
          <p:spPr bwMode="auto">
            <a:xfrm flipH="1">
              <a:off x="2928926" y="2570556"/>
              <a:ext cx="1298556" cy="429816"/>
            </a:xfrm>
            <a:prstGeom prst="roundRect">
              <a:avLst>
                <a:gd name="adj" fmla="val 49188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Definido por</a:t>
              </a:r>
              <a:endParaRPr lang="es-ES_tradnl" sz="1400" dirty="0">
                <a:latin typeface="Tahoma" pitchFamily="34" charset="0"/>
              </a:endParaRPr>
            </a:p>
          </p:txBody>
        </p:sp>
        <p:sp>
          <p:nvSpPr>
            <p:cNvPr id="10" name="Line 1030"/>
            <p:cNvSpPr>
              <a:spLocks noChangeShapeType="1"/>
            </p:cNvSpPr>
            <p:nvPr/>
          </p:nvSpPr>
          <p:spPr bwMode="auto">
            <a:xfrm>
              <a:off x="4500562" y="20880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1" name="Line 1031"/>
            <p:cNvSpPr>
              <a:spLocks noChangeShapeType="1"/>
            </p:cNvSpPr>
            <p:nvPr/>
          </p:nvSpPr>
          <p:spPr bwMode="auto">
            <a:xfrm>
              <a:off x="4500562" y="2088010"/>
              <a:ext cx="0" cy="1371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2" name="Line 1032"/>
            <p:cNvSpPr>
              <a:spLocks noChangeShapeType="1"/>
            </p:cNvSpPr>
            <p:nvPr/>
          </p:nvSpPr>
          <p:spPr bwMode="auto">
            <a:xfrm>
              <a:off x="4205257" y="27738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4500562" y="3459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4" name="Line 1034"/>
            <p:cNvSpPr>
              <a:spLocks noChangeShapeType="1"/>
            </p:cNvSpPr>
            <p:nvPr/>
          </p:nvSpPr>
          <p:spPr bwMode="auto">
            <a:xfrm>
              <a:off x="4500562" y="25452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5" name="Line 1035"/>
            <p:cNvSpPr>
              <a:spLocks noChangeShapeType="1"/>
            </p:cNvSpPr>
            <p:nvPr/>
          </p:nvSpPr>
          <p:spPr bwMode="auto">
            <a:xfrm>
              <a:off x="4500562" y="3078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6" name="AutoShape 1036"/>
            <p:cNvSpPr>
              <a:spLocks noChangeArrowheads="1"/>
            </p:cNvSpPr>
            <p:nvPr/>
          </p:nvSpPr>
          <p:spPr bwMode="auto">
            <a:xfrm flipH="1">
              <a:off x="4805362" y="23213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7" name="AutoShape 1037"/>
            <p:cNvSpPr>
              <a:spLocks noChangeArrowheads="1"/>
            </p:cNvSpPr>
            <p:nvPr/>
          </p:nvSpPr>
          <p:spPr bwMode="auto">
            <a:xfrm flipH="1">
              <a:off x="4805362" y="32357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8" name="AutoShape 1038"/>
            <p:cNvSpPr>
              <a:spLocks noChangeArrowheads="1"/>
            </p:cNvSpPr>
            <p:nvPr/>
          </p:nvSpPr>
          <p:spPr bwMode="auto">
            <a:xfrm flipH="1">
              <a:off x="4805362" y="27785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</a:t>
              </a:r>
              <a:r>
                <a:rPr lang="es-ES_tradnl" sz="1400" dirty="0">
                  <a:latin typeface="Tahoma" pitchFamily="34" charset="0"/>
                </a:rPr>
                <a:t>3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5" name="AutoShape 1045"/>
            <p:cNvSpPr>
              <a:spLocks noChangeArrowheads="1"/>
            </p:cNvSpPr>
            <p:nvPr/>
          </p:nvSpPr>
          <p:spPr bwMode="auto">
            <a:xfrm flipH="1">
              <a:off x="857224" y="36576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6" name="AutoShape 1046"/>
            <p:cNvSpPr>
              <a:spLocks noChangeArrowheads="1"/>
            </p:cNvSpPr>
            <p:nvPr/>
          </p:nvSpPr>
          <p:spPr bwMode="auto">
            <a:xfrm flipH="1">
              <a:off x="857224" y="41148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7" name="AutoShape 1047"/>
            <p:cNvSpPr>
              <a:spLocks noChangeArrowheads="1"/>
            </p:cNvSpPr>
            <p:nvPr/>
          </p:nvSpPr>
          <p:spPr bwMode="auto">
            <a:xfrm flipH="1">
              <a:off x="857224" y="45720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7" name="AutoShape 1047"/>
            <p:cNvSpPr>
              <a:spLocks noChangeArrowheads="1"/>
            </p:cNvSpPr>
            <p:nvPr/>
          </p:nvSpPr>
          <p:spPr bwMode="auto">
            <a:xfrm flipH="1">
              <a:off x="857224" y="5000636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8" name="AutoShape 1047"/>
            <p:cNvSpPr>
              <a:spLocks noChangeArrowheads="1"/>
            </p:cNvSpPr>
            <p:nvPr/>
          </p:nvSpPr>
          <p:spPr bwMode="auto">
            <a:xfrm flipH="1">
              <a:off x="857224" y="5429264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cxnSp>
          <p:nvCxnSpPr>
            <p:cNvPr id="50" name="49 Conector recto"/>
            <p:cNvCxnSpPr/>
            <p:nvPr/>
          </p:nvCxnSpPr>
          <p:spPr>
            <a:xfrm rot="5400000">
              <a:off x="3858414" y="3286124"/>
              <a:ext cx="999338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/>
            <p:nvPr/>
          </p:nvCxnSpPr>
          <p:spPr>
            <a:xfrm rot="10800000">
              <a:off x="2857488" y="3786190"/>
              <a:ext cx="150019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/>
            <p:nvPr/>
          </p:nvCxnSpPr>
          <p:spPr>
            <a:xfrm rot="10800000">
              <a:off x="2857488" y="4214818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 rot="5400000">
              <a:off x="2356628" y="4642652"/>
              <a:ext cx="171451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 rot="10800000">
              <a:off x="2857488" y="5072074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/>
            <p:nvPr/>
          </p:nvCxnSpPr>
          <p:spPr>
            <a:xfrm rot="10800000">
              <a:off x="2857488" y="5500702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 rot="10800000">
              <a:off x="2857488" y="4643446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>
              <a:stCxn id="8" idx="3"/>
            </p:cNvCxnSpPr>
            <p:nvPr/>
          </p:nvCxnSpPr>
          <p:spPr>
            <a:xfrm rot="10800000" flipV="1">
              <a:off x="2857488" y="2785464"/>
              <a:ext cx="71438" cy="5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85 Grupo"/>
          <p:cNvGrpSpPr/>
          <p:nvPr/>
        </p:nvGrpSpPr>
        <p:grpSpPr>
          <a:xfrm>
            <a:off x="2857488" y="2786058"/>
            <a:ext cx="5181600" cy="2514600"/>
            <a:chOff x="4286248" y="3286124"/>
            <a:chExt cx="5181600" cy="2514600"/>
          </a:xfrm>
        </p:grpSpPr>
        <p:grpSp>
          <p:nvGrpSpPr>
            <p:cNvPr id="29" name="Group 1049"/>
            <p:cNvGrpSpPr>
              <a:grpSpLocks/>
            </p:cNvGrpSpPr>
            <p:nvPr/>
          </p:nvGrpSpPr>
          <p:grpSpPr bwMode="auto">
            <a:xfrm>
              <a:off x="4286248" y="3286124"/>
              <a:ext cx="5181600" cy="2514600"/>
              <a:chOff x="2064" y="1968"/>
              <a:chExt cx="3264" cy="1584"/>
            </a:xfrm>
          </p:grpSpPr>
          <p:grpSp>
            <p:nvGrpSpPr>
              <p:cNvPr id="30" name="Group 1050"/>
              <p:cNvGrpSpPr>
                <a:grpSpLocks/>
              </p:cNvGrpSpPr>
              <p:nvPr/>
            </p:nvGrpSpPr>
            <p:grpSpPr bwMode="auto">
              <a:xfrm>
                <a:off x="3072" y="1968"/>
                <a:ext cx="2256" cy="1144"/>
                <a:chOff x="3168" y="2448"/>
                <a:chExt cx="2256" cy="1144"/>
              </a:xfrm>
            </p:grpSpPr>
            <p:sp>
              <p:nvSpPr>
                <p:cNvPr id="34" name="AutoShape 1051"/>
                <p:cNvSpPr>
                  <a:spLocks noChangeArrowheads="1"/>
                </p:cNvSpPr>
                <p:nvPr/>
              </p:nvSpPr>
              <p:spPr bwMode="auto">
                <a:xfrm flipH="1">
                  <a:off x="3168" y="3363"/>
                  <a:ext cx="1200" cy="22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7BCE0"/>
                </a:solidFill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dirty="0">
                      <a:latin typeface="Tahoma" pitchFamily="34" charset="0"/>
                    </a:rPr>
                    <a:t>Relacionase con</a:t>
                  </a:r>
                  <a:endParaRPr lang="es-ES" sz="1600" dirty="0">
                    <a:latin typeface="Tahoma" pitchFamily="34" charset="0"/>
                  </a:endParaRPr>
                </a:p>
              </p:txBody>
            </p:sp>
            <p:grpSp>
              <p:nvGrpSpPr>
                <p:cNvPr id="35" name="Group 1052"/>
                <p:cNvGrpSpPr>
                  <a:grpSpLocks/>
                </p:cNvGrpSpPr>
                <p:nvPr/>
              </p:nvGrpSpPr>
              <p:grpSpPr bwMode="auto">
                <a:xfrm>
                  <a:off x="4368" y="2448"/>
                  <a:ext cx="1056" cy="1056"/>
                  <a:chOff x="4272" y="1968"/>
                  <a:chExt cx="1056" cy="1056"/>
                </a:xfrm>
              </p:grpSpPr>
              <p:sp>
                <p:nvSpPr>
                  <p:cNvPr id="36" name="Line 1053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1968"/>
                    <a:ext cx="19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7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5328" y="1968"/>
                    <a:ext cx="0" cy="1056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8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2" y="3024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</p:grpSp>
          </p:grpSp>
          <p:sp>
            <p:nvSpPr>
              <p:cNvPr id="31" name="Line 1056"/>
              <p:cNvSpPr>
                <a:spLocks noChangeShapeType="1"/>
              </p:cNvSpPr>
              <p:nvPr/>
            </p:nvSpPr>
            <p:spPr bwMode="auto">
              <a:xfrm flipH="1">
                <a:off x="2064" y="3024"/>
                <a:ext cx="100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2" name="Line 1057"/>
              <p:cNvSpPr>
                <a:spLocks noChangeShapeType="1"/>
              </p:cNvSpPr>
              <p:nvPr/>
            </p:nvSpPr>
            <p:spPr bwMode="auto">
              <a:xfrm flipH="1">
                <a:off x="2064" y="3552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3" name="Line 1058"/>
              <p:cNvSpPr>
                <a:spLocks noChangeShapeType="1"/>
              </p:cNvSpPr>
              <p:nvPr/>
            </p:nvSpPr>
            <p:spPr bwMode="auto">
              <a:xfrm flipV="1">
                <a:off x="2736" y="302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</p:grpSp>
        <p:sp>
          <p:nvSpPr>
            <p:cNvPr id="85" name="Line 1057"/>
            <p:cNvSpPr>
              <a:spLocks noChangeShapeType="1"/>
            </p:cNvSpPr>
            <p:nvPr/>
          </p:nvSpPr>
          <p:spPr bwMode="auto">
            <a:xfrm flipH="1">
              <a:off x="4286248" y="5357826"/>
              <a:ext cx="1066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dirty="0"/>
            </a:p>
          </p:txBody>
        </p:sp>
      </p:grpSp>
      <p:sp>
        <p:nvSpPr>
          <p:cNvPr id="5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39808" y="1643050"/>
            <a:ext cx="4929222" cy="40719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 b="1" dirty="0">
              <a:ln w="5715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68370" y="1571613"/>
          <a:ext cx="5072100" cy="421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50"/>
                <a:gridCol w="845350"/>
                <a:gridCol w="845350"/>
                <a:gridCol w="845350"/>
                <a:gridCol w="845350"/>
                <a:gridCol w="845350"/>
              </a:tblGrid>
              <a:tr h="890460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2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3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5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6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7</a:t>
                      </a:r>
                      <a:endParaRPr lang="gl-ES" b="1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8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9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10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11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12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13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15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16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17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18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19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20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21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22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23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25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26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27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28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29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30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496998" y="3143248"/>
            <a:ext cx="4354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0000CC"/>
                </a:solidFill>
                <a:latin typeface="Calibri" pitchFamily="34" charset="0"/>
              </a:rPr>
              <a:t>PROGRAMACIÓN </a:t>
            </a:r>
            <a:endParaRPr lang="gl-ES" sz="4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071810"/>
            <a:ext cx="175037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4400" cy="7589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87436" y="1587500"/>
          <a:ext cx="5156200" cy="4229100"/>
        </p:xfrm>
        <a:graphic>
          <a:graphicData uri="http://schemas.openxmlformats.org/drawingml/2006/table">
            <a:tbl>
              <a:tblPr/>
              <a:tblGrid>
                <a:gridCol w="5156200"/>
              </a:tblGrid>
              <a:tr h="4229100">
                <a:tc>
                  <a:txBody>
                    <a:bodyPr/>
                    <a:lstStyle/>
                    <a:p>
                      <a:endParaRPr lang="gl-ES" dirty="0"/>
                    </a:p>
                  </a:txBody>
                  <a:tcPr>
                    <a:lnL w="57150" cmpd="sng">
                      <a:solidFill>
                        <a:schemeClr val="tx1"/>
                      </a:solidFill>
                      <a:prstDash val="solid"/>
                    </a:lnL>
                    <a:lnR w="57150" cmpd="sng">
                      <a:solidFill>
                        <a:schemeClr val="tx1"/>
                      </a:solidFill>
                      <a:prstDash val="solid"/>
                    </a:lnR>
                    <a:lnT w="57150" cmpd="sng">
                      <a:solidFill>
                        <a:schemeClr val="tx1"/>
                      </a:solidFill>
                      <a:prstDash val="solid"/>
                    </a:lnT>
                    <a:lnB w="571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36562" r="23828" b="19375"/>
          <a:stretch>
            <a:fillRect/>
          </a:stretch>
        </p:blipFill>
        <p:spPr bwMode="auto">
          <a:xfrm>
            <a:off x="1428728" y="1428736"/>
            <a:ext cx="7528347" cy="45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285720" y="285728"/>
            <a:ext cx="8534400" cy="9018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Oferta educativa</a:t>
            </a:r>
            <a:endParaRPr kumimoji="0" lang="gl-ES" sz="33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3 Imagen" descr="AGRARIAS.jpg"/>
          <p:cNvPicPr>
            <a:picLocks noChangeAspect="1"/>
          </p:cNvPicPr>
          <p:nvPr/>
        </p:nvPicPr>
        <p:blipFill>
          <a:blip r:embed="rId3" cstate="print"/>
          <a:srcRect l="17981" t="5235" r="17981" b="24420"/>
          <a:stretch>
            <a:fillRect/>
          </a:stretch>
        </p:blipFill>
        <p:spPr>
          <a:xfrm>
            <a:off x="357158" y="928670"/>
            <a:ext cx="844267" cy="928694"/>
          </a:xfrm>
          <a:prstGeom prst="rect">
            <a:avLst/>
          </a:prstGeom>
        </p:spPr>
      </p:pic>
      <p:pic>
        <p:nvPicPr>
          <p:cNvPr id="5" name="4 Imagen" descr="ARTES GRAFICAS.jpg"/>
          <p:cNvPicPr>
            <a:picLocks noChangeAspect="1"/>
          </p:cNvPicPr>
          <p:nvPr/>
        </p:nvPicPr>
        <p:blipFill>
          <a:blip r:embed="rId4" cstate="print"/>
          <a:srcRect l="18048" t="6011" r="15745" b="25858"/>
          <a:stretch>
            <a:fillRect/>
          </a:stretch>
        </p:blipFill>
        <p:spPr>
          <a:xfrm>
            <a:off x="357158" y="2000240"/>
            <a:ext cx="901229" cy="928693"/>
          </a:xfrm>
          <a:prstGeom prst="rect">
            <a:avLst/>
          </a:prstGeom>
        </p:spPr>
      </p:pic>
      <p:pic>
        <p:nvPicPr>
          <p:cNvPr id="6" name="5 Imagen" descr="AUTOMOCION.jpg"/>
          <p:cNvPicPr>
            <a:picLocks noChangeAspect="1"/>
          </p:cNvPicPr>
          <p:nvPr/>
        </p:nvPicPr>
        <p:blipFill>
          <a:blip r:embed="rId5" cstate="print"/>
          <a:srcRect l="24385" t="8432" r="24385" b="40408"/>
          <a:stretch>
            <a:fillRect/>
          </a:stretch>
        </p:blipFill>
        <p:spPr>
          <a:xfrm>
            <a:off x="357158" y="5072074"/>
            <a:ext cx="928694" cy="928694"/>
          </a:xfrm>
          <a:prstGeom prst="rect">
            <a:avLst/>
          </a:prstGeom>
        </p:spPr>
      </p:pic>
      <p:pic>
        <p:nvPicPr>
          <p:cNvPr id="7" name="6 Imagen" descr="IMAXE PERSOAL.jpg"/>
          <p:cNvPicPr>
            <a:picLocks noChangeAspect="1"/>
          </p:cNvPicPr>
          <p:nvPr/>
        </p:nvPicPr>
        <p:blipFill>
          <a:blip r:embed="rId6" cstate="print"/>
          <a:srcRect l="14779" t="5235" r="17981" b="24420"/>
          <a:stretch>
            <a:fillRect/>
          </a:stretch>
        </p:blipFill>
        <p:spPr>
          <a:xfrm>
            <a:off x="357158" y="3000372"/>
            <a:ext cx="886480" cy="928694"/>
          </a:xfrm>
          <a:prstGeom prst="rect">
            <a:avLst/>
          </a:prstGeom>
        </p:spPr>
      </p:pic>
      <p:pic>
        <p:nvPicPr>
          <p:cNvPr id="8" name="7 Imagen" descr="SANITARIA.jpg"/>
          <p:cNvPicPr>
            <a:picLocks noChangeAspect="1"/>
          </p:cNvPicPr>
          <p:nvPr/>
        </p:nvPicPr>
        <p:blipFill>
          <a:blip r:embed="rId7" cstate="print"/>
          <a:srcRect l="14779" t="5235" r="14780" b="24420"/>
          <a:stretch>
            <a:fillRect/>
          </a:stretch>
        </p:blipFill>
        <p:spPr>
          <a:xfrm>
            <a:off x="357158" y="4000504"/>
            <a:ext cx="928694" cy="928694"/>
          </a:xfrm>
          <a:prstGeom prst="rect">
            <a:avLst/>
          </a:prstGeom>
        </p:spPr>
      </p:pic>
      <p:sp>
        <p:nvSpPr>
          <p:cNvPr id="1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4400" cy="7589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1763688" y="1556792"/>
            <a:ext cx="5328592" cy="47525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 b="1" dirty="0">
              <a:ln w="5715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Puzzle4"/>
          <p:cNvSpPr>
            <a:spLocks noEditPoints="1" noChangeArrowheads="1"/>
          </p:cNvSpPr>
          <p:nvPr/>
        </p:nvSpPr>
        <p:spPr bwMode="auto">
          <a:xfrm>
            <a:off x="2643174" y="3504015"/>
            <a:ext cx="1571202" cy="2733297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D8EBB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2" name="Puzzle2"/>
          <p:cNvSpPr>
            <a:spLocks noEditPoints="1" noChangeArrowheads="1"/>
          </p:cNvSpPr>
          <p:nvPr/>
        </p:nvSpPr>
        <p:spPr bwMode="auto">
          <a:xfrm>
            <a:off x="3571868" y="3504015"/>
            <a:ext cx="2605967" cy="2137956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4" name="Puzzle1"/>
          <p:cNvSpPr>
            <a:spLocks noEditPoints="1" noChangeArrowheads="1"/>
          </p:cNvSpPr>
          <p:nvPr/>
        </p:nvSpPr>
        <p:spPr bwMode="auto">
          <a:xfrm>
            <a:off x="2071670" y="2503883"/>
            <a:ext cx="2638212" cy="1629436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CC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5" name="Puzzle3"/>
          <p:cNvSpPr>
            <a:spLocks noEditPoints="1" noChangeArrowheads="1"/>
          </p:cNvSpPr>
          <p:nvPr/>
        </p:nvSpPr>
        <p:spPr bwMode="auto">
          <a:xfrm>
            <a:off x="4143372" y="1789503"/>
            <a:ext cx="1632760" cy="2347255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6" name="35 CuadroTexto"/>
          <p:cNvSpPr txBox="1"/>
          <p:nvPr/>
        </p:nvSpPr>
        <p:spPr>
          <a:xfrm>
            <a:off x="2500298" y="3861205"/>
            <a:ext cx="4354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0000CC"/>
                </a:solidFill>
                <a:latin typeface="Calibri" pitchFamily="34" charset="0"/>
              </a:rPr>
              <a:t>PROGRAMACIÓN </a:t>
            </a:r>
            <a:endParaRPr lang="gl-ES" sz="4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7" name="Puzzle3"/>
          <p:cNvSpPr>
            <a:spLocks noEditPoints="1" noChangeArrowheads="1"/>
          </p:cNvSpPr>
          <p:nvPr/>
        </p:nvSpPr>
        <p:spPr bwMode="auto">
          <a:xfrm rot="18086423">
            <a:off x="4182640" y="1924573"/>
            <a:ext cx="1632760" cy="2347255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BE7D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214414" y="1397000"/>
          <a:ext cx="6500858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1571604" y="1500174"/>
            <a:ext cx="5214974" cy="4929222"/>
            <a:chOff x="1824" y="633"/>
            <a:chExt cx="2834" cy="2849"/>
          </a:xfrm>
        </p:grpSpPr>
        <p:sp>
          <p:nvSpPr>
            <p:cNvPr id="3076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7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8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9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5214942" y="2143116"/>
            <a:ext cx="903929" cy="821537"/>
            <a:chOff x="1824" y="633"/>
            <a:chExt cx="2834" cy="2849"/>
          </a:xfrm>
        </p:grpSpPr>
        <p:sp>
          <p:nvSpPr>
            <p:cNvPr id="308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4572000" y="2143116"/>
            <a:ext cx="903929" cy="821537"/>
            <a:chOff x="1824" y="633"/>
            <a:chExt cx="2834" cy="2849"/>
          </a:xfrm>
        </p:grpSpPr>
        <p:sp>
          <p:nvSpPr>
            <p:cNvPr id="2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2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2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sp>
        <p:nvSpPr>
          <p:cNvPr id="31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Deseño de tarefas</a:t>
            </a:r>
          </a:p>
        </p:txBody>
      </p:sp>
      <p:sp>
        <p:nvSpPr>
          <p:cNvPr id="1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 rot="1384671">
            <a:off x="685575" y="3190938"/>
            <a:ext cx="7171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9600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para quen …</a:t>
            </a:r>
            <a:endParaRPr lang="gl-ES" sz="96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De onde ven o alumnado?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357290" y="1714488"/>
            <a:ext cx="6858000" cy="2379663"/>
            <a:chOff x="720" y="1536"/>
            <a:chExt cx="4320" cy="1499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824" y="1536"/>
              <a:ext cx="1860" cy="3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s-ES" sz="1800" b="1" dirty="0" err="1">
                  <a:solidFill>
                    <a:srgbClr val="0000CC"/>
                  </a:solidFill>
                  <a:latin typeface="Calibri" pitchFamily="34" charset="0"/>
                </a:rPr>
                <a:t>Curricul</a:t>
              </a:r>
              <a:r>
                <a:rPr lang="es-ES_tradnl" sz="1800" b="1" dirty="0">
                  <a:solidFill>
                    <a:srgbClr val="0000CC"/>
                  </a:solidFill>
                  <a:latin typeface="Calibri" pitchFamily="34" charset="0"/>
                </a:rPr>
                <a:t>o ESO</a:t>
              </a:r>
              <a:endParaRPr lang="es-ES" sz="18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720" y="1920"/>
              <a:ext cx="4320" cy="1115"/>
              <a:chOff x="720" y="1920"/>
              <a:chExt cx="4320" cy="1115"/>
            </a:xfrm>
          </p:grpSpPr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720" y="2400"/>
                <a:ext cx="4320" cy="635"/>
                <a:chOff x="720" y="2400"/>
                <a:chExt cx="4320" cy="635"/>
              </a:xfrm>
            </p:grpSpPr>
            <p:sp>
              <p:nvSpPr>
                <p:cNvPr id="13" name="Rectangle 9"/>
                <p:cNvSpPr>
                  <a:spLocks noChangeArrowheads="1"/>
                </p:cNvSpPr>
                <p:nvPr/>
              </p:nvSpPr>
              <p:spPr bwMode="auto">
                <a:xfrm>
                  <a:off x="720" y="2400"/>
                  <a:ext cx="1776" cy="635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Competencias</a:t>
                  </a: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básicas</a:t>
                  </a:r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>
                  <a:off x="2880" y="2400"/>
                  <a:ext cx="2160" cy="63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Materias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 tradiciona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i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s</a:t>
                  </a: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(Ob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x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e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c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tivos, contidos 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e</a:t>
                  </a:r>
                  <a:endParaRPr lang="es-ES" sz="1800" b="1">
                    <a:solidFill>
                      <a:srgbClr val="0000CC"/>
                    </a:solidFill>
                    <a:latin typeface="Calibri" pitchFamily="34" charset="0"/>
                  </a:endParaRP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criterios de 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a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val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i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ación)</a:t>
                  </a:r>
                </a:p>
              </p:txBody>
            </p:sp>
          </p:grp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608" y="1920"/>
                <a:ext cx="2352" cy="481"/>
                <a:chOff x="1608" y="1920"/>
                <a:chExt cx="2352" cy="481"/>
              </a:xfrm>
            </p:grpSpPr>
            <p:cxnSp>
              <p:nvCxnSpPr>
                <p:cNvPr id="11" name="AutoShape 11"/>
                <p:cNvCxnSpPr>
                  <a:cxnSpLocks noChangeShapeType="1"/>
                  <a:stCxn id="13" idx="0"/>
                  <a:endCxn id="14" idx="0"/>
                </p:cNvCxnSpPr>
                <p:nvPr/>
              </p:nvCxnSpPr>
              <p:spPr bwMode="auto">
                <a:xfrm rot="5400000" flipV="1">
                  <a:off x="2783" y="1225"/>
                  <a:ext cx="1" cy="2352"/>
                </a:xfrm>
                <a:prstGeom prst="bentConnector3">
                  <a:avLst>
                    <a:gd name="adj1" fmla="val -1440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sp>
              <p:nvSpPr>
                <p:cNvPr id="12" name="Line 20"/>
                <p:cNvSpPr>
                  <a:spLocks noChangeShapeType="1"/>
                </p:cNvSpPr>
                <p:nvPr/>
              </p:nvSpPr>
              <p:spPr bwMode="auto">
                <a:xfrm>
                  <a:off x="2784" y="192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gl-ES" b="1">
                    <a:solidFill>
                      <a:srgbClr val="0000CC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1281090" y="4090976"/>
            <a:ext cx="2889250" cy="1281112"/>
            <a:chOff x="672" y="3033"/>
            <a:chExt cx="1820" cy="1032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672" y="3340"/>
              <a:ext cx="1820" cy="725"/>
            </a:xfrm>
            <a:prstGeom prst="rect">
              <a:avLst/>
            </a:prstGeom>
            <a:solidFill>
              <a:srgbClr val="C0C0C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que todos deben saber</a:t>
              </a:r>
            </a:p>
            <a:p>
              <a:pPr algn="ctr" eaLnBrk="0" hangingPunct="0"/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(imprescindible)</a:t>
              </a:r>
            </a:p>
          </p:txBody>
        </p:sp>
        <p:cxnSp>
          <p:nvCxnSpPr>
            <p:cNvPr id="17" name="AutoShape 18"/>
            <p:cNvCxnSpPr>
              <a:cxnSpLocks noChangeShapeType="1"/>
              <a:endCxn id="16" idx="0"/>
            </p:cNvCxnSpPr>
            <p:nvPr/>
          </p:nvCxnSpPr>
          <p:spPr bwMode="auto">
            <a:xfrm flipH="1">
              <a:off x="1582" y="3033"/>
              <a:ext cx="2" cy="30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8" name="AutoShape 18"/>
          <p:cNvCxnSpPr>
            <a:cxnSpLocks noChangeShapeType="1"/>
          </p:cNvCxnSpPr>
          <p:nvPr/>
        </p:nvCxnSpPr>
        <p:spPr bwMode="auto">
          <a:xfrm>
            <a:off x="6538890" y="4076688"/>
            <a:ext cx="0" cy="487363"/>
          </a:xfrm>
          <a:prstGeom prst="straightConnector1">
            <a:avLst/>
          </a:prstGeom>
          <a:noFill/>
          <a:ln w="28575">
            <a:noFill/>
            <a:round/>
            <a:headEnd/>
            <a:tailEnd/>
          </a:ln>
        </p:spPr>
      </p:cxn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4786290" y="4076688"/>
            <a:ext cx="3525838" cy="1295400"/>
            <a:chOff x="2819" y="3024"/>
            <a:chExt cx="2221" cy="1041"/>
          </a:xfrm>
        </p:grpSpPr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819" y="3340"/>
              <a:ext cx="2221" cy="725"/>
            </a:xfrm>
            <a:prstGeom prst="rect">
              <a:avLst/>
            </a:prstGeom>
            <a:solidFill>
              <a:srgbClr val="C0C0C0"/>
            </a:solidFill>
            <a:ln w="2857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que prescribe 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 c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urricul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básico, ademá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i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s do imprescindible</a:t>
              </a:r>
            </a:p>
            <a:p>
              <a:pPr algn="ctr" eaLnBrk="0" hangingPunct="0"/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(¿dese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x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able?)</a:t>
              </a:r>
            </a:p>
          </p:txBody>
        </p:sp>
        <p:cxnSp>
          <p:nvCxnSpPr>
            <p:cNvPr id="21" name="AutoShape 18"/>
            <p:cNvCxnSpPr>
              <a:cxnSpLocks noChangeShapeType="1"/>
            </p:cNvCxnSpPr>
            <p:nvPr/>
          </p:nvCxnSpPr>
          <p:spPr bwMode="auto">
            <a:xfrm flipH="1">
              <a:off x="3936" y="3024"/>
              <a:ext cx="2" cy="30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1052490" y="5448288"/>
            <a:ext cx="7696200" cy="533400"/>
          </a:xfrm>
          <a:prstGeom prst="roundRect">
            <a:avLst>
              <a:gd name="adj" fmla="val 16667"/>
            </a:avLst>
          </a:prstGeom>
          <a:solidFill>
            <a:srgbClr val="D7BC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600" b="1">
                <a:solidFill>
                  <a:srgbClr val="0000CC"/>
                </a:solidFill>
                <a:latin typeface="Calibri" pitchFamily="34" charset="0"/>
              </a:rPr>
              <a:t>Educación para o desenvolvemento vs. Educación para a selección </a:t>
            </a:r>
            <a:endParaRPr lang="es-ES" sz="1600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14480" y="1500174"/>
            <a:ext cx="69437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_tradnl" sz="2000" b="1" dirty="0">
                <a:solidFill>
                  <a:srgbClr val="0000CC"/>
                </a:solidFill>
                <a:latin typeface="Calibri" pitchFamily="34" charset="0"/>
              </a:rPr>
              <a:t> "El complemento predicativo es un sintagma adjetivo que complementa a los verbos predicativos y concuerdan en género y número con el sintagma nominal".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_tradnl" sz="2000" b="1" dirty="0">
                <a:solidFill>
                  <a:srgbClr val="0000CC"/>
                </a:solidFill>
                <a:latin typeface="Calibri" pitchFamily="34" charset="0"/>
              </a:rPr>
              <a:t> "El complemento de régimen verbal es un sintagma preposicional que se forma mediante la preposición que exige el verbo y un sintagma nominal". </a:t>
            </a: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1714480" y="3714752"/>
            <a:ext cx="7143800" cy="2428892"/>
          </a:xfrm>
          <a:prstGeom prst="rect">
            <a:avLst/>
          </a:prstGeom>
          <a:noFill/>
          <a:ln/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Define e pon un exemplo de oración recíproca indirecta.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Escribe o número de caras, </a:t>
            </a:r>
            <a:r>
              <a:rPr kumimoji="0" lang="gl-ES" sz="2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aristas</a:t>
            </a: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e vértices do hexaedro.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 clima corresponde á sabana?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Describe os principais </a:t>
            </a:r>
            <a:r>
              <a:rPr kumimoji="0" lang="gl-ES" sz="2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biomas</a:t>
            </a: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terrestres.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Quén organiza o Congreso de Berlín de 1885? Qué se decide?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 é a sinalefa?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Describe os procesos mecánicos e químicos que teñen lugar no intestino delgado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357166"/>
            <a:ext cx="8534400" cy="64294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De onde ven o alumnado?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85720" y="2214554"/>
            <a:ext cx="1214446" cy="285752"/>
          </a:xfrm>
          <a:prstGeom prst="roundRect">
            <a:avLst>
              <a:gd name="adj" fmla="val 32223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gl-ES" b="1" dirty="0" smtClean="0">
                <a:latin typeface="Calibri" pitchFamily="34" charset="0"/>
              </a:rPr>
              <a:t>Definición</a:t>
            </a:r>
            <a:endParaRPr lang="gl-ES" b="1" dirty="0">
              <a:latin typeface="Calibri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85720" y="4714884"/>
            <a:ext cx="1214446" cy="285752"/>
          </a:xfrm>
          <a:prstGeom prst="roundRect">
            <a:avLst>
              <a:gd name="adj" fmla="val 32223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gl-ES" b="1" dirty="0" smtClean="0">
                <a:latin typeface="Calibri" pitchFamily="34" charset="0"/>
              </a:rPr>
              <a:t>Avaliación</a:t>
            </a:r>
            <a:endParaRPr lang="gl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ecksolutions.com/resources/integr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86256"/>
            <a:ext cx="1500198" cy="1500198"/>
          </a:xfrm>
          <a:prstGeom prst="rect">
            <a:avLst/>
          </a:prstGeom>
          <a:noFill/>
        </p:spPr>
      </p:pic>
      <p:pic>
        <p:nvPicPr>
          <p:cNvPr id="4" name="Picture 4" descr="https://image.freepik.com/iconos-gratis/perfil-de-usuario-con-la-marca-de-la-cruz_318-413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357694"/>
            <a:ext cx="1285884" cy="1285884"/>
          </a:xfrm>
          <a:prstGeom prst="rect">
            <a:avLst/>
          </a:prstGeom>
          <a:noFill/>
        </p:spPr>
      </p:pic>
      <p:pic>
        <p:nvPicPr>
          <p:cNvPr id="5" name="Picture 8" descr="http://img.over-blog-kiwi.com/960x426-ct/0/19/01/55/201210/ob_347ba0b86c99c8a490c86de1b3db35d2_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00808"/>
            <a:ext cx="4829611" cy="2143140"/>
          </a:xfrm>
          <a:prstGeom prst="rect">
            <a:avLst/>
          </a:prstGeom>
          <a:noFill/>
        </p:spPr>
      </p:pic>
      <p:pic>
        <p:nvPicPr>
          <p:cNvPr id="6" name="Picture 10" descr="http://images.clipartlogo.com/files/ss/original/122/122488435/business-people-business.jpg"/>
          <p:cNvPicPr>
            <a:picLocks noChangeAspect="1" noChangeArrowheads="1"/>
          </p:cNvPicPr>
          <p:nvPr/>
        </p:nvPicPr>
        <p:blipFill>
          <a:blip r:embed="rId5" cstate="print"/>
          <a:srcRect t="38334" r="71666" b="34999"/>
          <a:stretch>
            <a:fillRect/>
          </a:stretch>
        </p:blipFill>
        <p:spPr bwMode="auto">
          <a:xfrm>
            <a:off x="4478237" y="4214818"/>
            <a:ext cx="1593961" cy="1500198"/>
          </a:xfrm>
          <a:prstGeom prst="rect">
            <a:avLst/>
          </a:prstGeom>
          <a:noFill/>
        </p:spPr>
      </p:pic>
      <p:pic>
        <p:nvPicPr>
          <p:cNvPr id="7" name="Picture 10" descr="http://images.clipartlogo.com/files/ss/original/122/122488435/business-people-business.jpg"/>
          <p:cNvPicPr>
            <a:picLocks noChangeAspect="1" noChangeArrowheads="1"/>
          </p:cNvPicPr>
          <p:nvPr/>
        </p:nvPicPr>
        <p:blipFill>
          <a:blip r:embed="rId5" cstate="print"/>
          <a:srcRect r="63555" b="63555"/>
          <a:stretch>
            <a:fillRect/>
          </a:stretch>
        </p:blipFill>
        <p:spPr bwMode="auto">
          <a:xfrm>
            <a:off x="6634178" y="4286256"/>
            <a:ext cx="1643074" cy="1643074"/>
          </a:xfrm>
          <a:prstGeom prst="rect">
            <a:avLst/>
          </a:prstGeom>
          <a:noFill/>
        </p:spPr>
      </p:pic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Como é o alumnado da FPB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sz="3200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642910" y="171448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7" name="16 Elipse"/>
          <p:cNvSpPr/>
          <p:nvPr/>
        </p:nvSpPr>
        <p:spPr>
          <a:xfrm>
            <a:off x="3143240" y="1571612"/>
            <a:ext cx="928694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17 Rectángulo"/>
          <p:cNvSpPr/>
          <p:nvPr/>
        </p:nvSpPr>
        <p:spPr>
          <a:xfrm>
            <a:off x="359024" y="422108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 título de técnico en cociña e gastronomía identifícase polos seguintes elementos: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Denominación: cociña e gastronomía. 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Nivel: formación profesional de grao medio.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Duración: 2.000 horas.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Familia profesional:hostalaría e turismo. 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Referente europeo: CINE–3 (Clasificación Internacional Normalizada da Educación). </a:t>
            </a:r>
          </a:p>
        </p:txBody>
      </p:sp>
      <p:sp>
        <p:nvSpPr>
          <p:cNvPr id="1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O risco de non cambiar o modelo</a:t>
            </a:r>
            <a:br>
              <a:rPr lang="gl-ES" sz="2800" b="1" dirty="0" smtClean="0">
                <a:latin typeface="Tahoma" pitchFamily="34" charset="0"/>
                <a:cs typeface="Tahoma" pitchFamily="34" charset="0"/>
              </a:rPr>
            </a:br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 Que é prioritario?  / Onde poñemos o listón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1285860"/>
            <a:ext cx="573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¿Qué es una </a:t>
            </a:r>
            <a:r>
              <a:rPr lang="gl-ES" sz="3200" b="1" dirty="0" err="1" smtClean="0">
                <a:solidFill>
                  <a:srgbClr val="0000CC"/>
                </a:solidFill>
                <a:latin typeface="Calibri" pitchFamily="34" charset="0"/>
              </a:rPr>
              <a:t>jarcha</a:t>
            </a: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?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992" t="18750" r="13867" b="12812"/>
          <a:stretch>
            <a:fillRect/>
          </a:stretch>
        </p:blipFill>
        <p:spPr bwMode="auto">
          <a:xfrm>
            <a:off x="4283968" y="1988840"/>
            <a:ext cx="337549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9552" y="407707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Discrimináronse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as principais características que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require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a análise das obras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arquitectónicas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e escultóricas mediante exemplos arquetípicos, diferenciando estilos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canónicos</a:t>
            </a:r>
            <a:endParaRPr lang="es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39552" y="501317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Utilizáronse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estratexias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básicas de compensación para suplir carencias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lingua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estranxeira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, como a observación da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persoa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interlocutora e a procura da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súa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axuda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para facilitar 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bidirecionalidade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da comunicación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39552" y="594928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 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Natureza corpuscular da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materia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Cambios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de estado e modelos cinéticos</a:t>
            </a:r>
            <a:endParaRPr lang="es-E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http://www.colconectada.com/wp-content/uploads/2013/08/fac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2847588" cy="208823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>
          <a:xfrm>
            <a:off x="323528" y="4005064"/>
            <a:ext cx="216024" cy="2376264"/>
          </a:xfrm>
          <a:prstGeom prst="roundRect">
            <a:avLst>
              <a:gd name="adj" fmla="val 50000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latin typeface="Calibri" pitchFamily="34" charset="0"/>
                <a:cs typeface="Calibri" pitchFamily="34" charset="0"/>
              </a:rPr>
              <a:t>Curriculo</a:t>
            </a:r>
            <a:endParaRPr lang="es-E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sz="3200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2" name="5 Grupo"/>
          <p:cNvGrpSpPr/>
          <p:nvPr/>
        </p:nvGrpSpPr>
        <p:grpSpPr>
          <a:xfrm>
            <a:off x="683568" y="170080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Denominación, nivel, familia profesional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5" name="14 Elipse"/>
          <p:cNvSpPr/>
          <p:nvPr/>
        </p:nvSpPr>
        <p:spPr>
          <a:xfrm>
            <a:off x="500034" y="2643182"/>
            <a:ext cx="4572032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9" name="18 Rectángulo"/>
          <p:cNvSpPr/>
          <p:nvPr/>
        </p:nvSpPr>
        <p:spPr>
          <a:xfrm>
            <a:off x="467544" y="4005064"/>
            <a:ext cx="8316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Artigo 5.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Competencias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profesionais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persoais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sociais. </a:t>
            </a:r>
          </a:p>
          <a:p>
            <a:pPr marL="342900" indent="-342900" algn="just">
              <a:buAutoNum type="alphaLcParenR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Preparar equipamentos 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aplicacións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informáticas para levar a cabo a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gravación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o tratamento e a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impresión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datos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textos,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asegurando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 seu funcionamento. </a:t>
            </a:r>
          </a:p>
          <a:p>
            <a:pPr marL="342900" indent="-342900" algn="just">
              <a:buAutoNum type="alphaLcParenR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b) Elaborar documentos mediante as utilidades básicas das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aplicacións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informáticas dos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procesadores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texto 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follas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cálculo, aplicando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procedementos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escritura ao tacto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exactitude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rapidez. </a:t>
            </a:r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 conservación, ata o momento da súa utilización. </a:t>
            </a:r>
          </a:p>
        </p:txBody>
      </p:sp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992" t="12280" r="48746" b="6241"/>
          <a:stretch>
            <a:fillRect/>
          </a:stretch>
        </p:blipFill>
        <p:spPr bwMode="auto">
          <a:xfrm>
            <a:off x="0" y="0"/>
            <a:ext cx="4176464" cy="680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419872" y="1556792"/>
            <a:ext cx="54006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la diferencia entre bilingüismo y diglosia</a:t>
            </a: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el concepto de </a:t>
            </a:r>
            <a:r>
              <a:rPr lang="es-ES" sz="2000" b="1" i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despotismo ilustrado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del siglo </a:t>
            </a:r>
            <a:r>
              <a:rPr lang="es-ES" sz="2000" b="1" cap="small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xviii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y menciona dos monarcas que gobernaron bajo este término</a:t>
            </a: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de dónde surgieron las ideas que defendía el liberalismo político del siglo XVIII, qué políticos las apoyaron y qué principios defendían</a:t>
            </a:r>
            <a:r>
              <a:rPr lang="es-ES" b="1" dirty="0" smtClean="0"/>
              <a:t>.</a:t>
            </a:r>
          </a:p>
          <a:p>
            <a:pPr algn="just"/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901828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latin typeface="Tahoma" pitchFamily="34" charset="0"/>
              </a:rPr>
              <a:t>Lei</a:t>
            </a:r>
            <a:r>
              <a:rPr lang="es-ES" sz="3600" b="1" dirty="0" smtClean="0">
                <a:latin typeface="Tahoma" pitchFamily="34" charset="0"/>
              </a:rPr>
              <a:t> de 1970</a:t>
            </a:r>
            <a:endParaRPr lang="gl-ES" dirty="0"/>
          </a:p>
        </p:txBody>
      </p:sp>
      <p:sp>
        <p:nvSpPr>
          <p:cNvPr id="3" name="AutoShape 1051"/>
          <p:cNvSpPr>
            <a:spLocks noChangeArrowheads="1"/>
          </p:cNvSpPr>
          <p:nvPr/>
        </p:nvSpPr>
        <p:spPr bwMode="auto">
          <a:xfrm flipH="1">
            <a:off x="3214678" y="1857364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FP 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5" name="AutoShape 1051"/>
          <p:cNvSpPr>
            <a:spLocks noChangeArrowheads="1"/>
          </p:cNvSpPr>
          <p:nvPr/>
        </p:nvSpPr>
        <p:spPr bwMode="auto">
          <a:xfrm flipH="1">
            <a:off x="3143240" y="2714620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FP 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6" name="AutoShape 1051"/>
          <p:cNvSpPr>
            <a:spLocks noChangeArrowheads="1"/>
          </p:cNvSpPr>
          <p:nvPr/>
        </p:nvSpPr>
        <p:spPr bwMode="auto">
          <a:xfrm flipH="1">
            <a:off x="6000760" y="3857628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Curso de </a:t>
            </a:r>
            <a:r>
              <a:rPr lang="es-ES_tradnl" sz="1400" b="1" dirty="0" err="1" smtClean="0">
                <a:latin typeface="Tahoma" pitchFamily="34" charset="0"/>
              </a:rPr>
              <a:t>aceso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7" name="AutoShape 1051"/>
          <p:cNvSpPr>
            <a:spLocks noChangeArrowheads="1"/>
          </p:cNvSpPr>
          <p:nvPr/>
        </p:nvSpPr>
        <p:spPr bwMode="auto">
          <a:xfrm flipH="1">
            <a:off x="3143240" y="3857628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F. P. II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8" name="AutoShape 1051"/>
          <p:cNvSpPr>
            <a:spLocks noChangeArrowheads="1"/>
          </p:cNvSpPr>
          <p:nvPr/>
        </p:nvSpPr>
        <p:spPr bwMode="auto">
          <a:xfrm flipH="1">
            <a:off x="3143240" y="4639281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II</a:t>
            </a:r>
            <a:endParaRPr lang="es-ES" sz="1400" b="1" dirty="0">
              <a:latin typeface="Tahoma" pitchFamily="34" charset="0"/>
            </a:endParaRPr>
          </a:p>
        </p:txBody>
      </p:sp>
      <p:pic>
        <p:nvPicPr>
          <p:cNvPr id="9" name="Picture 6" descr="http://us.123rf.com/400wm/400/400/dariusl/dariusl1110/dariusl111000079/10844082-personas-3d-de-comunicacion-social-de-la-red-colorido-trabajo-en-equ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286016" cy="1714512"/>
          </a:xfrm>
          <a:prstGeom prst="rect">
            <a:avLst/>
          </a:prstGeom>
          <a:noFill/>
        </p:spPr>
      </p:pic>
      <p:cxnSp>
        <p:nvCxnSpPr>
          <p:cNvPr id="11" name="10 Conector recto"/>
          <p:cNvCxnSpPr/>
          <p:nvPr/>
        </p:nvCxnSpPr>
        <p:spPr>
          <a:xfrm rot="5400000">
            <a:off x="4286248" y="3286124"/>
            <a:ext cx="2873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714612" y="2071678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5400000">
            <a:off x="4250529" y="2464587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7107255" y="3608389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5400000">
            <a:off x="4214810" y="3643314"/>
            <a:ext cx="430216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429124" y="3429000"/>
            <a:ext cx="28575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cxnSp>
        <p:nvCxnSpPr>
          <p:cNvPr id="37" name="36 Conector recto de flecha"/>
          <p:cNvCxnSpPr/>
          <p:nvPr/>
        </p:nvCxnSpPr>
        <p:spPr>
          <a:xfrm rot="5400000">
            <a:off x="4250529" y="4393413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051"/>
          <p:cNvSpPr>
            <a:spLocks noChangeArrowheads="1"/>
          </p:cNvSpPr>
          <p:nvPr/>
        </p:nvSpPr>
        <p:spPr bwMode="auto">
          <a:xfrm flipH="1">
            <a:off x="3143240" y="5500702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3º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39" name="38 Conector recto de flecha"/>
          <p:cNvCxnSpPr/>
          <p:nvPr/>
        </p:nvCxnSpPr>
        <p:spPr>
          <a:xfrm rot="5400000">
            <a:off x="4250529" y="5254834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1051"/>
          <p:cNvSpPr>
            <a:spLocks noChangeArrowheads="1"/>
          </p:cNvSpPr>
          <p:nvPr/>
        </p:nvSpPr>
        <p:spPr bwMode="auto">
          <a:xfrm flipH="1">
            <a:off x="6072198" y="4643446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1" name="40 Conector recto de flecha"/>
          <p:cNvCxnSpPr/>
          <p:nvPr/>
        </p:nvCxnSpPr>
        <p:spPr>
          <a:xfrm rot="5400000">
            <a:off x="7179487" y="4397578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051"/>
          <p:cNvSpPr>
            <a:spLocks noChangeArrowheads="1"/>
          </p:cNvSpPr>
          <p:nvPr/>
        </p:nvSpPr>
        <p:spPr bwMode="auto">
          <a:xfrm flipH="1">
            <a:off x="6072198" y="5504867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3º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3" name="42 Conector recto de flecha"/>
          <p:cNvCxnSpPr/>
          <p:nvPr/>
        </p:nvCxnSpPr>
        <p:spPr>
          <a:xfrm rot="5400000">
            <a:off x="7179487" y="5258999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2" name="5 Grupo"/>
          <p:cNvGrpSpPr/>
          <p:nvPr/>
        </p:nvGrpSpPr>
        <p:grpSpPr>
          <a:xfrm>
            <a:off x="642910" y="171448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6" name="15 Elipse"/>
          <p:cNvSpPr/>
          <p:nvPr/>
        </p:nvSpPr>
        <p:spPr>
          <a:xfrm>
            <a:off x="5000628" y="2214554"/>
            <a:ext cx="2786082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9" name="18 Rectángulo"/>
          <p:cNvSpPr/>
          <p:nvPr/>
        </p:nvSpPr>
        <p:spPr>
          <a:xfrm>
            <a:off x="395536" y="393305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Artigo 7. Contorno profesional. </a:t>
            </a:r>
          </a:p>
          <a:p>
            <a:pPr marL="342900" indent="-342900" algn="just">
              <a:buAutoNum type="arabicPeriod"/>
            </a:pPr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Estas persoas desenvolven a súa actividade profesional en empresas grandes, medianas e pequenas, nomeadamente do sector de hostalaría</a:t>
            </a:r>
            <a:r>
              <a:rPr lang="gl-ES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….</a:t>
            </a:r>
          </a:p>
          <a:p>
            <a:pPr marL="342900" indent="-342900" algn="just">
              <a:buAutoNum type="arabicPeriod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As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ocupacións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os postos de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traballo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máis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salientables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son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os seguintes: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Cociñeiro/a.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Xefe/a de partida.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Empregado/a de economato de unidades de produción e servizo de alimentos e bebidas </a:t>
            </a:r>
          </a:p>
        </p:txBody>
      </p:sp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Qué enfoque lle damos?</a:t>
            </a:r>
            <a:endParaRPr lang="gl-E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38" name="Picture 2" descr="http://t0.gstatic.com/images?q=tbn:ANd9GcRciO1BeWg_hYKYesG03mtgp_86vp2v5nYPPV513dlXXQuD1Gjk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960440" cy="2304256"/>
          </a:xfrm>
          <a:prstGeom prst="rect">
            <a:avLst/>
          </a:prstGeom>
          <a:noFill/>
        </p:spPr>
      </p:pic>
      <p:sp>
        <p:nvSpPr>
          <p:cNvPr id="14340" name="AutoShape 4" descr="data:image/jpeg;base64,/9j/4AAQSkZJRgABAQAAAQABAAD/2wCEAAkGBhQSERUUExQVFBQUFRQVFxgXFxgVFBcVFBUVFBcVFBQXHCYeFxwkGRQVHy8gJCcpLCwsFR4xNTAqNSYrLCkBCQoKDgwOGg8PGiwkHCQsLCwsLCwsLCwsLCksLCwsLCwsLCwsLCwsLCksLCwsLCwsLCwsLCwsLCwsLCksLCksLP/AABEIAKABMAMBIgACEQEDEQH/xAAcAAABBQEBAQAAAAAAAAAAAAACAAEDBAUGBwj/xABIEAABAgIGBAoHAg4CAwAAAAABAAIDEQQFEiExUUFSYZEGBxMUFSJxgaHRYpKxwdLh8DJCFhcjQ0RTVGNzg6KywvGCkzNys//EABkBAQEBAQEBAAAAAAAAAAAAAAABAgMEBf/EACgRAQABBAIBAwQCAwAAAAAAAAABAhESEwMhUTFB8CIyYaEEFCOR0f/aAAwDAQACEQMRAD8A9O53D1giFMh64WXTqXZiwx+7b/c5bNEpIcNC408EzF7/AD/byVfy4prmmYAKVD1xvCfnMPXG8K82IMhuCIEZDcFdEtx/IplQ5wzXG8JcuzXG8LQAbkNwSst1RuCaZb20s/lmawS5VusN60DDbqt9UJcizVb6oU0ybYUOVbrBPbbrBXeSZqN9UeSXN2ajfVCmiU2wpWhrBNMayuOozNRu4IHUSHqN3KaJ/CboVpjW8Up+l4oolFhj7rdyTKND1Gp/Wlz/ALNN7Btel4pWjreKnFDhajU/MIWoPHzU/r1Okc1Mq9s6x3p+VdrHep+joeoN580ujoWr4nzU0VrshDyrtY70uVfrHepejYWr4nzTiq4eqfWKaK/P7NkIBEfjaO9Fy8TWO9SdGQ8j6xS6Mh+l6xTRX5/ZshHziJrFLnUTMo+jGZu9ZMasZm/1vkmnk8/tNkA53EzPglzyJn4BC+r26z948lFzIa7948k08vn9sTz0x7p+fRM/AJ+kIn0AgFXDXf4eSfowfrH+Cmrm8/trbT5P0lE2bk/Sb9m5N0X+8duCHo4/rDuHmmvm+SuyPI+lH5Dcl0s/Ibj5qPo936z+n5pdHP8A1n9PzTDmNseUnTDtUeKfpl2qPFQ9HP8A1g9X5pdHxNdvqlMeb5Y2R5TdNHVG8p+m/Q8fkq/R8TXZuKE1fF1mePklub5Zdn5WXV2dDZd/yRdODU8fkqZoEXOH4+SbmMXKHv8Akn+Y2flyvCKkSpEMfum/3PVqjVxK7QFjcLo0o7f4TR/W9ZcOnFenjrtDxc/FeqZd/ArjarkKtB9FcBBrFaEGsRKa75xLyY1Q7RlZBGysJ6cFxQrIzxVgVz1SJ3Y7gUvCxNbsXU7HZ4JukAvHOEnG66FEMOBDa8B0y905EZNA0bZ9y2ODXGfDpL2wnMDYhwA+y442Wk4HtWYrpemri5ojJ6WKdloTCsdq5qJWBAIIli4X3AYSOaYR3GV4E7Mr9bC76kt3h5sq/Z0hrEKKJWcsFzESlG+8dXHfK7O9RmluJszBMp46JT9iXhMq5dA+s70bKwXNl132hPq6bpvwv7J7kTaSA3Gcw7us7cDNMmcanVMpwUracM1x8OsVOKx0q3hL1Q6w06aNtMGkyXKisUUOt5ZHtTpqOWq/bqedDNOKVtXMdMXYD/d3uTtrcZYTHdf43qdNbpdMKRtzTCkjNc50uJS0594+ai6VTpJ5ZdRzkZoX0toXLurPToUcWtTLYnRtq8OjfTmqHn7VzcSsJqM04zlnLbjgszVDN6pdhDpzZd/uUjaa2X1kuTbSzKWmYlkZgn2KSBTXG4A/Qnj2b1Moayrj2dMKYM0jStq5qLTyJX4iexRitUyhjKp1IpYRClbVyfSqkbWyt4M6nU862p+dbVzArXanFaq3g2VOn5ylznaua6VkmFaJ0banTc62p+crmOltqY1rkqbanKcOqRKkNH7sf3vWHApC0eMt0qSz+Gf73LmoFJK8VH2vtVx22+XIVmFHcQZAyaJnYNuSxoVOcJyIvxuB3TwUkSsHSJLsQA7QO84Lo4zQ6vg9VrqS89axDbK283yngANJKi4cwodGgxOTitfNpGILhMDGV2B8QqULhlCbROStOEQm2bIbZi4CQcPsyaBjjJctX1cOjMcYp6obZY37rBMEAAbQJnTpXHLkmuYt09UcPFTTT5cdSKSXYmY0bFLUBnSoMv1rD3BwM/BZ0Q7V03A+qiHcs66UwwZkj7S7+jpyT1L0xlPllfMEHAg6FFz0zxWUI5Tc5VyfL1tY045nT4oDTjmcJdyzTSEPL7VLmDS50jNKIOOIv2hZRjJGknSUuYNY0m9Stpffn5LHdHRw400yZ1t01qJzIneSBswA7AkKzaJ9QTzntOjDC7uWAIx36ezFE6kXq5Jg3WU8BplOVw75OCOHWQvkzPTs+R3rHNaOuN0xmJ3SAvn370ukXXYXSs3SlowGMxdMpka2x0qQBJolIgTvGEjjtM0760mS6zKV2y/GfjvWIawOkDEnCXWz3yu2JOrRxEiZj68kyMGx0m6U5AgCyLrpGejtCB1bFpmQARgNABmcO9ZJrMzLiesTpAlfOZ8UD6zN8gL+/RLSpNTUUNV1aO1WiUier2SmNIwQmuHtIFwsy0A5HFZD6wJnOXWx2mZM+2ZTisZG1pP2p4Eznh3BZu1g2qPWL7Mm3YHAGdkETniO0ZIRWT2uHWmZhw0gulcZaVlw6xlI3XSwunJpGKjbWJBBGQn3Gdx0dqlzBsPrR2BMpAtMsjK67sUPOjKeicu/FUHVs4iWiXuIn2yPgg6SOQF5NwEhMg4ZXJdJ42lzxNzxZkam2pZ3+Kj5wl2dcNgU8oxWCxRSEuXVumttinJxTdqxG0lLnKt01Np1PQdIHNZBpCj5ylzUn4yaS19IhuaZtMMyOGD3LloT1scMndaB/Dd/9HLBhlY4/th9OqO1y2VRpLg4zcAWtwBIAE/vBp+2UqRF6p059mlZNJpbMG9aZntntOldqI9yIX3U1ovaNgnhuVGm1iXCWjZd7FXivMlWC3LcQcwp5r13ihplXNguhUojlnOk3lRKHZnMWH4Ak4zlgvJA5FzkiUipMQr6Srbivhv61GiFk7w13XZfk4Xgb1wle8Ho1EcGxgBamWkEODgJTlvGOatcTHGFZ5Si0h/5NrHRYRN9kME3sGyyC4DYc1kcJuFD6ZSHRXTDcGN1WDAduk7SuVUWcq6Y9VUxb0raqGKnbFUcrLYipcqoWOmmitIPsULLIiooNJkQcj9XKmIiVtVMV+kUwuM8JYDK+ftvmpjSHEXNb1ryZYyEjOdw7lmNMzLSZDvU5guwBnK7YMVDFdbSnNEpDA3EXgSA7lHGpRcbR2Tl9XKu2I4aTK+8G86feE3Xwvl2XSuvl3hExXDWEiDZAkZ9t0jM/WKhjPmSRs7vl5hRPik3EeE8MtOhAXOMxeTv03y3BFxHyiYxEzGOcLhO/s7ED4ZnfP6KGKQvQlyCLCIulfM3eM0xgk4XC8X5j/Si2WA/q9/uUJejhwyANPWkZYCcgL0AhzMsRnPT270WxxFTCKgsHA5jtlhd9aEzIYIucJ3dwu8/BEskdFTCKhczq7Zi/R3b0zWgtBN0wJZYm8oWSGKnERQ2dE8p5AS0ntICTYeF4Gc9GMt6qWS8sly6jLRrDC/5bULh1jddMDsmELJTGQGMm5E4ab5+PkoIpE7vqYmqWT8L4t8Efu3eMRyxILld4UUib4eyH7XuKzID1OOPph6KvVYi3LPj0QEktkD7VeiPmonhdI6Rjx2yuKrNxVumuvntVR+a6S6QdzkLnX9yYlASsS02OC9YcjSoMS6TXgGeFlwLHA7JOK34c1xkJ0iO0Lp6JFm0HNZmPdzrX7acRFBNNaWXNdhxZJ3RJ6VUY5SNKiWTWk81EkqiUOT2lHaTWlCyblClNQzRzKFhmKfrHf3pGMczPtUYcUpIWS8rPEpPpDszL6KisoSEUXLHCefihLydM0xchtILBebIF+J7MAoi5O9xsjtPuUTlAb3YIbSAlPoVsDMW6WgyT27lDNOSgN0TFMHKMlKaqWG196Rimc9Jmd6jBTyQsRelbmhcmtKqi4QO/KN/ht9riqEByu18Pyg/hs9ipwW6SpR9rrV6rE7ghnen2pmi9aZZcZqpuEloR2FpvGN4OiRJGPcdypxXTwlvXWW4V0yMtyTNZMy0rDZ4bSTIXldPRm2QBkFXoFGLWtBEiBfdf3q/DhrMy5VTcQTySARSWWQhIIrKQaiDDU6TBmnARCvSmjaLkNlQIFGYmxCQkQgcOTElPYThFBehIUxam5GYu70uISEmtndpT2U8kQ7z1RLN3+KicVaFzADpLvcoXwdOIUhQFqEqRrZlJ7JKiKSeadwTyVEc000ZCaygEpmlEQkGoBcUM7k7gmIVHVni1pVKhtjwmTBAFlxDCQ0StNniMcVC7iorAfmJ9j2H3qlF4SU1tzKREAGAtukANGKjbw3rEfpL/Wd5rnTPT0TR3dofi0p4xoz+4sPvQni7pw/RYm4eagbxh1kP0h29Ss4zKz0Rye4HFW6YN+j1VCg0cMiNaHWW27UvtCZkdotEdy5KnVDR3udZsiQM5XaJrZ4X0xwaLWE5kz+0f9zXFxK1Db8c5X4rjTlPb1TaOlg1FBB+6e9blT1FCBBa0T2BYFFrBpliTsEyuiqmn3ylLReRd3DzU5JqY69latKjics5zIby1xtAtaSL8RMDOaibVEUfm4nqO8l1LOM6k0NxgQmQyxpmCQZkuFozM8yrTOOulaYMPcfNdaavphwnju48VfEH3Hbj5JGhO1T4rt28dkfTR2Hf8SlHHW/TRm+PxK5M65cDzY6QQkKMvQBxzzxorfrvRt434Rxobdw8lMk1y87MJIMK9GHGvRTjQ2+q34Uf40KEcaEPUb8KZR8ua5ecNhTT8icpr0f8ZVXHGhj/AK2fCnHGDVZxoY/62+SZfO/+Jrl5zyBKY0c5L0b8NqoONFl/LCf8L6m00cep80y+dmuXnPJHIpjRyvSBwlqQ/mQP+J81I2vajP3AO53mmRrl5oIJRcmQJL0nn1RnQB3vHvSnUZ0/1v8ANMjXLzPkCm5Ar03m1SH759d3mnFWVMfzpH8wplBhLzZ1Hm0YTFo5ZYKJtHdoHivUDUdUOAHLuuw/KZ9yH8FKpOFIf64+FMoMJeaQ+qTNsine1pvxXpR4G1YcKU/1m/Cm/AOrjhSn72/Cl4+WMZeYugoOSOS9R/ACg6KY7+jyQ/i5oWimH+hL/Okxl5fFoxBkRegMJepni4on7b4M80B4saL+2jcz4lbmMvLbCYsXqR4raNopo9VnxJHitgftrfVb8atzGXlZhJFi9SPFVB/bWeq34034qIP7az1W/Gly0uEMMZeCqxIAngFZD0TgF53rZ7oAyCaFAFtt33m/3BXHQ1NV1HnFZ2z3Xq3WIT1/CYXEmK03k2bTnOnlZbgds5LkaXBDjcPeV0VcuJdZF/YrHB/gW+lMc8RIbA11jrWiSQATKyDmFYmKYvMtV9sqqKE2yTYBM5CZLR3yV+hwiIgtNAGQFkD/ANQcV01C4vo7GECJCJJOlw9rUFG4vqW105Qz/MHiuc1xV6SdWczXEAOjvN/3dPohBDoY2rrY3AClucXWGmcvvtvkAFj8zIJBEiCQRkQZEJe3TFmeKCMyjFXjMrQFHT8ipkigKv2ncn6P9LwV8Qk4hqXRQ6P2+Cfo/aNyvWEpKXLqPRpzG5Lo07FfATplJdn9GH0fruQ9FnJq1AE4TKS7J6KOQS6KOqN615IgFMpLskVWdUb0xqs6q2g1Kymcl2L0WdRLoz0FthqVhM5LsLov0CmNWeiVvCEn5JM5W7nxVnolLo30XLoOTSsJnJdz5q05O8Uujj6fiugkkmcl2BzA5v8AFIUR2b95W8QmspnJdhc3dnE3uQmC7Wib3LeIQFquRdgmG7Wib3JrD9eJvct0tQlq1kl3olNq9jyTDihvVkGmHbZPQ7C123yKeq6shshtEYMjP0nkLt9kT3BT8odqJsRdNtp6phu3VrpTRKPKXIMlhIQmhZ7ago4dMQGCWBsgHwKucomL1zr5Jr9SIsoxuCtFdMmAyZxIBB23g3Kerajo8FhayGGCc5AmUzLbsVkRbkBirlMt+qYQIYwB3lTMLVQ5VE2Ms5W9ks02xBmuYjcEYJc4zfeScRpM8lqOjIHRtJwSquZS1mRH4KwGtLnRHtDRMmbbhuXJxnNtGxOzO6eMszJaPCCveWdYYfybT6xz7MllAJTf3SSTp5J5LbIE1lSSTSS6AklJHJIBECAiCQCIBQIBOAnARAKBBFJOAiAS4QanDU4CINUUwYisJwnQAWoC1TWU9hBXkkGqZwTAKgLCawpUpIIDDQmGrBagcEEBhqNzVYcFA9ahHmUOtKQ3CNHHZEf5q1D4S0xuFKjj/m4+1O2ijMo20IZr2zVDrYbOG9YNwpUXvkfaFOzjGrEfpE+1jD/ioOY7fBN0dtCzlT4LNBnGjWA/OQz2w2+5TN42acMRBP8ALl7HLHNWnYmNWHIJ9HiC0t8cb1LGMOAe5w/yUzOOKPpo8I9jnj3rmDVh1QgNWnV8VnHj8L27FnHM/TRW90Rw9rVpHhhEpcL/AMRgtN/2rVtuiRkJCa83fQJfdK7SqWyo8IZM95XPlppiOoIXGBTKNgRkrzx6pI5pIQUQK0ydPJMCnmohpJSRBIBEDZRAJwEQCgaSIBEYcvbvTtYUBOGB+rkwCldC+yDlPeSgAUDhEAk1iIBAgE8kcOU7xMfWCdwkSEAySknUj4cjuO8KoiklZUlhGyDMG+8aNJ7FVQWUJClAQkII7KAhSyUbyggeVXiFTxSqkZy3C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4343" name="Picture 7" descr="http://t0.gstatic.com/images?q=tbn:ANd9GcROiw5MrRtRKw-INNtq3V-HUgl7hCL9jI3gRVnRGCNqNZy08YRfr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2304256" cy="2304256"/>
          </a:xfrm>
          <a:prstGeom prst="rect">
            <a:avLst/>
          </a:prstGeom>
          <a:noFill/>
        </p:spPr>
      </p:pic>
      <p:sp>
        <p:nvSpPr>
          <p:cNvPr id="19458" name="AutoShape 2" descr="data:image/jpeg;base64,/9j/4AAQSkZJRgABAQAAAQABAAD/2wCEAAkGBhQSERUUExQVFRUWGRwYGBgWGBwXGBcXFxcXGBgXFxoaHSYfGBkjHRoWHy8gIycpLCwsFx8xNTAqNSYrLCkBCQoKDgwOGg8PGiwkHB8sKSkpLCksLCwpKiwpLSksKSwpLCwpLCwpKSkpKSksLCkpKSksLCwpKSwsKSkpLCwsLP/AABEIARIAuAMBIgACEQEDEQH/xAAcAAACAgMBAQAAAAAAAAAAAAAEBQMGAAIHAQj/xABHEAACAQIEAwUEBggEBAYDAAABAhEAAwQSITEFQVEGEyJhcTKBkaEHQlKxwdEUI2JygrLh8CQzkqJDc8LSFjRTY7PxFSWD/8QAGQEAAwEBAQAAAAAAAAAAAAAAAAECAwQF/8QALBEAAgICAgECAwgDAAAAAAAAAAECEQMxEiFBBGEyUYETFBVScZGx0SJCof/aAAwDAQACEQMRAD8ApH0pD/8AbYj/APnzn/hJ5n8PQVffoOH+Fv8A/OH/AMYqj/S1pxa9+7b/APiTz/L0q8fQYf8ADYj/AJq/yUkB0bDD2v3z9wNTgVHh11f97/oWiAhpgeBa2ArcLWwWgDULWwWtslexQBrFbAVtFYBTA1y17FbRXlIDyK8itgK9igo0ZJ3qNsOOnw0+6pqygZB3Xmfj+c1qVPWfUflREVqVpEgrlvsg+h/MVEbnVWHun7jRbLUbLQIEa6OseulRs4OxHxFFMKhuJSoAY1lY+HXoPhWUqA4/2usWMdjWxH+JKlUUItsITlWPbuOYn9lD6TqWPZ7F4rCW3t4LCC2HILPdLXnJAgckUacssVYe1faO1ggtrCYcPeuGECiWaNyTyUaST/UQDiF5kXvGIeBmCnwho1AjcedRbGLHTi1wkm5dE6nxKg26KBHKoW7M45/bun+K+w+40zZzzJPqTUL3PKixCy52GxJ+va999/8AuoS92Dxw1Vc3/Lvk/ItTm7sSACYMA6SeQ8hQfA7TJmN27nuOR4VnJbAmEQe/U89Pe7AQXuHcRsto+LQ+Vxh9xrE7ccTw5g4u+I/9QB/k4q+4l8ggs4IUuYW4yqonUlVK8j56Gk2I4gHlbircXbzo5AZwL6bMTbb/ABaJfs7F7QCOvmRoD6EDyNdb7P8AaTD4233mHuhxzGzITydTqp+R5VwTifZf/iYVvVOcHl+0PI0l4bjbuHvC5h3Ni+vIaK/VYOmv2ToapSA+qsta5apH0efSamP/AFN4C1ilGqbC5G5Sdj1X3jyvUVYGkV6RW0UJxHitqwha44UATvqRtoNzrpQ+gCIryKpeI+lKyLoRUZp6GDHWrXw7itq+ua2wPUcx6j+xUqcX0iqaCIrwityta1QjQio2FTGtGFAiBhUDiiSKidaQArLWVIwrKAKAxMkneoX9a52/bHGfatr6J+ZNCXe1GKn/ADf9ix91Z8WB0l8QOZFB3McOQ95qhL2ixUbofVB+EV6vaa99ZEb0lfxNOmBbb2OLaA6eVbYW+SrZAS2qgjlA1I8+QPKqzZ7Vp9e26+kMPwNG8G7YWwTaYkW7jOXbKsrmfMjiWBYDWbZGvLfRNMAjg9zG27itiXIthSndNBzplKhXC7g7AnWNRAE044nYykZTo6B0nUqHEqG6kfMCedQYq3cdu8um0YPgFuGS4TE3NPqkCZOp0HU1u6O5kyTzJpDAOH4TuRozMzGWcmWZuvkPKt+J8KS+NYW5ybkfWjBhzzrR7fnQIqF2y6XAGJS8hlLkkGRsCfuau2fRh9I/6apw+JhcVbHp3qjdgPtjmBvuOccr4zdt3bMhld0cICJMyCSCRvEdedX/AOg7gtlrd3FmGvhza11NtAq7dC2uvRQOs3EC1dv+1/6Ja7u1riLg8A+yuxc9Y1gVwnivFSXY949288AuxkiIEA8x+dNu3fGO/wARir2afGbdsjYIhgZdTofEZB3NUq2eupO1ZyfJmi6HZ4g8jVRsMsyWjmT8fLWrt2U4yyZbqnIVbKRuNR0mcpA1HrsdqfhMF+qOdPENZYQd9p5j4U84fZ/VlSsEiZBjVRmHoYB586xdeDRe53nhuN760rwVzDUHcHmPOpzVV+jjjAv4fckpAMj9kAn/AFAn1Jq2EV2QdqzGSpkcVq1bkVqRVEkTConFTkVE4pADFaypCKykB8oG/W9rzqezhGeNNKMXBBRrTJsEuZjoF2+FeC0Z2/uN6YPcYwDrUV0gafOgVgF5hQ2Wp7zdKiFIonwV17ZlGZf3Wj+nxFWTA9rikC6M6/aEKw9Rsf8AbVW7yK87yk1YHSF4rbuCUMjnyI9RyoTEPn8IHtae6qLh8SyMCp91Wx8eVE7Mdz0PMVLQx2nAUbBXggAawFurGkhM2ePSQfcaC+ivjzWsZisqs1p8Pce4qmD+rgqRyBlis8s3lW/D8Ddv2SFlO8BUOdPAwKsTzIIzDLznlE1YOAdmrODVhbks65XdtSyyDEbKJAOmug10oXRx5/WY8HUt+xzvtFbIAgQCScsbZtYk6np7qD4Zw7vGnUcxpM66g9P70q+9qeAW2RAgh2uAddCNfT6o/i6miuz/ANH1xW1KlTvpDD0rnlLiq8noela9THnDQvwXZ4m0WhsgAIQiQD6ER1pfZXO627YJLnLlBht9YOkRqekA12K5gLVrDstwgJlOYnkoGp+FVPh3Y+3hsRaxOTLnzZkck5O8gIIPMDQ+bNy2xTdWzseNX0WLsDwo4YtbkOGBYsBAU+EQNdj7tQdNaudUHtdwnvbDWcMxs3Se9W4hKQ9v2R4evin0Bofs39I127Yt5lRriqouFpBLFfa3ggkcufqK7MDuNfI4vVyjh/ya6OiMKFw2JLzKxBjnqOuoH41XT20uD/hp8W/OoE4w+GFv9WDmsWvaJEFc8j11FVKdNI5Mfq8Esc8ifw1f1LcwqJxVVu9vGH/BX/UfM9Khb6QD/wCj/uP/AG1pZzfifpvzf8f9FqYVlVBvpC/9g/6j/wBleUh/iXpvzfz/AEclVeQFDYtwpjn/AH7qOu3QNF+NV/HYmTp/YoOxKwq3f3++oLp0r3BWzE1uyZjA1jePxNMoC7vnUeWm1q+ilcyKQPaG8jn6UV2qwFq01vutRcTOB0BMDN7wdKQyuMZrWa9cGJ1P3e/pXuEwudo1gAs0SdAJP5e+gA/g9oZwzQADoWMDN9pvIb+sVf8ADcLS8TZw9pLhKeK/ckhM4gOqqYWN1BksQNhJCnsz2WbE+ALltAeO4Y3OuVBzbX3eek9Q4Xwy3h7a2rShEHIczzLHmT1qasTdBfAOzYTDqisAtoBZbcwJLGNB1qfCcMW6SLd605G4EyKka2Wwt0ahcy5o3ySub/bNDcKGG75DhggeROVpOWfF9YyI0+EV1QxRlBt39NfU5ck6yKNKnu9/QW8V4d4oyC4AcjpE51nXLP1hy67ToKUcNOKW/ctFrr2c4CYi2UUhCNA1u6Cc66g6zKkQTNWzGj9e/wC+fvNVL6QvpVXBYx7CWjcZUQOS0AMTnAiDMKw95Fck4confglxl8kOsHhB3hW7dbEICCA5A8QYMoIUa7fmK97ZY2FXaSZGvPZfmaqfDO0X6RmvWiqEDQOWzsIJg5eXvPpSz/8ALXb+LU3QwRGBMgmCD4U8tYOvzrz2n2j0+UbVeS+8Y4gbVi7c+sEKr+87FV+bA1ybHL+rK/L3jX3VcO2PGCQtkcod/X6q+4GfeOlU/FXvEvmYHwJr1PRY+GNyfk8j1+TllUV4IsB2kvWdEdmt9GJI/hnb5irZ2d7WDEjLdJFy2kCT4e7tgmQeRAmZ6D0FRfBgsSACQBPSTP5fOieG2jZv27g1YEmNIYAHMp8iJFdDwqXbOO404109+5fbiqVkajcEGQRB1BqC9bpRcIwrq1sk4W8Myr9jNuo8xrA5gEakTTi6wOoMg6gjmDsaxlDiZfd8L/0X7ICuVlbvh2OoViOoUn8KypF90w/kX7HPsZxBdQDJ8qUFudGJgoEtA9a1zCfAuc9SNB6Uj0V0e27bMuZvZ+qu2b+lZcxRIjYdBoKgxZuT4jPvn4dKxbjb8+vP3Uxnq2z9Y5R56n3Dn93nUvFcdnYRMKqqvkqiBPnuffUJT3k8+taLYkwNTQB5ZQtyq69jexpvMSfCmmdug3yL+0dN9h6xQvZPsq1+5A0jVm5IPxY8hXXcJhUtW1t2xCrt+JPUmkS2bYXDrbUIgCqugA/vU+dSg1pNZmpkj3gbwlzbcb+lEYPIreG2iFuY0n1gUjw+Pe3OQxO+gO3rW549e+1/tX8qpOh9eTTi94Jcuu3soWY+iyT8hXzRxPFXMReuXnkvdZrjE9WM/ATFds+kXjpt4R/F+svygPOCJc/6fD6uK5fbsqLoEfUP8wpxhyE58RZwrH4i2hNq8yAGCFMET06CuycH4pbwPC0vP4sy5mk+K7dYmASdyY35AE8q5NiMAB40hTOoOxBIGvTeir2IuX0tB9LVoHIOpkksR15egA51M8HKl7mmPPxt+wYOMNdZmuqwZmJLR4TJ/wBvSDpp8NHAN230kn4KamwwgCh77AZyN1tvHwMn8K7EqjRxXylZJhboIJn2jm9x0QfCDWzPLq3LYR8T+VL8GJRR9oz/AAqB/QV0bsBcX9HxhFm1cuq1lbedA0G6cnMHwhiDpRfQcUmxDhwbuGFo6900T/7d0gBv4LuU6fVuPU3ZziGe33be0nI9J1HqD8m8qt+IwUYa539nDLcJGV7K5SVJAIbwLs2Trr5iqFgbeTF3F5C44HvJH41ElaY10dH4Z2ptWsOlpi8iZhZ1zE6EMORryqlcavK5TTkznVq7mOgnzP5fnRneedDiocRiuQNBtsJuAHpQ7sMuvp/QVrbECW+H3TQ9y7mNAzdnnQU/7M8Da9cVQPEw0nYKIzOfKg+A8Fa8400JA6SSdBJ0rt/CeBYaxZnvbfelADkZQCVU5QANSJnfeaQMC4LbWwr4ZUfKhW53pEK5dFUrPNgVJjlmimU1HhbqNZzFh3ssCsiYW66Aldx4QrfxTzFa95TJZJmrya0zVmagRKxqMmsmsFAHK/pA4n32IcDVLStbH7wyux+II9FFIwxF8/ugfHMfwr3iN6SWMw8hz0LBob08RFQWr03281Uj/T+RNdGujPYXeQygI0La+5SfwqZyMnrA/P7qExNz2dY1P8p6UVhmkLtMD111rRbM3pBFkwCfh60PjI7tvK2wn1ianw6g8hBPT0FRYtfDcH7Dj3Zap6IT7B8NfgZiICqqge4MfvFdE+jEW8uKtXnyBrSMWiYYXNTHPxMoiudYOyWZRyUlj5mYUfL5V0v6L+Gi5fuyxBW3sFVg6s4zBgwMwQh91ZTbULRskudDXFWLS4fEg4s37pQsilcsC2VukCEAmLYHoNKo/ENMW5/9xT/qIb8a6/iuzi3FZEAts6sucWbZIDKVOyCNJEg1xjjjxiG6wh9/dp+VLFKck+ewyxjGuOhpdNe1pcedeuvxrKwewOd4m7lJUQSN/wC4r3B2gFNxvRR1PX3VMmCLeJtp2G7HoJPnqTt8KgxWHvNHggCYAM/cP7ips6KB71+TP9ijeEcP7xiToq6segG9T4DsjfuLnJS2P2iZ+ABrbit4d3+j2D4V0do1cwZ22UHkOvqSrGX7Adn0FoSFLaMkjMEI1BjYk+GfSBU3COH30vF7lzOptAAE7XSyMWCgQAMkb8z1Mz4C7Nq2f2F/kFFW7tUkY8iNEvHG5tBYFsDXmxZyY5giQD1EdKcloFJ+IX7oQDDqrXWZUQOYWWMST0G/uqCxcuYPBgYp0N8IWEsWJLSUBzQxIJVTGgjel0nRVtofo014Hqvpx9sKBb4k1q1fYZwtuWBttopkSJkNz5Vv/wCMcLrlu5iOSqxY+QGXU0wGXEO0ljDsou3ApPLcgQTmIGy6b1W+KfSMjOUw91baoAxvMhcsfs20KxHVm66DnVB7Q8SfEX2uupWYAUzAUDQa78z6k0mwoJ8PIkSNpg7E8hQVS2P3xy3S5iEcmQY8M65tAPDJ6CNKXo0XbJP2cp/hlfwogcKykEZp5ESNfdQOJBV1nSGJG2x15Ac81bO0uzNU9DfidsBZBOhPwKma9w2w5+EfdWXwDbhvT3lTFA4K5Ag7g/dpWjfZmlaG6XVUx08zW0Ak/tAjeeRofiWHOjLWuHviVPnr8wfSrvwRXk94G36qTuTr8gPlTOziiDzHppVdwN1rRzIC6MNV0zCBy5Ej/wC6cYfHhxp+UnpHJvLnypQaaphOLTtDbDE51cEjxQSCQdQY29DQ+PuE3nnkY/0gL+FFcMbNPkUPwaP+r50Bi3m7c83b+Y1pS8GabextYeUQ/sr9wrK1wx/V2/3R8pH4VlcUumzdC/jvZ65YdQwJJGnIQD9WDtPvrzhvBXIzOAqjlOproR4hh8RZZryyEEgGQwPkQZB5VR+1vFVsWh3Uzc9kTKgHnJJJI6Rz8q5zrR7i+JgsEGw002mVGX1gz6D4VS5ZRszpKB5WABEbaDltyrz/AMRiZ7sgzOrSAx1+ztt+dZYxIMDMJA1EgGatIl2dH4Xc/U2/+Wn8oopLlLOFt+ptfuJ/KKLV6swZLjce1tRcUSUdWAPOGH51Ve01w42/busAuRQsA7w5adtNzTjtHfC4a4WJAGUnLv7a7RVTw9o3AClnFXAdQQHgjyJaDU/Zx5cnstSklSHPbC4eIYi3eI7opbW3AOecrM2aSB9rbyoq1xS9OhB5bMdf9VU/ijsLgtLaNtoki5GYgiRuTAirN2e+kjEYOzaR8NmtyoV1LKWEAAScylo9Kcn8kXCHL4nRpxrFHE2yjuGKy4VIBzBWAkak77RVVw3DmZRoAR7pMzr58vdXVsf9J+GnMtpUuKuZhdBzZp/ywbasubb2mG/I7J+3BtvZtY20Ai3i1txKsDcUTmBUwcwDa/szzpYsic6kjXLglCHJOyn2dANT0g6iYkeh9OlKuMj9YPMn56/jTvg3Cb2NdlwyF2A8WqgZZgE5iBuflTntF9F+ItYe5iLsFrYGW3a8Z3GYsY2AnQT1nSDvkyRqrOfHjld0IcJcDLH97f1pWB3d0jkakwVyCfd85/pUuPsd4VykTI16etVdqya4t/IPvvpE6bRQ+Istqqxm56jSeevLzorEYYkqSAwWMw1Bkeh1FTPhQCCygrlyywnwmCubTQjXXoa24tmKaQPgrD92LTLDJqrLqpE6weR12NbWbYzQwgnQjr0IqK7wbWbNwjoA23prWhuXk/zDIHMwCPfS7W0P4tMsXBmAuZS0ypA66EET11G9L7mpzdTPxNJ04gUuBjv+B016DoN6bJcETVKSkRKLXY0w7RaT0P8AM1ZUWFuzaQ+R/nasrjnVmqXRG917pCgxmhnjbmHI5HxhwPT0pH2kwzm6LaoVt2kzidJU7v720jqI0OlG8axfcq6WiQCygyRmRWBfLI2OYXPiOtB8SxLfo4uXDN3EnN6WUJVQOgLhv9E86yOpCV8STa7rKAAxedZOmWOkR99BXLcVMzTWt7agZ0/g7/4e1/y0/kFGLcpZwZ/8PZ/5afyiiw2tWcr2T3cAMQO5bZ/wIboenSmYs93CZSoAhZ6DaP76UPwBz+k246n+VqsXa254bZPU/cKtRuNmTyNTUTl3bzhkd1ftkh3BtMOZ8OkacxmB91KOH45reHe7orrFu1EiWIJZyAcrFF2MbuDyq3ccvS2FjXLiU25QddunnSPBYFL7YaywgPcvAldDLu6hj1jIu/JYrFs9DE+m/kiopeO3WrDxfjtp3tLasxYS3bVrbEqHuIpzXTlOjklvF08tKZ9rOwNrBYi3ZFxrhMljAUGLQcADXnOs/nQvYrFcN2xdl3eSZNzLbOsqILrA/eJ/Ck3xVjjHnKi2/RtjbIbJhEcM5JuGT3ijcLtlyA8558zXTsPaZUIZizakyZgEzE9KTcL41ZFsJa7q0o2SwBcPwtDKvzqZ+O2wujECYY3AV1HqJPoBXBlmno9LFjcVViLtb2Jw1yzdurbVbo8eYaFspJZTyaVzepiud4cWwNI9av3aT6TbGFIAU3HHIiI15hvZMR1ri+O4qLlx2Re7RmJVAZCAmQoMbD0rt9FklCNSPP8AWY4zdxZamxJnQiDprBjp/flUF21fO10+4AfhVUGObmSR50Vh+NOIEZo6kx8K7vtovZw/YNaLAuFuIpZ7yADXVA35Unu4m9eILOgjbVRHmFnQ+dbWrb3yDdYleQ2HTQD76nucFtRtHvqZTvWi4wreyXC4XIpBa2wO4JBn31Ph8CzeG2fBOrTIX9kHm3OPTalN3gygmC0evKrZ2fUDCZJ0R9P4956eyIik5uqSE4+bJBbCgKugG399d6ysc1lZEinhPZ5na7bvsRnAIYaywac0npry2ak/aHE5rzQCFWEQHkiAKvyE+pqy2OM22ZSGIIMwwKyCYJB2I+NacQxdt7z21AI0JYdW105aDqDUeDovso6OK3e2SNjrtVzTgUjw90f2btpfkyiflUb8MCybmFAyiQbTkhjIBAEnXWdRypSdKy4LnKkM+C/+Ws/uL8hRtJcHxy2LYVVZcg2aJIAkxlAHy91MU4lZMDvVBgGG8JhgCN/IjbrVJ2YZMbj2tMY8Ox62bq3HnKpk5RJ2I0HPepu03bdboUYdbisucZmCrGdcoKwx1E8xQQw6uIY+FtCy+KJ2bwzoDE+QNc2vcRvg5S7A9Nj9wNXzpUZrFyfL5F3tcXuhsKcojDghhm0ulgolhlgbTsdTQF4McX3wC24ud8qAeEHOzZdI01O0VXOH4h2Ys7sVtguQWMEjRV97FR6TUWDxzq8yScwb1IzAE8+Z+NS2mzpUHGG9l441xVsViFxF8qCgCQshB4SJIJPiIPXYCqdxC2q97mUgsU7qAMsLIaTOmnTmKkucYZsNcsMJL3VuljuCqskDT9qZ6CKUuDzM++lJ2wgq2dN+ijBG7Zvvfvtbw1mJ1MKTmO50URJMjXSOdDfSRgr+BvqLV+4VuAka+IaKdxrsR6QaUfR/26ucP71O7723dAzLzDCYZfidPTpWnbXtdcx9/vHQ2wohV3idydtdFH8IrLiuRq8kqqysX2YiWmWMkmdfedzWiWpo3E3ibaqYgMxBjXxBBr1HhEVHbFaoizW1hZo1OHgEA8yB9/8ASo03Huo1DJVv2mPwAH4VSRLYWpho5D8v6VI1B954qnLGKszI7+vw+7/7o3BFv0fEBSQcqtI38LKT8gaCQyY/vWjuBeLvF+1ace/I1IYge7cO9xz/ABGvakVPOsrMofHsitpGa7cLQPCsMiyToC1wDSfqgGdfWlBwN97ge0IZQA06HmokNBMhQdudWHE92l53UFLZyhBcYysIMxliTmJmdal4fxK2MUrZ1y3EIaHGjKZEkHTpU2/AI0wYxQXx2F9VcAn0UnU0ZigyM4upctZZBLKSNDBKspOZfMbTVswBsvJPj9Lv5TSDtJxJbRLAhciEgCSQW9nz5DWscknS/VfydXpoLk37S/hifDYcXc1xSG8Ry8zAiDrsCKEucLV7gBtrAHQjSTpod1mPTLQWN4KhZAHNq6AA5keIgbjXcbSOlMbdlkUL31wnkXytHpoCOezVvT2jnU1TiwTifCktrNvMhG/jhfvEVDhOL3JCNd70fZZRdX/esUTj0uET3auequwb4OT8A1LOHXFS5+tV113MrHvH9aVPyPlBLpX+pYG4PYuLluWu7zEGbRyaid1gqdztFJF7N2mgpiRJ+qy+4eyS20H2edXaxgUuWwc7MpGkP4fiIPzrnvEADdcQIzEDyAMU6olzcn2GN2bvLbYKgumQZtHOQBM+DRxvzUUmIgkMsEbgiCPdyplhsRcSMlxlA5TI+B0pgO0d0iLq2sQvS6kmB0PL3U6AD7PkDPoJjSeXpW3GRLDbblWr8RVWJSwLU7hHZgf9ZMe6tLuNVzJJ99RXdhYvxVvT+/KhlNHcQcSsGZB/CgMsGrGb27v9+6jrV4BE6gH5waWcz6Gprfsj0ppgMVvCQZqbPNL7dEh40qkxUS2DBzT/AHNEcHxWS+nTMAfRtD99AE6wKxm9lv7miwNihGnTT4VlEY2O9fT6x+ZNe1mIHZGa74W7w6yzK8SslpgmRpOlE30UWgwZDDxKgiSAv2iCdCpiNZPnTOz2Ivk5jd9JWdT74mo8V2LxMEqbdwe5WnyDc/fRyQUDYPGotwA23ZZAzKMsA8zIJ840091G38KJPhRoYMyK6spVAQIDOXL6kxB5HlFIVKMMl1risgIAnMBH1cuhU8pk8tOY2wC2VC94lyQdO6bK8EnnlIB5ag6DzkGxptaHT8PtvZ75AMrPkJuOhZmOpKhiQw3kr586LscIxBTLaXDOI0hkDJJ3OwEkgDMIPKqzcZUAIJaTK5hLKvNXy7GZO3PnyfcI7T2kgjR1BgSdGiQynToVKncN1ggEQ8Uu3MLcVLqKJAIymQeoMaqfKNJG+lMB2ntqJt2bSRGrA3W1BMg3SV8tFG9afSTfF7EhbIL+GWiTr4bZ+Pdz7xG9VjAAkiTljSfvzA/VjlziKpMTihgvHMTadr6nMjEs6mANWIkAaAcoHMHSlv6YtxyykKWJOU6RJ2B2IpnYKuVzZcie0CSFECM2gYtIAA00CkHrQOP4QrDNayAde8mfRSA0+UT5UhqjGBWJEfL4fKtp5/hU+EwRCxldTG6tIJEySr6e7SvP/wAfiCJGHd1mAyKddfKVnymk5JbYEQE61E+GB/vWpbV0ZssNmHKJOm+1SFwu+pmP7+dMBe2ENRNhjVht4cNEfl9+tR4jurZAJBcmAgImToAx+qJ6/A0AmVu5YIM+Xy2n0mtrR0FObuF71DmCi4CWBWDIyibZKsRACyNOuvKka6D0NFjsJQ1MpoVWqa21MZKra/3zrbkahJgzRSrpVIQXfeT7h81BrKX4u4+cgMAIXyPsrzrKx5JGy9PNqzqd1rkSqMx/ZGnvJovAWNjeOXyiCPefwqPgvb2biILNzubji2LpUi3nbRRJ3k6T5imnafE4W7hrhm3cCkqyZwPGsEozSMsaSaVeTIQWeyVi7icXZYB0YJiLZ5hbkpcytuCHX51QuI8IbC33sMSwkZW0Ag6ox00b2h6g01wHGmsvZu2fCi3LtoKDmXu7hzLbmZZM6sR66VLxLidvElldkE6HVSVgzC5mBGpjNIHrBoumArfGlSUvrIIBEDMNNNgSFMgt1+VJcaA7EovhVYA6CZ/Fqa4e8ELLKE7Byqvo0+IgyMwBEjUVC/Z/uXv2bl60CqAjMT4pUMAImDJjfeqVCJ+H8euWbWQKS8ABp1RAzeBRGupJ/ppQt/C3CpuPYZLeggDQAaAnxT7zzNBqj2hafIwAYHUETBzRrpV94TlxCtlPhKGesNKQRMjessmRwql0d/pfTY80JcpU1pfMouFym6qrot2bZB5FvYPubKa07gdT/fwoi7hTav20O63AT5ZDJ92lCEyZ8/vrdHA1RKGI2dvjH3NTd+P4p7RW5ibvdnQjNuI2EAGOUT7qV8OW2bqLdJVC0MVXOwG+ixvsKY3ODtfuMlm2QAYzMMgjMYZhyYrlMDWolGMviWgtrQHgsWEIjwqNfM6jUxy208hvVr4Pi7GJDWsQneZTnDByCBsBm5c4rzh/Y9bcFouNzLDQeg/Onhtm53dm1bm4q7KYhTENdafAumh8tATUyY0U/ta9m3Fu0txTAJlpUgnRY66bgiByM1VL2E7vKQwJMMMjAlT0MGQRVj7bcIxFi6P0lrRZhoEYMQmsSCJA3iarUjmPgfwNXFproGWCzw69bTv1UZQFUnMpYuRPiScwBhhMRBGutB8TwiqobXO0z9kgaBhzzHQ/GveGXDcHdi442yr4iJkTAE6bnp74prxvgl61ZXPbuZIlWKnLH1hpMRvrEj0prYiqptW9s1GpgkVupqhkxE0Q97KY9D8QCPvoYT7zU+OHgtsPslT6oY+4r8KaED45271ukj5ACsrfFr429ays2jWOWSVWXa/2uF2T43QlSqsAq2jbIIMjVjInSkHEcQ18gd6c2bwKPCi7mMo5/tTNeXOHXHQJbBIULmIElmcmAB05V7w7htyzcUOjKbkhS6suogkqI1002G9DVGO+zY4C+cLcPiNtWnMVECJICufFMx7OlWrsl9H+GvWkZrl3M1oM6hlABbmvhmPWtsDgWIi54wBCqJOhG0E6c9q37EdrbOHsW0u3bY9oAFvEq52gnpp1oQxX2y7Ppgr2H7oMRczqxYyWY5cs7Ac9gKteB41afDIe6Q3shWGUBw1sZY1EgHw6jqKTfSLxmw9jILtt7mdHTL44Akkyp8PxqofpbBU7tmVyFuAz4nKkq6ZhtDAsBsddzFJxtDQ27T8YRVuB3727cv8AeBGzMLVsq0KpOkmVkDSAN4qu2+JrmBy5DyKmCPhTvAdk7+MsPfYLnd2IuFsrGFSRHslNeQHOOlLeGdlw902r97uLizI7vPykahgNQQaUFSoG+7IMZi2Ll3JLMInyIgnTmR95qDC2szhVUsSdAokk8gAKsHD+wl+9cjMRZB/zHG4/YUat7yB510fgfZqxhF/VLrEFjqzep5DyED1ptpC32U/gP0bGRcxDRrItqdf42G3ovxq7/oqoANFEwB5nSBQ3Eb91ratbbKjCZCnPB5a7GmHCCbWHe4qqXUSbl1p1idC2mY8h+OtRsZW+OYM4hWtS66grk1JIP1ljxDbTb8BbnG8ZhBcsNiP1iopAOHsjKzz7RjMCFymP2gNIiiu0Xbi7h7RS2365ohgBmUbuem068prm2PxzuyPc8RysWJ8WYxEsTux5zVRQn7DzA9mGxl1paSPFcuXCQAD9Z21OvIbnYA0ff7NYFWiyDce17bHNDMYiVPhCgjQCd9SdACeG8TsLZFoPdtmMxW6ht+IwCwHsxsND0qW0GZhEuDAAEmSdgPurQjtHnCuEFriC0gDTCkAAg9ZA0AiSfKr3b4qtq4mHUytpcpY83ZSSCDuMskj9tRUOEwn6FbiFbFXQQBOiACTJ5ACC7ei89QOHYHNegkmCS7ERMHM1xvWSY5DSqSoTOafSR2SGDxRa3As3pa2uvhEjMm2ysYGvs5T61VK792n4KnEsKEMW2LF7TETlykAyJkgpIP7o6Vyzjv0XY7Dscth7yCSLllTcVl6kL4lPkR8aizUrpIC6bn5VKnjsuv2Ycek5W/mB/hoNdCVbwkGCCIIjcEcjTDAOq3AD7LeE+jCJ/vpVoTCrtgSdOf417RTWtfP8aysrAG4N2wuWYa2crqACYkEAj2h7hWvEu0b3sYL10lgrJIBy+FSCQN8s6ifOltvhzZiCGnkFBJbQ9OXWjuwyWjjLRvhTaTO7BhKnJbYieozZaoB3d4pjMYrGyow2HglnkqCOc3Dq3SFEGahwnZ7CfoQvXWuC4y5pDAAHWFAgzqANak7a9rmxhyW9LK7ACMxXYxyUD8+lQcF7Ml8pvuQmUMqAkswIlFWJiSeU+6kwEmA4Jduhu7tl/UgRrykiT+Roh8EC1pJhrVuWO4WCW5fW8QEeVdF4V2UdXy6WrYS5cVM2cqT3YIHPWAdyPfMhcC7G21Ds6l3fMDn5KdfCBsd99tKhTduzWUYcU4vvyVnCYnF4qLVlmCoCPCSi79R7IO8CrpwPsYqt3t8m9eMSSTlEAKNCdSAAJOtOuH8KSyoW2gVRyHz9aX8X7YWrMpb/AFj9FPhH7zc/QfKi29GfSGHGOLLhbLXG2UaL9o8lk+cVzTF/SViLjHXID9VMsAe8SfWdaPXGDE3w2MuMLfRQYj7KgbDz1NdD4fiuGlFUNhgoEKjAKAN/FmGpn+vkLlyUUr9/AnJVZzMfSJecANc0G36teXoIPwo/E9qb2OdLYZTqBbtJ4FBOmgP1jzYmfOKs/aq5g2/UYbDYe/iHEZlRCtsEe0WAgtz3heZ5Gm4XhFizNtH769HjIb9XbHNV+2erGByE+1W7jxMk7Hn6NaRCt0W77lSs7okjQI+7H9oafZn2qQ4Hs1bKEtcu27maVyMGWP4hMg85+FNsDwy7eMIpY842H7xOg99WXCcAsWMpvt3rkwqLOUtyAA8Vw+QAHWanZSdFTXsDjMaqoMUWsoMua6CqKJzGcph2mDzbQdNOidiuzOHwA7uwTdu6G5efZNPqja0vl7R6mtbvFJtlrtxbNpBGRSqlRyDsPBaH7IzMeUGkbdrLuLH6Pw9O7tyB3nd6PJ8WQEyTt4mBJ51VUPkWHtBirVp3VGNy9cy5mIB8IMqo5BMwJjmdTMUHaw5VRaBJvXoLTuEJnKehb7vWlNviWGwTLaznE4gHxy2ZLRJljcb6zj7A2O8bUbw7iveYh0tiWuaIzMTc3IuZvDlZthKsYzddAB7jDiLMts3LS5zbZAn7iHNeYdQVz6dGq9cEIa0D/Y8vjVPxzhLLBOYNm3HMt7bjy2HoVq7cHw+Syg8p+OtT5LTOO/T/ANlxmtYxAJP6u7A318DnqRJX3rXJsFbzSswT7PqDtX0N9MEPgMSv2Lan+JryMvytt8a+c0Ou8eYpoGWnPmgkakA++NfnNe17ghmtqZnSPnWVlLYkWNOHQQ2oI2IkEehFJeJdkna5ntBCWJmTkMmJOxXlyA3O9dXudnPKtf8Awo/2THoaLY6OL8PRreIyBCcrey4DGY120IJBgaiIp92HxF5L2YDMmXwkhmhNYQQCBG0GIgV0C7wG2rhrndyuxZlBHzBqhdpDca+6HFKUBlFRwFAI2nTMRsdTT7kLQ44nxoWdnVmJjKT4j+8QdPeKV3e0+IeRaFu2ACZ9owAToWgSeQikIwgB0e3HUn+tFWbgGneoegUSfgKrikS5MNxXGsSwhrjFSmpCqqsNQZA/GlmDwBbwpkUb6mBvy6nXbyp/hey+LuKCmHvMv2rg7lOskvBI9Aab4Psjfyg3LyWbZYLlsATymHbUxI5c6LoVNlRbgF9pAMHlpvRx4A1uz4rVx7pAClSAsnflv8PIc66tZ+jHh5SSt25+0912PrE6fClr9ljhAxs37gXxRaufrbR2hWV/Eo3kqQdomn2NorvD+z139GCpbylhLiQGY9HPMDku3OJrMFwKzal7hBJ3A8K+YY6En4VY+HcbtXXFqTbvgSbTDeN+6b2XHPkY5VHxvCd7adVVCx1/WAlS6ghc3p1HpqJBhPvspxVdC25xkZYQhEA0gAAei/iYqm4/jgzxZD37jiPCTlIBg5rk6rP1U08xQJ4LcbXH3xZtj6kxMdAPa/3GmHD+OWw3c8PskaGb7pOsGCEJ6xq591aWRXzCW4YQgvcTvIluBkshRl0gxatjVn0EsPexFMLbYrEMbGHT9Ew0eJgR3t1CJ1uDS2kbgeck8lF3hljCt3/EbzXsQdRbnPcPQBT7K+bQOgpj3VzGWWbEn9CwakHJmyqyQf8AOb2nYmIUdNFnWgY04YMExa1ZtpfAJzvbXw5pGZLAA1Mtq2gg+HNupXZ64t43LBlLlm5LKwjuFXLKgiSABpOkxsNaWcMxb37b2+Hf4PCIvjxtwBGYA+LID/lpGbUHNPMbUd2UwNoWXtYK25tuR3mJuj9ZiOgVdxbnZTq3PSSZZSLLw7D/AKTfXL/lpoBHIalj5nf3qOVXfEX1RSxMBRJ9BS7gXDRZt6iGO/l5Up472gt/pFuwxJUHM4XWYBKofIkCfTzovyUkVD6TOKThWtmQ9zNduAgiBli0u2oyztzmuFA10ztxx04nvrp+yQvkDAArmQNNMRbOANNqOh/CsqDsuCVddoIPuM1lZT2CO+du8W9qwDbdkPVCVPyqg4K81zW4S56scx+dZWVq9ARcStCNh8KSLg0MyinXmor2sqYiZPg8BbLCbab/AGR+VdX4Zgbad2UtovhHsqB06CsrKPIkWC+ssQdRkGh15mqXxgwbAG2Sff49fWsrKjN8JrD4i58JQBWIAGtV3te0II61lZW0dGcjnHbM5cVaI0IdYI0I22NX/iXtA9VBPmY3NZWVjIcNHKfpOtD9JtGBJt6mNT4zzq1cLtC3gLjIAjC3IKjKQcu4I2Ne1lXHRLKf2Osq92w7gM7WsxZhLFu8cZiTqTHOmXbK4W4xatMSbYtghDqgLCGIXYSN+tZWVYDz6Rjlbh1pfDaYkm2NEJXYlRoSOVXrsfbGbYaWlI02LO4YjoSAAesCvayk9giw4w+E+lcewzk41iST+sbfXZaysqJ6NEU3tB/5e76/9Yql8q8rKcSCy9j/AK/7q/e1ZWVlTPY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t="6105" b="11480"/>
          <a:stretch>
            <a:fillRect/>
          </a:stretch>
        </p:blipFill>
        <p:spPr bwMode="auto">
          <a:xfrm>
            <a:off x="1259632" y="4005064"/>
            <a:ext cx="1656184" cy="203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AutoShape 5" descr="data:image/jpeg;base64,/9j/4AAQSkZJRgABAQAAAQABAAD/2wCEAAkGBhQRERUUEhQVFBQVGBcUFxgVFxcVFxUVGBcVFBgVFBcYHCYeFxwkGhQXHy8gJCcpLSwtFx4xNTAqNSYrLCkBCQoKDgwOGg8PGiwkHyQpLCwsLCwsLCwpLCwpLCwsLCwsLCwpLCwsLCwsLCwsLCwpLCwsLCwsLCwsLCwsLCksLP/AABEIAMIBAwMBIgACEQEDEQH/xAAcAAABBQEBAQAAAAAAAAAAAAAFAAIDBAYHAQj/xABHEAACAQIEAwQGBgYJBAIDAAABAhEAAwQSITEFQVEGImFxBxMygZGhQlKxwdHwFCMzYnKCFZKissLS4eLxJENTg3OTFhdj/8QAGgEAAwEBAQEAAAAAAAAAAAAAAQIDAAQFBv/EACwRAAICAQMEAQIFBQAAAAAAAAABAhEDEiExBBNBUTJh8AUigZGhIzNxwdH/2gAMAwEAAhEDEQA/AN7jLEYYDwFaO0veH8CfZQRV5bjodR8Kupj2B5HQDpoKnHqV5GlBvgMRXhqieJzyg1GcTcOwqsJKXDJtNF1z76g4hxH1Tp3S0g6LqRtVeLkjXpRU2hnmOX3072MioOI3GjLaP8xiKkHrj9RfnV2lSX9AlUYZz7Tn3aVL+jjcyalpULZilxVe4POhIsjIxO4Kx756UY4l7PvoZH6t/NfDrWGRRI/O9Ifn8mnZfzoa8/O8fbWCOQfmPwq1j1m63n4dKrW11Hn+dqt4rW63n+d6xglYgWR/D50MUSW8/uFF7a/q/dQu3aILazrz8hzpJGRGyVGUqywqMipsYgKV4VqYrTHtA70ph3BrY9YCJ08THsnkauoIPIf1R+FV+GEC6o6g/wB2rib8/wA+T11Y9kSnySIe6dZ1HOf8RrzJ4fL/AGU4KYO+/j49Qa8yeHyH+UU9kxsx4fAfeK9nx+f+817Pj8/9wr33/P8A3GtZj1k0GnXl/tNNW37vl9wqRk0Gny/2mlbteH3f4RS2MTnamIuhp5rxNqQYjyfn8ilUmWlRMZCzeforD90xT/0kg6ofdXzhheKYmyf1d66vkxrQ8N9JuPtsoN0OJA76g/OuPsvwW1HeQKK4dZQeVCMM+ZFJ3IB98UYwZ7g/POn6d7sTJwOayDyqx9L3ffURNTc/dXUySHUqVKlGFSpUqxipxH2RQ3/tt/Ev2GiXEfZFDif1R/iH2GiMU2/POmT+f+a9dvz/AMUwXPzJH20TE9kd4eY5Dr4VduftG/iND8O3eXzHQ86uXXi638R60AhkDu+6h5XU+f3CrzYhVTMzBVjcmB8TVCziFuAsjBlJMFSCPiKSQEeMKjK1OwphFTYxFlprDSpYprjQ0DEmCw/eVvP7BVpVPj8/wNR4T6Pv+wVMqfmB/lrojwTkehNNufT/AG15Hl8v9KeBp7/CqnFOJLh7TXGOg8dzyHtUbFSsme5AktA8/wDfWU7QdvFslksxccaAzKz5hjMGsN2u7cYjEDKhy2+aqTrHUk61lWuvAIMdYOhHiKm5+i8cdcnUD6Q75ClVtARHe3LddTp5U5PSNcGhCBvL7Na5de4gWhQSPOD/AMU/Dg5pzHqZBOtTWryx9MfR0u56Q7r7Mq66Qu/xmjfCu3qnKt1Yk+2vs+8cq5FdvwTlYa8tdPKRVjAcUZDsSfs91VSfIGkfQiuCAQZB1BHMV5XLcD2+urbVQwgCNZpUxHSzkYWaqY+3GvSPtq6pqvxESp8q5oPcdn0Vwe5msWz1RT8qO4I9z3mst2RvZsFhz1tp/dFaCxiwgg1sPzaNk4L5OtWOfu/Ghf8ASIJ+FWsTbuFxkYKI1kTOprraIot0qrrafm/yFY3tP2wxGDxBtxadSguKYcEAsyw3egnunahQxuqVctueknENELbWDOmfXQiD3tRrTh6RsSf/ABjyT8TQoNM6HxR4UUJuYgerI/eH901jMb26vuPaX+qv30LudqL5+n8Et/5aw1FbGcYvJcuot25lW44EsSYBjc61UPGL3/luddHYfYajceuuOXZgQFPcCiWZjJKiAftqxg7S3baZgzOZUZSAzAMQO6VhjHVhRoNEH9IXDvcc+bMfvqS1jDMkk+Zmozh7fK7lPS4jJ81zL8SK8/Q23GVh1R0f45SSPfQqgh/AccZ7ioTKhXME6SF08qKcJ7Q3LCsQqsGu3SwMjUELow20HQ1k+Bv/ANSBIByP7W093unz1FGsLfb9VNvuNib3rWVtFQ3mBRBOp00OulEJrrPbewf2ma2YnUFxpqdVnTzAq5w/tFYvsFtXMxILL3XUMBuVLKA242rmWPvKysUOVgh9o5GnL3ojQiZAM6jpWz7OiF4aOmFuH+zhx99SkkBqjV0xxoafTX2NTATW3iP5vupW8YJ5eG2unmK9tpMeTUreHAjT7f8ANXRHgnIeMYOo+I/z0B7cA3MG4QywII1HWCT39oNHxZ0Hv6+HjVPihCW2LbHTnzrNpbhh8lR87cTzrd1O3wMUz17ET191He1fC/1hZNVnSs4bZQfdvUE00dcotMcFIkmpmvTEbDfnVB8aW6RTkxA2NVSJWErOJ10jyq5axR+XOgq3OlWLGI1qiQth1L5ilQ5MVpuaVNRrBCmoMd7J8jUimosX7Jrz48mZ3L0d3s3DsOf3APhp91aq1ZDb8qw/onvZuG2vAsPgxrc4a8FmTHx+6mg6y/uaXxH/AKOARp0otzob+lLIgg7cj+FEBdHUfGuuTIofXKvSif8ArV/+BP792uqg1zvi6YfF8TupiH9Ulq0iAl0TM4cnSeUOfHStEJgLbUs9bXiPZjBrfw4tX0NpmcXib1uVULmUrtEkRz5UVHZHhn/nH/326w+o5mXpK9FcbwtRjbtpTbXDrGVzeQzoOcjNrOgGnzqpx7Ai0gaxct3WmCodSQNIOhHj8qFBspYXEMhuMpIYG1BBIO7HcEEe41d4UoNm2QwDqGZSWykSxg7agEdeYoFZ4iUL57aktl0JMACfqtM69au4PijWrYV8LdYZCudSQCrHNIm2Rz3mjVoNl65iVdSHGqgwyjVttWJMH4Ch3D3QMyCGzA3Cr21uSbaXNpOgysxMHpzAqxa7T2UXLF62ZJMpbuTMaGWXp0qBuJI751KuNZDW8sjmPpAGDvrStUtg2eYDhxVcPdhcr3GRW0Eut+3Om47p+E1pOF2XazbZVN+2r3pUZXUk3bveLCTIBVhoRIHjWX4bel7Cs8Ijh1Qt3UZr4DEAn6i/Ka2vAOI3LeEslEt3EEqc4OYakqSVbbKV+jTPgCM5jbLZbyMhz5P1cd2FAcuHDb6ZYjoa6HwMd7ADpgnPx/RRQbj/AGhZBcS9g7WZbLOZuk91gIyjIfrAwelW+x1jEretjFOjRhR6n1YgC2Wtgi5IBLd1NtN6m7Aza019qQcZgsjMdhOp91PbDt0NTMWMOPsNShfzr+FR21gbcvvpwjw+X4VZcE5EhGn5/Csf6ROIKMObQYi6SGGWO7H1tNiOVarFsQhKAMwUlRpq2sDURvXHu0HEn9aDdR0djqrqVO8SJGuvMaUmRtLY6emxqTtvgBNxRz3bkE9Qd/MUM4jhc0kaVruJ8MtEhsoDRHn4+dBMTaG1cqkrtHY4bUzEka1Khq2/Dj60ry3nwq0eEKI7zSdNAJrs7iONY5MHq9WbTV7j+G+qghsynSdiCORFQ2zVItNWicouLplxW0/1pVFNeUwpXBpt/ava8ubV56GOrehi9OAK/VuMPv8AvrRdseN3MJhxctBC3rFQ5wSIIboRrIFY/wBCd39RfXpdn4qv4VpvSJbnAP4PbP8AbA/xVn/c/UPgzn/7KxYXNksaR9Fuf81e2/S1iedmwfc4/wAVZa63cgfVM+4zFDPWV3aYiM+muEYj1llH0GdVbTbVQdK5b6TWjHn/AOK39r10DsRig+Aw5J/7afIR91YPt9gLmJ4i62ENxltWiQupAObX50BfJkbNyTXn6Qas3OCYi1cW21lxcuSUQqcz5dTlG5gbxSfs3ihvh7w/9bfhS7j7FJrteqdDTLlhgSpUhgYIOhB6Ecq8AMRBpbCMs4kK7kqGGkiBtHjU+CxCFLYZrmbKEXJyM6cx1OlD8jZnImQRsJjQb0sIjzahSUJUtEiRIkSNtBTb0EJ4rENI9W94nRSCziG05E7GeceVReouM0XAx0IhcqsCIILErr/xXlwFgwFq4x7wDEmYMhSRG4EVAtvEkC2fWBF6IWI6aDUz99TuVff+g2luzYdi76WdGtZWBkM6AmToTniR5Vr2w+DuEF1CEc1OUb5thpv4VyvB3MR+rWGAuhWQtIDSGmCdCBkImiuHs4h0ttqLV1RqCumcaA5tt4rllhyKVpnVrxtB7E9kDjFuGy4AIKo1wnM+0aqJXpz22ohfa8mIgqUCYe3bBEwe+0w2x9kbVk7GIxuEtmRK2xJO4y9ZnX/Si9rt9dtt6u+mUjcHUEdfEeNByyx5VoTRGXDDnB8TF5Gk+1Bnx05+dabGcVvW/wDtIQSRPrG0EkAt3NJjbWs1guO4e9ByAHeVMfZWhHEkuKwJ9r5RtRxdRjT/ADbCTwyJuGcYa8bqvb9WbeWIfMHDCcw0WByq6G8fn/uoXgkCPmzAyuU8tjI++oe0fHbli2TZtPdYAHQMVA15g6nTYda6u9B3TIdqTdUHWO2vzH41z/0mWVVrV1tdCoA1IgyWEEzuPztY7L9uL14sLtswpjN3lIk7RIkxRD0gLmwuxZQwJjXLAMN7R0nnQ1qcWkVhCWLIrOaYnHZgINUGHOm37+uhBr1sSDXHwd9jUsydpJ0Ary9wm4HDMRpvAMQOh614L/Qx5VDi8SfpMWPiaaLYNkrYM4xjATkGwJY+Z0geQqna1okez2IunMlm4Qf3THx2rYcB9G73bJ1FvEAyFujussD2SskEGeR91danGKo4ZvVK2ZqxgxlEqZ8xSrR3vR/xUMQtq0QNiLiQf6xB+IFKjql7X7m/pnP6T7V6BTmt6VzEzb+hS9D4pfFG+Ob8K3XbpJ4fiPBA39Vlb7q5v6G70Yy+vW2p+Bj767BiLKujK4DIwIYNqCOYM8qE/mv0CuDhV3FrlAnr8wKGNdruS8K4cm6YUfyWz9xqO7xThlsTOH/ltJ9y12PIhHbBXC+KMnCcMwZhsO62X63OD0rG2eN3MPirz2mhmiS3eJDd8g7Tr4VrOJ9u8G6lLZaFgzkhdOQA236ViL5GJvXblnWcsLGUmFAMcp02mt3Njadwu3bW+123dYWmuWgwQlNs4g7HX7qIj0p4r6tv3Bl+xqxC34JB0I010IPjTRcramGkGLPFst97yhg7klv1hYEnqHUk+8mn4/iPr49YCY29gxz07ooMr1YRtKGphGDEsjOEaAdD7IJ0Hh9lWUxRVQqO5WNg2XcaiI91Dw4l5nwgTrA38KIcLujIuYtAaCF3CwDmHXUke6jZjyzeyAwHAO4FzKD5wmtWcP21xVgFbN1rQUTE55J92561ruy3DrF2WBJMkfrYJYcxHKjeH7CYQPPqkIIIKlRGtc8+pUdqLrFauzj1rFM+UXLtzKinJ3ickoz90chO4Ebmt9h+MKuDUBYi2uW2tueU+0ZO/Pxp3ar0YeqDX8KZtgFmtnVlAQjuH6Q1mDr50CwVpmtKFyGQp1dQQBpG+nXarxyRmrRKtIziXaK5esXB6whSyWioCJOctmMZZYQpEyIJFHuE8Cw6XL9lFD2wLTS3eYMwcEBoBjQfPrWc4nwxktu75cisjBgTMZgNfjrWm7K4hbt3EXEOZD6pQ2sEqrTE9JqeRqtvvgy5KuN7NNaObDsSPqk6jyPPyPzpmB7RMDlcww0M6H3itU4q1huztrG2SlwKGRwQ2WWykEFQZBGvjyrk0rI6ZeOVxAVnjbH2TPvo1wrjN0sAV0PWqmP9GT2u9g7+vNL3P+FlGnkR76ynFuM4vDXDburldN4IYagEaiRsRU5dLJPYss0JI6s9q0470T4GKvWb4CgAkwIkkz8iK4mnbO8PaB+dX8N2/I3millx8COEZ+Tddpmwevr7Nu4wEzBDa/vBs1cm4zZUXm9VpbMMo1MAiYBOseetWO0XaX1j+smQQAfMafZVPhdtsQ8d71YMkgFioMnKo5meXjVtUpK5BjGMdkNw2EdiAoLMdgNTW47F9hCW9diFJj2FcQP4ip+U+fSK7XzbTJbVrKRqF9o+LshzN5Ex4CoeG9o7+HeVbOvNczMp80cyv8tScnToM4SkdR9XAiSYqGQTBQEeI+w1V4Fx63il7vdce0h3HiOo8aLADnXHumc725GIwjRrg8M34iaVTyKVPrl7F2PlvNXuem0jXoEjQei27l4nH1rbD4FTXa79vMjL9ZSvxBH31wfsJdycUseOdf7JP3V3sUmXx/gaPBznD+iO+wi5iQNZ7oO3PyNE8P6GrUnPeusDy0HzG9HF9INgMVdbikEg6AjQxyNGOGdpMPiCRbuAEROYFd/OmUr8mA/CvR1hcOGyqTmic4VtuhIkb8jUl3sPhiWITKW3Ks6kwIEw1Px/pDwNkkG69wgkH1aGJBggM8Kfcaz2N9MlgfsrDN43LkfK2rfbRab4BdFniHo2s3ObSPpZu9HQk7++aFXPRNPsO/yaheP9M2J2tpbtztltyfi7MPlTMV2zvXFVruKumSe6r5FIBAiEidaGmcfIyaluXcR6K7iCWvpbHW7lT7WoTieya29P03DsxMKqC6+Y7RKoRRO0bPdzhQXEKXdmLMZiBA38elNTEI9xEyOMsFsqlF72UgNr1InWkeWa+0PoMMGA9ZM6EjSNwIMydtPGruDD5BFlmH1mbKnu0H20KvPme8xJJDMRpPMnbppV58SGVSFVQYBG4Bgc9x1ia9BPYmlbpB3gfEvV3O+bSA6D1bliG5Tqw+dbbBdoSIBM+Ncoxt1oEZY/dUj5ka1YwfFWWNdS0CDyO3zrlz4de6OqE+3+SX/TuPD+0a5lRiAW9meZ6Vz3tPgWtl79qyEtZoaEQ5CTGb2SQs/CadhMSLuFdbmoUkZh7Vu4NiOYHIjoeorSdjuLhrfqrvfDCDm1zA6ENO9cyvArNSyN0cxxy5nhritFxZzH6IY6pOkFQD7xWt7O8Uw1u9iVF4ImZMi5QBPq1zkAQB3hVT0g9hzhgt6wpbDZgWgnPZ7xJ15rqQCdqzvDMLadLrevvJLkIpZSXhU1eQQTrvXS5LJG0yFNOjqljJe0tXrZJ1E6T4aE60R4NiHw9xke25LLICjNMHqNDvyrk2C4sudrT3CpVdGKsxBBGhYAGYBMwdvfW34FhPWBfWYyy6jUAsdD4Zog0ujQ9wXaNTxDtJeEhLLJ+86sT8IArIcSs+ucvdJLmJO22g08q6Tw8rbQQ+ZeUHMD5an7ar8R4sYMLAAJllkmByB294rrU0tyVNnK8ZwhAuYE90g+6Yb+yTWB7acKfCX5Rm9Xc7ymTAb6S9PH311DiaN6y4MjQWbkYIJO3hQbiPDhiMOUvDQEAEnKcy6Ag+I+008p0vzBjFt0jF9k+G3cUSWk213kbnpMVvbTCzbCKy21HIIR8Z3PjQzCXLthBbS2nq1EAK0H4nc1DiMWp1bMh6Mc3zmvOySc39D0McNC35L93iJ/8iH5VSvYqd6HXsWnJgaqNjKVQGcw7hOLPadbltoZTIP3HqK6twLtAuKtB1GuzAfRbmPLmK4WuL8aLdnO0Rw14NJyN3XA6cmHiN/j1qeXFatEpUzt2ZulKs6uMBEgnXXelXBYmk4VXtKa8LAb165zFngD5Mfhm/8A6gfHu/fX0IprgHCeCYm/etPYsXbgW4jFlQlQAwJl4yj4131NNDS5OEGJyrjXdxN5elx/7xP30S7KN338l+2gnbLFheI3kgzKsTOneRW299FOyT99v4R9tSkqiMuTO8K7PHFXsQcygJcYd6TuzbAeANaPDdiLQ9pnbyAUQdjz2od2RuP+kYtUEzdPKdc9wCPHetT+hXHEs0DfU/GANNhMdPOve6dR7a2tnxn4m+pfUSXeUIePfC/X+TGdteG2rKoLaqp7065m+jEyZAj7TVezw5LwXPMKDs0QCATMVZ7c4W2gUq4ZtdB/KZHLY+c0LwGAuEZlZLI3J0OaNddiP9a5Oo+R7v4RHT06Tblu92mn/JobGEs2wueFZcpXN7R+lux6xSu9p09ehZzcJYZj3jJBA1nnpGtQ2OBI+c3cp9UCXIfMFJA1VZltwe7O87Vewd22riEuEJDK9sAhlAUw4IEEa8xXBJ+Ge159nPMUkNdEz3mMg6dffodqJ8H4e11DlIULDHvZRmjQmTMweQqtiBkW6LNz1lt5LNky75u7uYMTzq1wcW8pD+sfUEJb590d5jEAD2ZnlXam62IPkWOuICFKCV9rJmk6QdXJ0mDtzqe5cC2p9TkUAEO47zMPq6jKIJMiRoJ3qlfxzBh+tOYSFCH1twAx3ZXugaDSapcVa4VJcH/2N3h5KNFHuoOLZgjieKPavX/VvmViS0A5TIUzB10mJrT8B4mFaFYHLGxn4xpPkTWEwmFZ1ZoMTB5wZmCdANF50ew2MOhzbCcmiqPARAZvIfGlyY1KNFMU9MrO28G4mtxcrQQRBB1BB3BrOcb9HaW1ZsKikF/WFSASsxItsdQNBpQThHFyIg1t+E8ezCDXk6pY2dkoKW6OL2bDDE391IKDoR3p+0TWssd1enUdD4eHT4cq3XHOzlnFQ0Bbg1DAfb1rL3uzd9WjLI2kcx+PP/k11d+OR77HN2nHg0vZe4Th1hWYgtGUE6ae6jdjDllPrAyA6d4Zfh18hVDs0lyxZ9W5mCSPAHWPjPxokcV1o9+EVS3N25NgXjGIW0WA1O/uOtYvjPFUb2pg6a6qfDwNbPtJhfXJmT212H1h08+lcv4hiChIKyv0lPI/caaXUSz8/sXx4441sD8Rg7bn9XcHkWgj8aqtwN+qn+cGrT8Os3RIyr7jIqt/+MDle+R/GipfUzjfgjbhuX2riDyM1XuXLa/SLGr6dk153SfIVdsdm7K9WPjQ1r2DQ/QATHa91Zq5aLNusUfXB212AFNfEWl3IFK53whlCuWXOHdp3t2lQoGyiJPSdPlApULPGLHWlUXiT3oGmPs2GB9FuFT9q968ekrZX4LLf2q0XD+zuFsa2sNZUj6RTO/9e5mb51eWnrVHJnJSJDcJ3JPmZquuOUtlBk6DTlIYiekhTU4qOzhgu3IADwAmBPOMxjzrKvIyrycv9IWDjHs0e1btn4Sv+Gn9j7v6xh+794qT0r3nTEWmS2XHq4bKYZYcxp4hqznZjtPaS8fWE25UjviBMjnR0txETVl/s9jzaxWMGaAzsDzn9Y+w667+NGcZxxRJdvGXaPlvWF4piil+89u6oW67N3GViVzEg92SJk7gUMfGwdmdt5afsBn4MK74ZJaFFHHLpsTyPI1uzS8U4hbxLBVV7jHRcgIHmNydquYRLWCLC7ibdsnRlshcQxgyJGw8mIrE3OJORE5VPJe6D5ge175qsNDqDpBjbypZQ1cs6I1FbI1lztuLbEWraXlIInEWwGn62VHy5vEzsNqGcX7TXsTC3MQwWdFClbY8lQCP6pqtbw6sqmGDd7OANBrpGuggga1Tx1nI4BEbVlCKM2y2LT+ruDKtzSQwJYprropBEj6wq+LKwMxuXDHsiERR0Y6z8PfVbshwpsTddU9pLV29vH7MFoBkQToKJ4bi7oJkEyrBiO+CGOqXB3gfjNO20tt2anVorpmt92DbmDCDK2VtR3jqRB011qri8MxWEOYEyVEz5lTqT4iat2LZY50DkRHegiNtDoW8gOVS3sHZZYBdmneMiqR/F9pPuoq/JiLgvD2uK+XNOZp5LvEFj7J/1onatIqx+0YQMq90CBHfbdvGreGsqEh7yQdQobOPInNnPxjwqzhcYuiLb9WToJEK38DEAnygHwoDFTAsyyTAHIAQPJZ1PidNxWg4bxA6EVRuYXMdflpHgKlXDerhl1HMfeK5c2DUrR04ctOmbbA8SMa1f/pCayOG4wIEb09uPgamvIcHZ30mad8dVPEcYC86yGP7VjkaD/0levmLas3kPvqsME5cIWUox5Nrf7Sgc6y/aLiFu73ho436MPHx8alwvYnFXAWustpACzFjoqgSSTsABrNZR71t7727LF0Qe02mczEgRKg8gdevQd8ejnDdnNLqYPZDhBMroamXFRo2h68vf0qawQsHJz1Gh0670uP4EWngEwRIn87U8o1yTjksaMZFQ4jjuUaUGu4ggwPz5Ujhzz3oaV5C8j8D8Vx24dBPuFVVw73NWJH2/wClXUtT508JR1VwSbb5Ko4YPH5V5RVMOI50qXWCjuamquP41ZsAm7cVAOp1+G9CMfbZtbd0uOa5haLctXQGfgK552ybERBwpsWVMyP1mc9XujQ+A0pIwbe4rdGs4p6WrKyLFtrh+s3cX/MfgKyfEvSLjL2gueqXpaGU/wBYy3zrJZq9zV0LHFCamXDi3LFs7ZjqTmJJ853qtjuIOSAYYRzVevPTWvA9Vca2o9/3U6Ay0L1ohdGRwTmOmUjllAEjTxp2HTPcCBcrat0lQM2s6kkDrQ4JmJ0nn8BNa+xhLGVLuIvFiVTKq7hR3RMiZAXpy5zTN0ZLyZf1ZziIHj7iNzpT8Usk6yeZ3Ony0jkKlFskjkDoCQYonZ7LXbiZkXTeWORT4LOprNpbjapadN7evB5wfEOiAoqXAoYpnygwWHeWdWIadtah7WYO6HR7zAsxy5fZdYCsMyNDKO/oSNda8uWbSPlzF1gFWQhfVloOq67QZ1FV+K4lsQ3rCxaCoMZmCwAsyZY6AdY8aWndoXwU+EpLxOXQmdTsT0o7btT+ytl/33AI9w9kf2vdUHZ7h6PiYGW4gSTAIWdevj1rcBY0iBVHKjJGWsIymbgz+B2/1ora40QAAoA8BFEHsKelVLuCjYVrT5CTWuJA7g1I2KRgQwkHcESD51WswNxFXEwqtR2NuQLiMuxLr03dfIn2x56+J0FEMPilYSrAjby8COR8DUS8H6U48Bkzz6iQfiNaZUwcEGMwT+1b94+8VSTgl+8elF7XD7qey4Pg4/xLHzBohZx95YAtozHaLhIPj+zGnvFMulhJ2P35JUM4V2FtoM98jSPa6nQAeZrdYDhNmwk5VUKJJMAAbkknQdfCg3DMMQfXYlld1Ej6NuyOZQGdY+kdfKubekP0jti2NmySuHB1je6R9Jv3eg958OmliW2xFtz5LvpI7dtibdy3hTGGtxmbY32zAT4IDqBzIk8gMN2TOtwnnA+ZqHF4j1dgrv64D3QQ0/nrT+C3PUoxfQsRA+lEf2ftqG+V7DcGkuPpoJ/PyojxVhdw9oiCQuUwZ1XTkYmKxl3GveMKIXnrp7z15iiXD7xs2zbBBGYtqNiQBp02qWfFFRpO3/A0ZbjTh9dqlyU5b9S21zba1xSi48lE0yv6ukFotwvDqz5XFFOK9mQqlkHKY6jwqDyJOmPpsApceNCD7x99Kof0foR76VHYB5anqfjRjhVrEFh6ovPgTHvrccI9GqLBuHMelbLh/B7doAIgppZfQiVGEw3o4t4pZxFlUc/TtfqyfEgd0nzFAO0XoYu2ka5hbhvhRJtlCLkdFKyHPhC12PGY21YXNedUXxMfAbmsxie3puOqYVIUnL624IAn6i8z50kZSXkzVnz5ctlSVYFSNCCIIPQg7VVxW49/3VsfSehHEbhJJLrbaTuTkCk/2axmJ5e+u2DtJkn6FaaHP55VpuF9lXdc1wC0pg5nOuUyZVeQ8T4xtQHA4sLeVgqmBBD+ye6VJbN5/KrVq5cugW1L3wugA7tpd9W2zbnpTuwoLfpqWSBa/Xm2wIYgC2Uy6hpJUEE7+Bqri+M4jFtEtc27tuVtD+N92q5g+zGaDiGzRqETuoPhvWhw9lUEKoUDkBApLQdzJW+zjaG6Z/dXRB8N6LWFyCAFA6ARRsgHlUV7Cgijq9mqiDBYlVOigTvAHzogmIBoYcKRXgYijQfAWmvMk1TsYjrRLD5TWoxWbCUlBWiaoOlJsPNMmAiw2L86J2WnnQpsMRU9i6RVF9ABdLY6Sav4TBAa8zzodhcT1of2q7VixbNu22W6y6sN7anYj948um/SuiL07sV7gT0l9sPawlgyB+2YcyP+0PI+146cjXL3edTRm1we/dQ5LNxpJ1CzpKxPuBqvieyeMgf9Ne8YtsfsFQnlc3uGqK36cCQY2AA5kADl0pWk9YdNuZ10pn9E37f7SxdUfvW3H2ir2DBy6z5HkOkcqpqWnkBasrlWB8aerU0V7nrnYw8PRHsxhTevkDZbb3D5LH4xQl3ij/YiQ9x+RAtfEhmHwUfGsqfJgti+EsvfA9nU+VG+D8QFxQjnfQVet3V9W2bYq2/kayOGMAQYnUHxBiuLrMEUk0XxybLWO7NAXG7p35bV5RSz2sCqFdZYaExvH+le1washTY33EuP4fCj9bcGb6o7zH+UbVk+I+kO9dlcMnqx9ZoZ/OPZX51lsFwu5c1g6825+Mbn5VquG8BRYkZ25Aif6qDf51dtInQLw3Cmvt6y6zXW+sToP5jp7lo2/CQRbBIGW4jDJtKnOFk77a6Cj1jgbHVz6tehhif5dh7yfKrKLatfs1BbbM3eI8uSjwAA8KWm9zX6OQ+lHs89zEJcRss2wsEaEqzc+sMK55i+HXVIFxQon2p7vvPKu6dvmNy2hPK4fmp/CsYLAIIMQdxA1rtxS/KiTW5gcHgw2JRGIuAlQcu0SdBFb+zhlQAKoUDkNKiwvA7Nt86pDdZP2bVfCDrVG7MlRFFOqT1HjXosUAkYp1TLbp4sVgFbLNRvhZoiuGp36PTGAjYWK9tyKMNhqr3MF0p0wEVnGEb1etYwGhxskcqVNSMGA4NOFkHwoXaukUuIccXD2876nZV5s3Ty6mmiBk3HONjCW5kG43sKf77fuj5nTrXM2xb4m6SSWEyZ3YnUlqrcb42992LGSdzy02UdAKscEuhIb47keRgVskm0Kb3hbhLYA/CD0NXE4hqVkgjXzFAzfDKHtEGdwDIPl41Dfx0gXF3Xcc45iuVJ2UsPXeOMiO2YjKJ3rB3bpJLMZZiWJ5kkyTRPi2NBUQdG192/20Gz1eN0BkoBr0nxqLNTLlysA8vOTpW17M4fJb8pG27E94+6APcaAdluCtfL3SO5agDlN1zlRduWrHwU1vrXCsiBRyEf6+dTc6YyVlHimOy2jrvpU2D4QXwNq4ASSGOmu7NWY7TYuGyA/Oun9mrinCWVBHdtqCPGJPzrl6yb0orj5MA/EIMEa+I1pVvL2BGY90Gva4u4vRWgbwcd+8ecqPd6tT9pPxre9nUAw6MAMzDvHm3medKlVlyQfAziTmdzvVKvKVEIA7YfsR/Gv2NWOpUq6cXxFY4VKlKlVRR4NPWlSomHrVlK8pVkYlr2vaVMAcopjivaVZGKt0VWuClSp0YjFYzto59cdTogjw32pUqZcCvgyVn2hRPhJi9A2105UqVBihXgzkXrgBIHQbfCr17R9PqffSpVJ8jLgE3T9p+00w17SqphCor9KlSsJ0X0foP0K3oNb14nxIRACfIEj3mtheH6v3fjXtKuV8/fsrHg43xYze99b3sjcMgSYgc68pUvU/EaHJsiaVKlXll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64" name="Picture 8" descr="https://encrypted-tbn3.gstatic.com/images?q=tbn:ANd9GcTG4qm0ZHlOXO_KHQFM5uQymeALJSKbEkqj8EmtuNniF2jxuRX15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000504"/>
            <a:ext cx="1368152" cy="2055966"/>
          </a:xfrm>
          <a:prstGeom prst="rect">
            <a:avLst/>
          </a:prstGeom>
          <a:noFill/>
        </p:spPr>
      </p:pic>
      <p:pic>
        <p:nvPicPr>
          <p:cNvPr id="19466" name="Picture 10" descr="https://encrypted-tbn0.gstatic.com/images?q=tbn:ANd9GcTVWGr0yuEQUjelMAWGKz9ZrD4-7r-D0E3RcuFwuYhzoEoBCxC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000504"/>
            <a:ext cx="1564159" cy="2088232"/>
          </a:xfrm>
          <a:prstGeom prst="rect">
            <a:avLst/>
          </a:prstGeom>
          <a:noFill/>
        </p:spPr>
      </p:pic>
      <p:sp>
        <p:nvSpPr>
          <p:cNvPr id="19468" name="AutoShape 12" descr="data:image/jpeg;base64,/9j/4AAQSkZJRgABAQAAAQABAAD/2wCEAAkGBhQSERUUEhQUFRUVFRcUFBQUFRcWFBcUFBcVFBQUFBQXHCYeFxkkGRQUHy8gIycpLCwsFR4xNTAqNSYrLCkBCQoKDgwOGg8PGiwkHyQpLCwsLCwsLCksLCwsLCksLCwsLCwsLCwsLCwsLCwsLCwsKSwsNCwsKSksKSwsKSksKf/AABEIANYA6wMBIgACEQEDEQH/xAAcAAABBAMBAAAAAAAAAAAAAAAFAgMEBgABBwj/xABQEAABAwEDBwYICwUGBgMBAAABAAIRAwQFIQYSIjFBUXETYYGRscEHIzJCUnKh0RQVJDNic4KSstLwNFOis+ElNVR0k8JDY2SDo9MXRPEW/8QAGgEAAgMBAQAAAAAAAAAAAAAAAgMBBAUABv/EADERAAIBAgQDBwMEAwEAAAAAAAABAgMRBBIhMTJBYRMiUXGBkaEUwdEFM0LwFbHhI//aAAwDAQACEQMRAD8ApSxbWL1R5Q0kvS0h6hkowLFsLTiuOEuKStrSAM0kuW3PA1lalDcJGiq1U1niVZiqzV1niVm47aPqaGD3YlaWLFmmgYsWLFxxJu75wdPYjaDXZ84OBRlauD/bfmZuK4/QxJKUklW2VkDLcdPoViyhj4tu+Nfj5++2FW7d5fQj+UDv7PsH/en77VjVOORq0+BA253TXpfWU/xtXoDwl3q6jZoABFRxaSZ2S7COC8+3G2bRRG+rT/G1ehPCbY2vsbnOmabwW7pdo49ChayVwo6RkUC7MrGMs1doaRnBgEv58fMRvwXWs1alQgAZpbOcSTjnaojcqFRoNIzQNcSeC6t4M7mbRpVHDW8t9gPvT6ndixVK8proUzLy3AW6sx7c4DNnNfm4uaCNbXRrVQyi+dHOxh+8xro6JjnjYuo5aZL032p9Ql0vDSdUS0R3Lm2W9IMtIaP3dP2U2DuR03pfp9xVVavz+zAMrJWm47QOlKzB6TetMuJDKxYsC1jNMWnBbWnKGcjGpDkoHBIKhhISSsaCSAATOrUscFJuy28nVaRGc0hwBxxaQdSGwXK5EbSIdqPPqUq1GQ0Na7nkNmeIHBR7ZbHurltPNEQ4g7c7GBuhFaFEuzYBJcQBzk4ABDCcJOUU9twqsZwjGclpLYEupkYFpHEKsVmw4zhiVer1p1WWh7K1LkzrGIdIOoyNaB2q72OcSRiedVcRR7aKcGWaFXspNSRXliNG6Wc/Wkm6Gc/WqLwdToXfqoAZYi5udu8+xJNzj0ih+kq+BP1NMjXV850FGFEs1gDHTM4RqUtX8PCUIWkU681OV0aSStlJKcxSBduOn0I3f1T5DYR9cf42oFbDpqXetpJo2ZuxrHe109yxanFI1YcKHMnj8qofXUv5jV6H8JX7BU9ZvavO+Tn7XZ/r6X8xq9E+EYj4DUn0m9q6PEg/4SONWLyguzZDNigePcuMWJ+mF2nIj5g8R2JtV6C6O5Byqf47g3tBXI/CHhbD9U38LV1fK0+OPAdi5N4SXRbRu5MD2AIk7RXl9wKiu/X7FToOE4pwNnVq2So3JmYglFqFmAaAdcYoKNNzbIqzUUmFlixYvQmGYsKxYuOESklbSXJbDRtrSdW4noAkpFksrC5zi7NqB0hpBxBwwO/mKx4xjVHlHaJ80buc9HFqz2cipGwHO6NiRmc7O2lyykoJpvWwSsrOV+FNA0mUZaQMcS0OBPCPaitivfk+TznEU2Pa8wJMAgyBtOCBMvh1B9cNYXcq1tNrtRAOJdqM47EWu+0tZVY5wBDXCQRnDjmnXGuOZKoReerdc9PknESWSik+WvwSMo8qKVprMZQDiyiIz3gy4kDY7Hzdu9VyrrKNX9b6Va1PqUmkNDQ0vLc3Pc0EZwagjzirFJWpq4uq71WxK0trRREGlora0oJNLS2tKCTRSHJZSHJbCQJtfllOXgdGj6n+4pq1eWUu2HRper3lYs+JmtDZE7Jn9ss/19H+Y1eg/CafkL/Xb3rz5kt+22b/ADFH+Y1egfCa75E7neO9TT40S+CRxu7n6YXbMhh4l3rT7FxK73gVAu2ZCvmieIR1NmDR3B+UzM6u7gOxcg8JzSLbG3Mb3ruVtfSZXe+r5LY2E4mYkDgua5X3TZ7deWjX5Ihjc7xZd5TnkOEkDyS1RKWlugWXW/Upd1XVnEEnZsIGCLPuVs+d94Kxv8H9Cjg+2VZMQIpMwO3EFPtyQskftdXpqUPyKrlxD4ZWHf8AiuKJS5WSozLRIBG1Kkr1aknqjzORrcfzlmco6yDvUZjso6Sl0BiXHEMaXn7OodLi0KKAd6eDopVZOtrW9BeCfwpFeVoNj6ME5oiMtUwBGJxc4wJOsk7k5Ra9x0Cx0TJBdAA3mNSbs9lmMJJ1f0R2rQbZ6USA94OcdjWbTG3XA3krKxOJqUIpKXeeyRdo0oVJPTRbsYuy7rTWZntYyMQJMHokJ6tdFdg0mt6z2wiuSmVVDNFF00jqY55Ba4ne6BmnmOHOrpZ7OwumqXFrfMYwvqPd5obTaCSN51apOKxP8vj1iOxenhotvG5eWAw8o3S+TmV33PabR5NPNaZ0nmAYMYCJPQFZLs8HtMu8famME4ACHETE6ZgbUTyiygq0WZzbHVptaCXVHGlnkaQ8gVHEDmAnBckvC/6tVxLnHHzMc0ZshoI2wCceda7xVeW8iPpcPDTKzpl7eDekz5m20zOoVYDduuo0nduVTvrJ+vZiBUDCHYteyo0sPThB1YHegV3UX1MSXAb5Mnh705a21mTpuew+UHGds4jbjijjiK3Nip0KL2XyLqVY1jqcD2LGVgdRSW0GOEwFHr2PNEtJwxg9xV3NVis2jRSy028uzJsLRCRZ6ktEpxWIyUo5kJacXZiIWnBKJSCVDsSgRavLKVazhT9XvKTafLKy0DBnDvWLPiZqx2QTyUb8usv+Yo/zGLv/AITB8jOE6Y71wLJETb7L/maP81i774Sz8jOOtw94RU+NEvgZxSxnxnSu2eD4+KfxHeuH2N3jF2vwdPmm/oXS2Z1PcaypfPLcxZ/uXO7Pjej/AKukPYr3lO/571m9jlz2x1f7Tf6tMexLnuMRZst3+MYPojsVazAj2WL/ABjfVHYq2HKxT4SvV4mVqi7NcW7DpN7wpQco1op4SNbcR3hP0TIBG1alO6eUzZ6rMPApL3JSQBKcJQ41brP8TUHqHqJ96QEtoBbUH0M4cQ9vdKTiNabG0ONMN5JXZnaZ1AQO8q3314N6FYMqPrVg5zGHNHJ5okTAGZOsnWdqhZPUWts2GxpJ6Ajd9XtGG4AdQjuXlMLVeJxVWcuVkum5t5FTpRS56lOtPgxs4H7RWH2GHvCjZP8AhR+B2YUGUOUifG1KxziJOaAA3RAEQAVLvq+opVDOOY6OMGFzMlaVSMRak1qizZQ5fVbUILAxoEQ1xPaOHUEPs1jDmte+XEidLGBMDjqQlrZIA24KwxENGoQOhuCiEUdObe7H7OcR+uvetWtiSBq4t7QMEq0uloO8DsTACERGO9bIUCxhz3hulnF2oY7pkbB5X6hEJV3CzusrKeIik7ohWUw4t3SFLUWq2Kk7+0KUjod3NDwYFXW0vE0U25OFN1NSbIWgTaDpFJrvnM5h3rK/lFIeNSxJbs1o7IPZGt+X2Q77TR/msXdvCbUiyAb3dy4ZkUPl1kH/AFdA/wDkaF3DwnP+Sgb3dybS/ciQ+CRxOwYv6T2rtXg8MU3cOxcZsjPGal1/IF8MfPonsUPmTAiZT1MKvrN7HLn93f3jU+x2K9ZUugVPWHY5UW63TeFU87exLnuHEP5WTyreCrxJ3I7lQ6ao4dyAynQ4UKmu8wM0JFDRcW7DpN7wnAk16cjDWMRx3LYkua3Rkp8mPkrAE1Rq5wB9m47QnkxNNXQtq2hpZZz44N9Jj29JBj2rYUd1TNrsO6O1IxDtD1Q2hxlgsrpaI2jtCl37e01HifOd2lRrM2MNziOgHD2QhN51ZqVMfPd+IoMZZqL/ALyOwPdlOPVfch3rbiWkb47UEhTrb3qLmrKlqzUTH7up6YPo6XVq9sIrTUKwU4aTvMdX9SOpTgE2EbIFsXOH2m/iCcd5A6R1EjuUao7V6zfxBOudokbnO/EVHMnkEMlbKalpawYF2jO6XNEnhrSLyuV7bRUpU2mo4VC3Nptc7HbAAnWing0pg24OOpjHvPQIHtIVv8GlVudbLVVdmtDgS5xhonPc4ngD7eCsdq4RXT73KyoqVST8dPRWf3ORXhRLTpAgtMEEQQdoIOpKYcFdvCXetjtkVbPncoBDnZma17RqJnEkbDuw3RRqDsE1Nqqm1a6AklkaTvZjhTb0spDk+QlAet5R4pNTzUqv5R4pNTzViS3NaOwfyJcfjGxj/qaP8xq7n4Sg34MJ34LhmQ395WP/ADNL8YXdvCNTmzDmPcm0v3Ec+BnEabofP61rreQzwaR4Lk1L51dTyKdoHgue7IiRsrzBqx+87iqJdP7fV9YdiumVTsav1p7CqVc/7dW9cdgSp7jEGspPnejuQMlGr8E1uhCSEyOyFy3A4KVKQFslbhjDJ0HZ3mnyuY71MCazZEFIoOLTmH7J3jdxQLuO3Jky7y6oktCi1mzWb0d6mhRXfPDo7Cur7LzRFJ6vyYXsjjGPN7NE/h9qJZN3fSr1nUaxc2cabhmnH0SHAzPdzoZRwdx7xPa09aVReW1pBg4EHnGo+xMUM9PI+WgrtXTqua5q/wCS4WHIamWCs11F9PHGpQaYg5pDhnAggiIIRyx3RQYJIsIAgT8FEydWOfzFV69bdUFlNWzwGVnA1hGLKwEVADsa8Qfsjeq1dWURbylN7Gu5TMxJPlMdhjzguHSFRdGrJva3yadOtSy3d7/B1HKTIajarOXUm0xWa2ab6bBTa6McwgGCDiJ2FcVvehVZDQCzNcWkzBzxEzv/AFuV8yYy2ZZ6o0QGudmu0jIE4yNWE4Hb0J3wrZP5j22ql5FQAPjVJxa7gR3JTpyg8kvRjc8akc0fU51aMG4bC3XzEThxSnu8r1j7YKS8SwhP2+z5gbOuXh3rNdHuUODbuQpWRKyetJpue9pgtZgeKnULzzLK+gA7xsFxDyGxPkvYZa8RzAgwQ7YQ9hfFOp9Itb2k9yk2h2MDmHQMFbpU1JxT5K/yUpzcc8lzaXwNuaM2NkQhVFsSDsMIo909yj1KE47e1Pr0nLLKO6/0KozUU1LmRykOTjhCbclsYgPW8o8Ul/m/rat1fKPFaf5qxHuay2D+Q395WP8AzNL8YXe/CAJsvT3FefMlambbbM4bK1M/xBehcrtKiz6Rb7dabT0kmdvFo4awRVPHvXTsiyIXNKxHLuw849q6NkS5C+ZMVqQsq6vzn1pVPuR3yysfpjsVlystAl/1pVTuOp8qq87+4JctwkWG9nTVPDuQhEbZ86eBQxNWyFy3BCyVqVgK2rmQLalVWAiDhjhx4rKUSJ1TjGuNsLuF1ZKXe6gG07O12e2HGswmqAROc8nFhIxBbA1ZqrYjERpKz3Y/D4eVZ3WyOH0KxOi7yh7RvC0G+OHHuXULZc9CwVqVK202WiyaRoVS3xtEuIBbXzIL2TqcZ68FYLfYbAwNcyjZngtLmtbTY4uEGHAhsnHnlVKv6goxTcXo0W6f6e3JpPdHJHjUf1hj71uuIe0rpTsj7LXphwa6k5wzpbIa3m5N0yJkbNSolvuWqx2ZmPc5ri3Ra7SglstESQYkK/hMbTxDlk020ZmYvB1MOoqeu60CWTd4NZUNKrJo1tB4GJBPkPaBtBOzep9bwQOqy+jaqLmkyNBwA5tEuhWi67lp2MWZxpg1HDTcdYqEEk9BzWjdO8yBVa8eTtDjRcWAkuABiBJBHCQehBOrKcm6en3G0KSpRUaur+VzA3/wxaf39D/yflV6sWTVQ2B1ltb6dTRzGPZnCABolxdtB2hKu/KmQA/XtI9ykOvcEyOgbupVKk60tJcjQhGlHWJwO32N1F76TwQ5hLSDvGCk5QGXOI1co53RUax6uPhQuoOzbUwY4U6vP6Dv9v3VR7Y+Wj/t+ynB7AtGklNZilO8W4kShUiBucXHqAUujTLpPWe4Jmw2I1HQOJPN+ijNSzZoDQNnsG1WKcMt2Ua9ZK0Qc9uOGCS5qXUbBWJou5GrU5ChORJwUO0s29aRVjpcsU5cgBV8rpWn+at1Na07YvOPc3EFcmmTbLON9Vn4gvSd/UZos+iQT0NK85ZJtm22b65naF6TygwoHmB/C5N5L1Ohu/Q8+1D453E9q6JkU4rm9T508e9dFyMqKJczo7gjKl2J+tKq9yftFX1+4Kw5TuxP1ju5Vu4nePqev7kuW4aDld81HeqVABUqo7Tfw9yiNdgmrZC2BqghJBSKj8VjStVy10Mq2gXydswqWim1zM9udL2lxaOTaC6oS5uLQGgmRuXbruv8Cycryea1rDmsD89oFPQa0OgbgdvlTJxXF7svIWazViBNa0NNBh9CjgazuLsGDg/pL5J3+51AUHTmcpI1xLQQB1Ob90bll/qKk4548jU/T8t8r5lqsl4ur2lr7Rmua4Gm5pGhmOwzSPRx28VVmWg2WqeSJfRJJNMyM3mk7dWkJ55Vtp0BIEQdYOwpu0ZNtqDcd4xx5xtCxsJWi3apqnubeIou14aNbBjJ28mVm6Di6AJa7ym83OPYp9zXbRZVrVmAVK7qjzJjOY0+a0HVjMka0DyWyULKpe9xa1owDHEFxOESMQP6I0/JiMWOMgyCDpY7+dbFOlSpuShLR2MjETqzyuUdVcB3/eFWpaH4kNpuzWtxjROviTt17FX3UqlWtDRpudogTGJga9gnGVe69xltPVLnFRqloNk8VRaC92Lqhwl0wGNnYIOPOtCNeMY2gjIeEnVnebtzG35N8lybX1gHvkCGnNzmtLnRjMAA+5RqzmMbnguzZAktMmdTiANGTsO8J68a7bW2agwIiB5h1gids69+KRd9mcGlhgOBEOLQ5px2NJ1HFY7xk41VGT0vqb30sOybitbAe+7Vy9B1Gm1zs+BJEAAODtuM4e1Vu0ZJupszng4Cc2JOwSRu8kScNSst4Ne2s4Z5aGxnFugDogkw3ATMwh902wumoCRyjnQT6HzYB3gtbjxXoacWo6Hm6mIV3ddCLc9wZgc54Bc7CBiGgYxO0449CkWq7dEu5yPuktjrDj0qxUKQaWnYYB6NR7urchl62nMs7SBLi4sA+mXEHHoRKo29CtOmmnJlMvCjmqACUUtFrpkvZUxOoVBqDhrAHooVnKyRTTSsxRGCj1B1HX71JCj1FzQ2D1K3XZDiDsJCS7zU/bh4w/rZCZd5q8zNWm11N6LvFMseQ9Obwso/5zO1ei8ox8mqczT2Ed686ZCu/tCy/Wt716GysfFlfwPZHejWrj5nQ0UjgVppxVPFXrI98Cf1sVGtRmsVcslnaDv1tCGe7ChyBGUb5cfXPagFwnx1T1yjmUb9L7Z7UAuJ3janrlLYaDFQ4uTDW4Jyq7Fy0zUn8kK5srFV2kUppTdZ2kf1sRTJ21Mp1W1KlNlRrXNzmPaHNLZ0hB2wFacrSfmU8t0jGnOpNExmlzZAEw7SH+5O2W7HBubypDSc6ANsROvdgvQVG4LGACyz2YAwQRSp4jWNm5SW2agzUyi3g1g7Ah+qg0s0L+ox4SouGdvQ5fk1fXJNFOoDWaNRdGeBGoHo2zxVlq5V0+TzaFCoXERnPaIbzgAmT1K3C2Uh5zBwIWfGtP8AeN61WaouedUvn/g+McQo5XWv6f8ASuXFe9Uw2pSJkeVmEHAxjsVqptEYe3WmfjBnpBOUq4dqQVHmd1Gw6neKs5XHFTsq2PnO80HEtGI51a69pDWl25VK333nOOMtMjFHRTTudOz0B9Km9gD2Fr2HGWjNd1aiiOeC2Tq4QeGCG2C0MaXN1BxkDYDthSXgyNWOE/061jY9d81cK+6MZTZLWh1N72ZkOAgZxkCGjVG4b1WrJaRRzGlrjmADDeP6orlVeD6D2V2P0nMNF7ScHgadMls+aQRO5yE0b7s9UjlCabjrkSyfWGPWAvS4DESrUFO2m3seZxmFpU6zi3rv7jltywaymZpv1w2Ijp5lDvG+ps1EtGk/Oe0TJbnOdid5/qp+UeT4+Cuc2HAtlrgQQdoIIwKC3Y6zPo0tOKgY1haZElojBXKck5aFGvSyRvv+AVV+k3HmTTaUkloMDEncNWKdt2cHkOwg+zZiovKOxg8VbEwWg4mapShU6026oCFzDitQLebdIHmPsJ96iHYp97N1cT2BQHbF53Eq1Vm1Rd4IsWQx/tCzfWjvXfMvKsWeN5Xn7Ix8W+zn/mDsK7r4Qas0WY/ohTSV5R82E3aLOPW6lm13DcY9qtmS40DxHaEBv+kPhOc3U8NeDxAn2yOhWHJxsM6u1JbvcalZgG/3Y/bKA3CfGP8AXKN347H7R7UCuGp4x3rlAyUGapxKVT1BIrO0ynaJGaPcny4UKT7zKhaDpn9bFMsI0Tx7h71BtPlHo7FNsJ0PtHsamyfffmIitEdWuGk+pZqTpPkAT6uj3FSDZztLsFIyEtLBd1IkYg1Bz4VHR7E7bazZwgILllLQi0aO8nrROz2QHUg5tYlSKN8BqNNs6yLHZrAjNnowFUaOU45lMblcEEqc2SnFB2tSdnERLSB7cIVavDI6oHF1EtcNeY4w4HcDqPsSrzy5zXMawDGHOJ3TqClUcs2PEga1yp1UtERnp33KNb7BVY/knjNfGfmyC5vSDBBGzWptitQkSdclmdIkGNThu1EEAhMeEvKkB1mLAM4GoSY0s3QAAOuJLjHMgdfKZgpYQXEy1o9LXI3CcVm4yjUlZJbmhhq9NXbdrCcsLXnV2tAADGThqLqh19TR1oC4rTqpcS5xlziS4857tnQtFeowOH+noRpvdb+Z5jGVu3ryqLbl5EqyXrVptLWPIY7ymHFh4tOE8+tQG2bGW4bhu4FOrFayq9yvnewq0VHGM84jDHX0psBLr1i6JjUB1CJTQYRq1blJCWgohRKmDzzqWoV5vDQD0BKrPLHN4DaOssviQr0ODeJ7EOdsUmrVLmGfSEe1RnbFg15555vE16UcsbEuwVyyoxzTDmuDgdxGIXYbdlS22Wem4QHDB7PRdEEcNoXGaB0gj10Vi2qIMTr50/D2td+Iqs2i522xMrUrM+n5QD2VOLM3H2z0ohdFAsY4xq7dia8F96A1hTeRrqkSRiXtaIx9VH8sKzaZLWQBiYbAE8AqX8mi7/HMc4vt2P2igdxjTd657USvStq4lDLjOLvWPaue4CYXeNM8Eug3RGtMl2kU5QfohNaukLTtJjl6eDW2NOc1rKg+g8Z33XQUHNgq0Rm1ab6eOAe0t2CYnXsXoJ1E7OpVnLjJapaqA5PGpSzqjWbXCBnNbjrgSOCdKzuxML3SKpk3ehZZmt53nrcU9UvPOOv/APNirNCqWU2jEYTt2n2Jh9vI2pySUU2Dnu2kWY3hzpt1486qpvM71r4x50PapB2ZZxePOtG8+dVr4w50263I1XRDiWatfAjHXASqd9w3BVCpa5W/heC5VyHEtNqvyWkHNIIghzQ4EY6weczgQgdSo3OkNY31AY44klDXWrnTZtUbVKxMYu9gJU3JWDDXpYch1C2B2rpH62KSystKnVjNXTKU6Ti9R/PWNem85MOto2AngJRSnGO7BVNy2JoWiVEbb/ov+6Vnwz6L/ulB20PE7sZeBKaVCvdvi+Dh7ZCdp2oSBDhOGII6FHvasM3NO0j2HWl15xlSlryG0oSVRaA6t82OPcVFens8RGMLWcN3YsGTuay0G6DtII9ddTxjT+scEFc8Rq7FKsdohFCeW6AnHNZha7rdmVCQfOPejzbYXNkmTxVNs9bHpVpsFJppEy6RsGpTFkWewLvB+PSVDuh2v1j2p68H4jp7VFud+J4lLe41BQPxKVTrgBR87WkQmIU9z0ZrGPUEgVhTmpHktJOskgDEAcNypw8MN3xrr/6I7npTfC7d0eXW/wBE/mRZkTlOb5S3tTtFoq1RUa0PeXABj5AJwHkgTEKvucdqtWUle7q9blLPXdSa45zmPoPgO3sLZwJxjq5hL7LZT/8Aabr/AHNbZ9lMlJNbiVBp7Ad0xOHsWnEj9BHTZ7NEC1M14+KtAwnGNFJtNloP1Wun/p2j8iRYcAi4pJJRn4BQ/wAVT/06/wD60ttgs/8Aiaf+nX/9anKzroBLcHejjrBZ9lppn7FYdtNJNjofv2fcq/kXKD8fkhySAhYkFqOGx0f37Pu1PypJsFL/ABDPu1Pyqez6r3R2f+2YEbIMjWplK2Dbh2Kabvpfv6f3X/lUS0WNg1VWu4B3eAijmhs17oGTjLdfDH319E4jUdR5k86uyTBESYxGqcPYhD6ABEOB6wscTscnfVyUr25AdhFq1ww2u30glfCm+kEFD3el7Up2dsdPSmf5CfggPpY+IW5VrpAcOYk4AjEdiGW6TUdxw1RGzVzJLc/0o6VMs4bGk/HbhKrVa0q71GwpxpIgcikus54oxyFP94B0f1SnU2em3qPvSuzfT3X5GdpHr7P8FfI2JdMEYgSjT6FM63tPQmjYKex8e3tKjs5dPdfkntI9fZ/gg0WHDWrRYM4WaoSTGE4nAcwQelZGD/iDq/qjfxlS5E084YxBkQI3jau7OXT3X5Ozx6+z/BXraZDS3EzrPMmLvfj0lEX2amf+IPZ701TsNNuqp15uHDSXdnLp7r8ndpHr7P8AA8wpQC01rP3g/h/Mlgs9MdbfzI1B9PdAOafj7MDfAnc3Wfct/AnfR6z7lpYl2G3FCxO+j1n3LfwF30es+5YsXWJFCwu+j1n3LfwF30es+5YsU2BM+Av+j1n3LfwB/wBHrPuWLFyWpz2M+AP+j1n3LPgD/o9Z9yxYptocb+Ln729Z9yz4tfvb1n8q0sUWJN/Fj/o9Z/Kpl33I108oXDdmOGrnlqxYpilchsmf/wA1S9Kp1t9y0cmaXpVP4fcsWJ2SNtheZ3Id4ZPtaBybiSSZzyIjmgJywZONcyajnAzGhBEYbxrWLEEYLMFKTSJYyXpenV/h9y2MlaPp1epnuWLEThECM2QbyuENIFJzjtPKEDhAaOKhi56m9vWfyrFiVlQ25v4mqb2dZ/Ks+Jqm9nWfyrFinIrEX1N/EtTezrP5VnxJU3s6z+VYsXZVY6+pv4kqb2dZ/Ks+Iqm9nWfyrFijKibmfENTezrP5Vv4gqb2feP5VixdlRN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7" cstate="print"/>
          <a:srcRect r="22793"/>
          <a:stretch>
            <a:fillRect/>
          </a:stretch>
        </p:blipFill>
        <p:spPr bwMode="auto">
          <a:xfrm>
            <a:off x="6072198" y="4000504"/>
            <a:ext cx="17704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2"/>
          <p:cNvSpPr txBox="1">
            <a:spLocks noChangeArrowheads="1"/>
          </p:cNvSpPr>
          <p:nvPr/>
        </p:nvSpPr>
        <p:spPr>
          <a:xfrm>
            <a:off x="0" y="428604"/>
            <a:ext cx="8892480" cy="500066"/>
          </a:xfrm>
          <a:prstGeom prst="rect">
            <a:avLst/>
          </a:prstGeom>
          <a:noFill/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Cómo seleccionamos as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tarefas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de cada U. D.?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23" name="AutoShape 1043"/>
          <p:cNvSpPr>
            <a:spLocks noChangeArrowheads="1"/>
          </p:cNvSpPr>
          <p:nvPr/>
        </p:nvSpPr>
        <p:spPr bwMode="auto">
          <a:xfrm>
            <a:off x="890558" y="2086537"/>
            <a:ext cx="1905000" cy="3745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1600" dirty="0" smtClean="0">
                <a:latin typeface="Tahoma" pitchFamily="34" charset="0"/>
              </a:rPr>
              <a:t>Módulo N</a:t>
            </a:r>
            <a:endParaRPr lang="es-ES" sz="1600" dirty="0">
              <a:latin typeface="Tahoma" pitchFamily="34" charset="0"/>
            </a:endParaRPr>
          </a:p>
        </p:txBody>
      </p:sp>
      <p:grpSp>
        <p:nvGrpSpPr>
          <p:cNvPr id="6" name="Group 1059"/>
          <p:cNvGrpSpPr>
            <a:grpSpLocks/>
          </p:cNvGrpSpPr>
          <p:nvPr/>
        </p:nvGrpSpPr>
        <p:grpSpPr bwMode="auto">
          <a:xfrm>
            <a:off x="4426495" y="4049168"/>
            <a:ext cx="2017713" cy="565150"/>
            <a:chOff x="2969" y="3120"/>
            <a:chExt cx="1271" cy="35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Line 1060"/>
            <p:cNvSpPr>
              <a:spLocks noChangeShapeType="1"/>
            </p:cNvSpPr>
            <p:nvPr/>
          </p:nvSpPr>
          <p:spPr bwMode="auto">
            <a:xfrm>
              <a:off x="3601" y="3120"/>
              <a:ext cx="3" cy="142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1" name="AutoShape 1061"/>
            <p:cNvSpPr>
              <a:spLocks noChangeArrowheads="1"/>
            </p:cNvSpPr>
            <p:nvPr/>
          </p:nvSpPr>
          <p:spPr bwMode="auto">
            <a:xfrm flipH="1">
              <a:off x="2969" y="3262"/>
              <a:ext cx="1271" cy="214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b="1" dirty="0" err="1">
                  <a:latin typeface="Tahoma" pitchFamily="34" charset="0"/>
                </a:rPr>
                <a:t>Deséñanse</a:t>
              </a:r>
              <a:r>
                <a:rPr lang="es-ES_tradnl" sz="1400" b="1" dirty="0">
                  <a:latin typeface="Tahoma" pitchFamily="34" charset="0"/>
                </a:rPr>
                <a:t> </a:t>
              </a:r>
              <a:r>
                <a:rPr lang="es-ES_tradnl" sz="1400" b="1" dirty="0" err="1" smtClean="0">
                  <a:latin typeface="Tahoma" pitchFamily="34" charset="0"/>
                </a:rPr>
                <a:t>tarefas</a:t>
              </a:r>
              <a:endParaRPr lang="es-ES" sz="1400" b="1" dirty="0">
                <a:latin typeface="Tahoma" pitchFamily="34" charset="0"/>
              </a:endParaRPr>
            </a:p>
          </p:txBody>
        </p:sp>
      </p:grpSp>
      <p:grpSp>
        <p:nvGrpSpPr>
          <p:cNvPr id="19" name="83 Grupo"/>
          <p:cNvGrpSpPr/>
          <p:nvPr/>
        </p:nvGrpSpPr>
        <p:grpSpPr>
          <a:xfrm>
            <a:off x="857224" y="1412776"/>
            <a:ext cx="6691339" cy="3905610"/>
            <a:chOff x="857224" y="1864173"/>
            <a:chExt cx="6691339" cy="3905610"/>
          </a:xfrm>
        </p:grpSpPr>
        <p:sp>
          <p:nvSpPr>
            <p:cNvPr id="7" name="AutoShape 1027"/>
            <p:cNvSpPr>
              <a:spLocks noChangeArrowheads="1"/>
            </p:cNvSpPr>
            <p:nvPr/>
          </p:nvSpPr>
          <p:spPr bwMode="auto">
            <a:xfrm flipH="1">
              <a:off x="4805362" y="18641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8" name="AutoShape 1028"/>
            <p:cNvSpPr>
              <a:spLocks noChangeArrowheads="1"/>
            </p:cNvSpPr>
            <p:nvPr/>
          </p:nvSpPr>
          <p:spPr bwMode="auto">
            <a:xfrm flipH="1">
              <a:off x="2928926" y="2570556"/>
              <a:ext cx="1298556" cy="429816"/>
            </a:xfrm>
            <a:prstGeom prst="roundRect">
              <a:avLst>
                <a:gd name="adj" fmla="val 49188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Definido por</a:t>
              </a:r>
              <a:endParaRPr lang="es-ES_tradnl" sz="1400" dirty="0">
                <a:latin typeface="Tahoma" pitchFamily="34" charset="0"/>
              </a:endParaRPr>
            </a:p>
          </p:txBody>
        </p:sp>
        <p:sp>
          <p:nvSpPr>
            <p:cNvPr id="10" name="Line 1030"/>
            <p:cNvSpPr>
              <a:spLocks noChangeShapeType="1"/>
            </p:cNvSpPr>
            <p:nvPr/>
          </p:nvSpPr>
          <p:spPr bwMode="auto">
            <a:xfrm>
              <a:off x="4500562" y="20880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1" name="Line 1031"/>
            <p:cNvSpPr>
              <a:spLocks noChangeShapeType="1"/>
            </p:cNvSpPr>
            <p:nvPr/>
          </p:nvSpPr>
          <p:spPr bwMode="auto">
            <a:xfrm>
              <a:off x="4500562" y="2088010"/>
              <a:ext cx="0" cy="1371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2" name="Line 1032"/>
            <p:cNvSpPr>
              <a:spLocks noChangeShapeType="1"/>
            </p:cNvSpPr>
            <p:nvPr/>
          </p:nvSpPr>
          <p:spPr bwMode="auto">
            <a:xfrm>
              <a:off x="4205257" y="27738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4500562" y="3459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4" name="Line 1034"/>
            <p:cNvSpPr>
              <a:spLocks noChangeShapeType="1"/>
            </p:cNvSpPr>
            <p:nvPr/>
          </p:nvSpPr>
          <p:spPr bwMode="auto">
            <a:xfrm>
              <a:off x="4500562" y="25452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5" name="Line 1035"/>
            <p:cNvSpPr>
              <a:spLocks noChangeShapeType="1"/>
            </p:cNvSpPr>
            <p:nvPr/>
          </p:nvSpPr>
          <p:spPr bwMode="auto">
            <a:xfrm>
              <a:off x="4500562" y="3078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6" name="AutoShape 1036"/>
            <p:cNvSpPr>
              <a:spLocks noChangeArrowheads="1"/>
            </p:cNvSpPr>
            <p:nvPr/>
          </p:nvSpPr>
          <p:spPr bwMode="auto">
            <a:xfrm flipH="1">
              <a:off x="4805362" y="23213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7" name="AutoShape 1037"/>
            <p:cNvSpPr>
              <a:spLocks noChangeArrowheads="1"/>
            </p:cNvSpPr>
            <p:nvPr/>
          </p:nvSpPr>
          <p:spPr bwMode="auto">
            <a:xfrm flipH="1">
              <a:off x="4805362" y="32357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8" name="AutoShape 1038"/>
            <p:cNvSpPr>
              <a:spLocks noChangeArrowheads="1"/>
            </p:cNvSpPr>
            <p:nvPr/>
          </p:nvSpPr>
          <p:spPr bwMode="auto">
            <a:xfrm flipH="1">
              <a:off x="4805362" y="27785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</a:t>
              </a:r>
              <a:r>
                <a:rPr lang="es-ES_tradnl" sz="1400" dirty="0">
                  <a:latin typeface="Tahoma" pitchFamily="34" charset="0"/>
                </a:rPr>
                <a:t>3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5" name="AutoShape 1045"/>
            <p:cNvSpPr>
              <a:spLocks noChangeArrowheads="1"/>
            </p:cNvSpPr>
            <p:nvPr/>
          </p:nvSpPr>
          <p:spPr bwMode="auto">
            <a:xfrm flipH="1">
              <a:off x="857224" y="36576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6" name="AutoShape 1046"/>
            <p:cNvSpPr>
              <a:spLocks noChangeArrowheads="1"/>
            </p:cNvSpPr>
            <p:nvPr/>
          </p:nvSpPr>
          <p:spPr bwMode="auto">
            <a:xfrm flipH="1">
              <a:off x="857224" y="41148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7" name="AutoShape 1047"/>
            <p:cNvSpPr>
              <a:spLocks noChangeArrowheads="1"/>
            </p:cNvSpPr>
            <p:nvPr/>
          </p:nvSpPr>
          <p:spPr bwMode="auto">
            <a:xfrm flipH="1">
              <a:off x="857224" y="45720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7" name="AutoShape 1047"/>
            <p:cNvSpPr>
              <a:spLocks noChangeArrowheads="1"/>
            </p:cNvSpPr>
            <p:nvPr/>
          </p:nvSpPr>
          <p:spPr bwMode="auto">
            <a:xfrm flipH="1">
              <a:off x="857224" y="5000636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8" name="AutoShape 1047"/>
            <p:cNvSpPr>
              <a:spLocks noChangeArrowheads="1"/>
            </p:cNvSpPr>
            <p:nvPr/>
          </p:nvSpPr>
          <p:spPr bwMode="auto">
            <a:xfrm flipH="1">
              <a:off x="857224" y="5429264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cxnSp>
          <p:nvCxnSpPr>
            <p:cNvPr id="50" name="49 Conector recto"/>
            <p:cNvCxnSpPr/>
            <p:nvPr/>
          </p:nvCxnSpPr>
          <p:spPr>
            <a:xfrm rot="5400000">
              <a:off x="3858414" y="3286124"/>
              <a:ext cx="999338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/>
            <p:nvPr/>
          </p:nvCxnSpPr>
          <p:spPr>
            <a:xfrm rot="10800000">
              <a:off x="2857488" y="3786190"/>
              <a:ext cx="150019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/>
            <p:nvPr/>
          </p:nvCxnSpPr>
          <p:spPr>
            <a:xfrm rot="10800000">
              <a:off x="2857488" y="4214818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 rot="5400000">
              <a:off x="2356628" y="4642652"/>
              <a:ext cx="171451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 rot="10800000">
              <a:off x="2857488" y="5072074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/>
            <p:nvPr/>
          </p:nvCxnSpPr>
          <p:spPr>
            <a:xfrm rot="10800000">
              <a:off x="2857488" y="5500702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 rot="10800000">
              <a:off x="2857488" y="4643446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>
              <a:stCxn id="8" idx="3"/>
            </p:cNvCxnSpPr>
            <p:nvPr/>
          </p:nvCxnSpPr>
          <p:spPr>
            <a:xfrm rot="10800000" flipV="1">
              <a:off x="2857488" y="2785464"/>
              <a:ext cx="71438" cy="5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85 Grupo"/>
          <p:cNvGrpSpPr/>
          <p:nvPr/>
        </p:nvGrpSpPr>
        <p:grpSpPr>
          <a:xfrm>
            <a:off x="2857488" y="2191785"/>
            <a:ext cx="5181600" cy="2514600"/>
            <a:chOff x="4286248" y="3286124"/>
            <a:chExt cx="5181600" cy="2514600"/>
          </a:xfrm>
        </p:grpSpPr>
        <p:grpSp>
          <p:nvGrpSpPr>
            <p:cNvPr id="29" name="Group 1049"/>
            <p:cNvGrpSpPr>
              <a:grpSpLocks/>
            </p:cNvGrpSpPr>
            <p:nvPr/>
          </p:nvGrpSpPr>
          <p:grpSpPr bwMode="auto">
            <a:xfrm>
              <a:off x="4286248" y="3286124"/>
              <a:ext cx="5181600" cy="2514600"/>
              <a:chOff x="2064" y="1968"/>
              <a:chExt cx="3264" cy="1584"/>
            </a:xfrm>
          </p:grpSpPr>
          <p:grpSp>
            <p:nvGrpSpPr>
              <p:cNvPr id="30" name="Group 1050"/>
              <p:cNvGrpSpPr>
                <a:grpSpLocks/>
              </p:cNvGrpSpPr>
              <p:nvPr/>
            </p:nvGrpSpPr>
            <p:grpSpPr bwMode="auto">
              <a:xfrm>
                <a:off x="3072" y="1968"/>
                <a:ext cx="2256" cy="1144"/>
                <a:chOff x="3168" y="2448"/>
                <a:chExt cx="2256" cy="1144"/>
              </a:xfrm>
            </p:grpSpPr>
            <p:sp>
              <p:nvSpPr>
                <p:cNvPr id="34" name="AutoShape 1051"/>
                <p:cNvSpPr>
                  <a:spLocks noChangeArrowheads="1"/>
                </p:cNvSpPr>
                <p:nvPr/>
              </p:nvSpPr>
              <p:spPr bwMode="auto">
                <a:xfrm flipH="1">
                  <a:off x="3168" y="3363"/>
                  <a:ext cx="1200" cy="22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7BCE0"/>
                </a:solidFill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dirty="0">
                      <a:latin typeface="Tahoma" pitchFamily="34" charset="0"/>
                    </a:rPr>
                    <a:t>Relacionase con</a:t>
                  </a:r>
                  <a:endParaRPr lang="es-ES" sz="1600" dirty="0">
                    <a:latin typeface="Tahoma" pitchFamily="34" charset="0"/>
                  </a:endParaRPr>
                </a:p>
              </p:txBody>
            </p:sp>
            <p:grpSp>
              <p:nvGrpSpPr>
                <p:cNvPr id="35" name="Group 1052"/>
                <p:cNvGrpSpPr>
                  <a:grpSpLocks/>
                </p:cNvGrpSpPr>
                <p:nvPr/>
              </p:nvGrpSpPr>
              <p:grpSpPr bwMode="auto">
                <a:xfrm>
                  <a:off x="4368" y="2448"/>
                  <a:ext cx="1056" cy="1056"/>
                  <a:chOff x="4272" y="1968"/>
                  <a:chExt cx="1056" cy="1056"/>
                </a:xfrm>
              </p:grpSpPr>
              <p:sp>
                <p:nvSpPr>
                  <p:cNvPr id="36" name="Line 1053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1968"/>
                    <a:ext cx="19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7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5328" y="1968"/>
                    <a:ext cx="0" cy="1056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8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2" y="3024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</p:grpSp>
          </p:grpSp>
          <p:sp>
            <p:nvSpPr>
              <p:cNvPr id="31" name="Line 1056"/>
              <p:cNvSpPr>
                <a:spLocks noChangeShapeType="1"/>
              </p:cNvSpPr>
              <p:nvPr/>
            </p:nvSpPr>
            <p:spPr bwMode="auto">
              <a:xfrm flipH="1">
                <a:off x="2064" y="3024"/>
                <a:ext cx="100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2" name="Line 1057"/>
              <p:cNvSpPr>
                <a:spLocks noChangeShapeType="1"/>
              </p:cNvSpPr>
              <p:nvPr/>
            </p:nvSpPr>
            <p:spPr bwMode="auto">
              <a:xfrm flipH="1">
                <a:off x="2064" y="3552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3" name="Line 1058"/>
              <p:cNvSpPr>
                <a:spLocks noChangeShapeType="1"/>
              </p:cNvSpPr>
              <p:nvPr/>
            </p:nvSpPr>
            <p:spPr bwMode="auto">
              <a:xfrm flipV="1">
                <a:off x="2736" y="302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</p:grpSp>
        <p:sp>
          <p:nvSpPr>
            <p:cNvPr id="85" name="Line 1057"/>
            <p:cNvSpPr>
              <a:spLocks noChangeShapeType="1"/>
            </p:cNvSpPr>
            <p:nvPr/>
          </p:nvSpPr>
          <p:spPr bwMode="auto">
            <a:xfrm flipH="1">
              <a:off x="4286248" y="5357826"/>
              <a:ext cx="1066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dirty="0"/>
            </a:p>
          </p:txBody>
        </p:sp>
      </p:grpSp>
      <p:cxnSp>
        <p:nvCxnSpPr>
          <p:cNvPr id="56" name="55 Conector recto"/>
          <p:cNvCxnSpPr/>
          <p:nvPr/>
        </p:nvCxnSpPr>
        <p:spPr>
          <a:xfrm>
            <a:off x="5436096" y="4725144"/>
            <a:ext cx="0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4716016" y="4941168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6156176" y="4941168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>
            <a:off x="4716016" y="4941168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utoShape 1047"/>
          <p:cNvSpPr>
            <a:spLocks noChangeArrowheads="1"/>
          </p:cNvSpPr>
          <p:nvPr/>
        </p:nvSpPr>
        <p:spPr bwMode="auto">
          <a:xfrm flipH="1">
            <a:off x="3851920" y="5157192"/>
            <a:ext cx="1440160" cy="340519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profesorado</a:t>
            </a:r>
            <a:r>
              <a:rPr lang="es-ES_tradnl" sz="1400" dirty="0" smtClean="0">
                <a:latin typeface="Tahoma" pitchFamily="34" charset="0"/>
              </a:rPr>
              <a:t> </a:t>
            </a:r>
            <a:endParaRPr lang="es-ES" sz="1400" dirty="0">
              <a:latin typeface="Tahoma" pitchFamily="34" charset="0"/>
            </a:endParaRPr>
          </a:p>
        </p:txBody>
      </p:sp>
      <p:sp>
        <p:nvSpPr>
          <p:cNvPr id="65" name="AutoShape 1047"/>
          <p:cNvSpPr>
            <a:spLocks noChangeArrowheads="1"/>
          </p:cNvSpPr>
          <p:nvPr/>
        </p:nvSpPr>
        <p:spPr bwMode="auto">
          <a:xfrm flipH="1">
            <a:off x="5508104" y="5157192"/>
            <a:ext cx="1440160" cy="340519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alumnado</a:t>
            </a:r>
            <a:endParaRPr lang="es-ES" sz="1400" dirty="0">
              <a:latin typeface="Tahoma" pitchFamily="34" charset="0"/>
            </a:endParaRPr>
          </a:p>
        </p:txBody>
      </p:sp>
      <p:sp>
        <p:nvSpPr>
          <p:cNvPr id="5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8229600" cy="571504"/>
          </a:xfrm>
        </p:spPr>
        <p:txBody>
          <a:bodyPr>
            <a:normAutofit/>
          </a:bodyPr>
          <a:lstStyle/>
          <a:p>
            <a:r>
              <a:rPr lang="es-ES_tradnl" sz="2800" b="1" dirty="0" err="1" smtClean="0">
                <a:latin typeface="Tahoma" pitchFamily="34" charset="0"/>
              </a:rPr>
              <a:t>Deseño</a:t>
            </a:r>
            <a:r>
              <a:rPr lang="es-ES_tradnl" sz="2800" b="1" dirty="0" smtClean="0">
                <a:latin typeface="Tahoma" pitchFamily="34" charset="0"/>
              </a:rPr>
              <a:t> de </a:t>
            </a:r>
            <a:r>
              <a:rPr lang="es-ES_tradnl" sz="2800" b="1" dirty="0" err="1" smtClean="0">
                <a:latin typeface="Tahoma" pitchFamily="34" charset="0"/>
              </a:rPr>
              <a:t>tarefas</a:t>
            </a:r>
            <a:r>
              <a:rPr lang="es-ES_tradnl" sz="2800" b="1" dirty="0" smtClean="0">
                <a:latin typeface="Tahoma" pitchFamily="34" charset="0"/>
              </a:rPr>
              <a:t> de aula</a:t>
            </a:r>
            <a:endParaRPr lang="es-ES_tradnl" sz="2800" b="1" dirty="0">
              <a:latin typeface="Tahoma" pitchFamily="34" charset="0"/>
            </a:endParaRP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428596" y="2500306"/>
            <a:ext cx="3714776" cy="2428892"/>
          </a:xfrm>
          <a:prstGeom prst="roundRect">
            <a:avLst>
              <a:gd name="adj" fmla="val 8262"/>
            </a:avLst>
          </a:prstGeom>
          <a:solidFill>
            <a:srgbClr val="ABD5B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gl-ES" sz="1200" b="1" dirty="0">
                <a:latin typeface="Tahoma" pitchFamily="34" charset="0"/>
              </a:rPr>
              <a:t>Criterios de avaliación: 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Explicouse o funcionamento das pistolas </a:t>
            </a:r>
            <a:r>
              <a:rPr lang="gl-ES" sz="1200" i="1" dirty="0" err="1">
                <a:latin typeface="Tahoma" pitchFamily="34" charset="0"/>
              </a:rPr>
              <a:t>aerográficas</a:t>
            </a:r>
            <a:r>
              <a:rPr lang="gl-ES" sz="1200" i="1" dirty="0">
                <a:latin typeface="Tahoma" pitchFamily="34" charset="0"/>
              </a:rPr>
              <a:t>, a súa utilización correcta, os tipos de pistolas segundo o poder de transferencia e as formas </a:t>
            </a:r>
            <a:r>
              <a:rPr lang="gl-ES" sz="1200" i="1" dirty="0" err="1">
                <a:latin typeface="Tahoma" pitchFamily="34" charset="0"/>
              </a:rPr>
              <a:t>constructivas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 err="1">
                <a:latin typeface="Tahoma" pitchFamily="34" charset="0"/>
              </a:rPr>
              <a:t>Explicaronse</a:t>
            </a:r>
            <a:r>
              <a:rPr lang="gl-ES" sz="1200" i="1" dirty="0">
                <a:latin typeface="Tahoma" pitchFamily="34" charset="0"/>
              </a:rPr>
              <a:t> as partes dunha instalación de aire comprimido e as técnicas adecuadas para manter a calidade do aire, secado e </a:t>
            </a:r>
            <a:r>
              <a:rPr lang="gl-ES" sz="1200" i="1" dirty="0" err="1">
                <a:latin typeface="Tahoma" pitchFamily="34" charset="0"/>
              </a:rPr>
              <a:t>filtraxe</a:t>
            </a:r>
            <a:r>
              <a:rPr lang="gl-ES" sz="1200" i="1" dirty="0">
                <a:latin typeface="Tahoma" pitchFamily="34" charset="0"/>
              </a:rPr>
              <a:t> de </a:t>
            </a:r>
            <a:r>
              <a:rPr lang="gl-ES" sz="1200" i="1" dirty="0" err="1">
                <a:latin typeface="Tahoma" pitchFamily="34" charset="0"/>
              </a:rPr>
              <a:t>particulas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Escolleuse a pistola axeitada ao tipo de pintura a aplicar e regulouse correctamente en presión, abano e </a:t>
            </a:r>
            <a:r>
              <a:rPr lang="gl-ES" sz="1200" i="1" dirty="0" err="1">
                <a:latin typeface="Tahoma" pitchFamily="34" charset="0"/>
              </a:rPr>
              <a:t>producto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Explicouse o funcionamento d</a:t>
            </a:r>
            <a:r>
              <a:rPr lang="es-ES_tradnl" sz="1200" b="0" i="1" dirty="0">
                <a:latin typeface="Tahoma" pitchFamily="34" charset="0"/>
              </a:rPr>
              <a:t>e….</a:t>
            </a:r>
          </a:p>
        </p:txBody>
      </p:sp>
      <p:sp>
        <p:nvSpPr>
          <p:cNvPr id="90117" name="AutoShape 5"/>
          <p:cNvSpPr>
            <a:spLocks noChangeArrowheads="1"/>
          </p:cNvSpPr>
          <p:nvPr/>
        </p:nvSpPr>
        <p:spPr bwMode="auto">
          <a:xfrm>
            <a:off x="428596" y="5000636"/>
            <a:ext cx="3786213" cy="1328023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gl-ES" sz="1200" b="1" dirty="0">
                <a:latin typeface="Tahoma" pitchFamily="34" charset="0"/>
              </a:rPr>
              <a:t>Contidos: 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Aplicación das pinturas de acabamento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Equipamentos utilizados na aplicación de pinturas.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Procesos de pintado: de vehículos completos e de grandes superficies.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O esfumado e as súas técnicas de aplicación.</a:t>
            </a:r>
            <a:r>
              <a:rPr lang="es-ES_tradnl" sz="1200" b="0" i="1" dirty="0">
                <a:latin typeface="Tahoma" pitchFamily="34" charset="0"/>
              </a:rPr>
              <a:t> </a:t>
            </a:r>
          </a:p>
        </p:txBody>
      </p:sp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428596" y="1357298"/>
            <a:ext cx="3719513" cy="1089660"/>
          </a:xfrm>
          <a:prstGeom prst="roundRect">
            <a:avLst>
              <a:gd name="adj" fmla="val 16667"/>
            </a:avLst>
          </a:prstGeom>
          <a:solidFill>
            <a:srgbClr val="E2C5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gl-ES" sz="1400" b="1" dirty="0">
                <a:latin typeface="Tahoma" pitchFamily="34" charset="0"/>
              </a:rPr>
              <a:t>Resultado de aprendizaxe: </a:t>
            </a:r>
          </a:p>
          <a:p>
            <a:pPr algn="just"/>
            <a:r>
              <a:rPr lang="gl-ES" sz="1400" i="1" dirty="0">
                <a:latin typeface="Tahoma" pitchFamily="34" charset="0"/>
              </a:rPr>
              <a:t>Pinta elementos da carrozaría aplicando técnicas especificadas pola fábrica da pintura e do vehículo.</a:t>
            </a:r>
            <a:endParaRPr lang="es-ES_tradnl" sz="1400" i="1" dirty="0">
              <a:latin typeface="Tahoma" pitchFamily="34" charset="0"/>
            </a:endParaRPr>
          </a:p>
        </p:txBody>
      </p:sp>
      <p:pic>
        <p:nvPicPr>
          <p:cNvPr id="17410" name="Picture 2" descr="http://t2.gstatic.com/images?q=tbn:ANd9GcTrSOSnuK4aGzw3a3arrl5CMC1MAhmMZ3jrCSfpOTcf9xq6qLrdQ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916832"/>
            <a:ext cx="1421522" cy="1830749"/>
          </a:xfrm>
          <a:prstGeom prst="rect">
            <a:avLst/>
          </a:prstGeom>
          <a:noFill/>
        </p:spPr>
      </p:pic>
      <p:sp>
        <p:nvSpPr>
          <p:cNvPr id="17414" name="AutoShape 6" descr="data:image/jpeg;base64,/9j/4AAQSkZJRgABAQAAAQABAAD/2wCEAAkGBhQSEBUUEhQWFBQWGBgYGBQWGBcZFxgYFxYYFxcYGxwbHCYeFxojGhgVHzIgJCcpLC8sFx4xNTAsNiYrLCoBCQoKDgwOGg8PGjQgHyQqLCosLioqLy0sLiosKSwpNCwqLCksLCksKiksLSwsKiksKS0sKioqLCwsLCwsKSwsLf/AABEIAP0AxwMBIgACEQEDEQH/xAAcAAACAwEBAQEAAAAAAAAAAAAABgQFBwMCAQj/xABMEAACAQIDBQQECQgIBgIDAAABAgMAEQQSIQUGMUFREyJhgQcycZEUI0JSYnSSobEWU1RygrPB0RUzNaKywtLxJHOTo+HwF0M0ZIP/xAAaAQEAAgMBAAAAAAAAAAAAAAAAAwQBAgUG/8QAPREAAgECBAEICAQDCQAAAAAAAAECAxEEEiExURMiMkFhcaHhBVKBkZKxwdIjctHwM4LCFCQ0QlNiorLT/9oADAMBAAIRAxEAPwDcaKKKAKKKKAKKKKAKKKKAKKKKA8TRBhY/7eNQ0JByniPvHWp9csRBmHQjgf8A3lQHO9cJK7xju3NRp3F6A5Ma8V9JryTQH2vlfM1GagOqGvczZrLzJtUbtrcam4DDG+dtOg/jQE9VsLDlX2iigCiiigCiiigCiiigCiiigCiiigI2KxuUhVUu51Crbh1JJso8T5XrlHtBgQJYzGCQA2YMtzoASNVJOmot43NR2d1bE5FDS2UxqTYFezAUXPLOJPeetVmxxIuCxAxAkvnnA7Qgs4YnLaxtqSAANOFuVa5tbE0aV6bqXWjSt1jTRXPDg5FzetYX9ttfvrpWxCFc55Mqk/8At+VdKh46TUDzP8P40BGnnyrVNLjTepePk00qlkJvQF1hJc1dspPqqT7Bp76g4JTYAcWIA86aUQAADgNKAp1wEh+SB7T/ACvXGXDMGyjNIw4hAAFvwuzEAHw1PhTBS7i3tg5e48jiR8yRlgzN2t1BKd4JYoT9D3Vhuyub0455KPF2Juz40DAMjJJxGcg3txKlSVPs0PhVrVBBEVwmGUszyBogGYMrEhu/o4zAZO0465eNX9E7q4nHLJx3syLjMSwKols7XNzwVVtdiOepUW5k+2q3B4ztHZYsSZHTijooQ2YqbEIptmVlzAsARrfhU3GjJIstiVCsjWFyAxVg1hqQCtjbrflVJsXDx4eaWXt0l7W+VI7F2Jkd+AJ1GfL3QBZbnww27qxJTjTcJubs1a3b4DJhMSJEDC4vcEHiCCQwPiCCPKu1RdmwFI7N6xLOQOALsWI8bXtfwqVWxAFFFFAFFFFAFFFFAFFFFAR8ZghIOJVhfK6mzLfoenDQ6G2tQtk4bOiSSM7uOIciyut1awAAuGDC9r1a1X4A5ZZo+VxIvskvm/vq5/aoCwooooApA9IW8Cs7YNAQ/Zq0koaxRXawQADVmUNr8kEHWnvE4hURnc2VQWYnkALk+6sHm2oXE+NluDMzS2PJALRJ5IFHnVXE1XThzd2dH0dho16nP6KWpV7/APpDlMqR4Y/BjHfMUPrXAsCeYA5Ec6bN1dvzNs74XiXjYKwVgBlexIVWGtn43sLefCsRldppieLO33k1pm0MOuG2YFa5s0eWxI7wN82nQZvfSVZ08sXq2bwwka7nOOkVt++41XZe3MOrq0kqRjKSuZgLk6aX6C/vFNeGxiSC8bq46qwYfca/LG2d75cwWI5FUX43JHL/AGrRPRpvE3ZYieW7sHihggjGXtHZCe6ODMx1LNfKoJJsKlhKUtWtCrWpQp6J3fdobTVXtWDvIY2aOR3VMy21UAs1wwKt3VaxIuK+bL2r3FTESRCcAFwt1W5+bmN2A4X8L6XtXGfaatj4oQrm0TzZwLx6kRgFgdG1fS3MeNS3uVmmtyxw2ACnMzNI9rZnIuBzAAAVeHIa86lV8vX2hgibTxRSPu6uxCoOrtoL+A4nwBr3gsCsSBV5DVubHiWJ5km5PiarNm7RGJxMpCuFwzGIZlIVpD67qeDALZQRqMzX41d0BFxOOynKqtI9r5VtoDwLEkBefibGwrzBtAlgsiNGx4XIKtzsGBte3I2PHpVTjkc4bFBSwl7Qk5QxYi6lRZe9YxBVuNbXtci1eMIsg2eoluJc3cBvmBMxMI172i5OOthrzrXNzspPyX4PK367W9l7jLRRRWxAFFFFAFFFFAFFFFAFUu3NoJh5IpWPHNGV5nMMy6cfWUD9up+1NpLBE0j8By6k8B5msx2ripMT2jq6CW14y4JQMpDKNOC3H+9T0qLmnLqRRxOLjRkoLpPwXEa5t8LnVmhX55jBUe05jYeOW3W1T5Gny3WbzyowPuAvShiHuq3YE2FwOHAUvTbzTYRCsbG0UigKeBhlzZR+xIrL7JFHIVvUo2jmiR4bGOdTk5+xoc94IsVicNLh2mQCQZSypZrX1HrcCND4E1le9OEYBsPLeJlAsQSUZfkn9U248reFatu1tp8VHmZLfS5Gqz0jbFvhhPl1hYZiNbxuQre5ijeTda5tenmWbrR6PAYnk5cm9paMx/c/duT4SC691eB5E8rfjWjbT2QmIsj3yIDoOtrX/GlpMZNg3DBLxG9xb1f5U04XaKNEr5gM3ziBrzGvOuXVnKTz/I9DTpRoxyR8e0yffPYa4WdVjYkMuYXtcakW8eFfozdrc+CBIJctpUgRCbnLpGqscp7oaygFgASBYmsN3th7fa2HiGuYwppr60mv3V+jtpyZMPIRyRreYsPxrp0pPklJ8DzmKiv7Q4x4mW7TwxxBYy2cMb2YAgdLdLCwqCd315ADyA/CrsLX3LXFTlxPT5klay9xV4PDzRN8VIy+AZ7HwIvar/aG9OIgw8OIYs0LsikXs6hrjip5EHjxqvmD5T2S5pPkqOJN9AL1N3k2JjZRDEsJGHzo0mis9kGbgDZRew0a9dLBSk73ehxPSkYc1pJPUdsJJKrC5zLzBN9Oo51c1QYCOZ2GaPs15lgoNugAJN6v66JxCs2vFqmQlJXYIHW18urNcG4YBQxAIOpHWpEGzwrZmZ5GHAvl062CgKD42vXLC/GTvJ8lPil9twZD7wq/sGrCgCiiigCiiigCiiigCoW2sW0UDvGMzqNBa9zcDhU2isp2dzWSbi0nY/P+/npCnbE9nID2cdrIoy94jU631HjXfdfabSx5gQtwxueHdufwA+81pe/m60c6CYr300LDiV8etj+JpNwm76IhUKbElr+JNz9+tdWjUThpp2cDzOMpONRJxu9Nb7r6EMB3xBjDkfFJISb3uzMMtr/Rqv3rw2ReJJaJrk8ys+HIPvv76tcTu7dywdlOg4kHTz9vvqP8AE0WJeR+7EFiQ/PkMiuw8gqE+2s15fhvU0wEP7xG0bb9fYOvo7UNhluAdOYq53v2ch2fiu6v9RKb2HERsQfeBVFuVIogADEEfNNqkb87SybOxHxjXdOyUHLqZSIwOF/lE+VceWx66mm5JLiJnwUPHc87feKR5Fjw204XxI7TDxuGKGxBDA6WbQi6i/gp406DaqLHx4fwFI288EuKDTIj9gLJn4Rl0zAm/MrnIAF+J6VycHfN2HpvSelJp7krc2VMZvDA8UaIhmMgSNMiqI0ZhZbm3qg26k1vW+B/4NluRmKLoSDxzcR+rWG+inB/BpzjH0WNHVb88wszewDMK0ne7fSJ8LBIpDKzXuDpqpt+DVerv8N2OJhY5q8O/wCWotpM0WKRMzNHKrWDG9mW2oJ11BtV1Sbjt4o5JIWGmRx/eZVt/HypyFcZppI9PLc8o9jcGxHA9DyPvqFht+9qKe+8L24hoSOH6rCu8UWneGtdVRb6it6dWcOi7EVSjSqdNXLXAelBxEzYjD6oLs0Ra1vnZWFwtr8CbWNXuJ3neTDs2GWMyNGWiLPdSSO4TYape2t6odhGENJnsFyWa/S9zfyvXn0dYQrgMDmFu5Nra5EbPmi5HQjLXZoTc4Js8zi6UaVVxjsOewZR2KRkgyKoz2uAWPrML6kFrm/jVnVQyKCrKe8GFtLaE2I4DiKt6mKoUUUUAUUUUAUUUUAUUUUB5dAQQdQdCKS9sbIlgb4skxm9gBcjw6mnavLoCLEXHQ1JCbgyCtQjVWuj4ozSQTSqQq639dlKoh1GZmtra/qi5PC3MRX3cFkQE9nGDa/rMzG7yNyzM2vgLDlWh4rd9H4M6+dx7mvbyqr2lu8Y43dZTdVJAKA3b5I48zYedZqVXPTZGtDDRo63u+LFfd+JYe1PbFleQ5VZB3FTuAAg8DlJ4e+9LG/m8ayypAjgpEc7kX1ksQF1+YCSfFrcjWltuKTCsfbstgFLKi3IAtoSTY8dRrXDBejvA4RTI6dsV174BF76AIBZmJIABvqaq1FKSyo6eGnTpSVSWrWy/Uz3dndeTHMi5WSJ7lpTp3BoxjB9Ym+UPwudL2NOu+26qQ7PAijVoYct42zd2MHVgVIzBb5iGvcA3J5uezcIVBd7do9i1uCgeqg+io08SWPOpGJgDoyMLqwKkeDCx/GlOlGCshiMVUryzSMEfZLRpIe0LLlYEEaDTTKAbCkjZotMUOsMzdnc+qsnrxnw72nsLVsPo33ejxWzF7e8hLSRtmJ1VWKgaa8AKxraO2mhTFYFY48hxOdXIJkRonZVCtfUW01vxPU1sluiNzs1JH3bGHMTAWy21t48a2LZ8odEb5yqfeAazne/DXAfrf3g05bo4jPgoT0TKf2Tl/hXJqvNCMvYenyZakktmky+yeFEiAV47fW2l+l9a9Fr1E8ttGYWe+q8Sj2jue04ly7Sw8Xam5w7kI2U6FWfNcXF+C8DTfu3sTELGoLQPlAUGGW6Kg0UAFL/AM6g4HY82JF4o17P87Loh/VFizjx0HjTTu/uiuHftCwZ8pHcQIgBtfQXLcOZ8q6WHlOyWWyOPjIQu253fC3hcn4DZRUhpGzMOA5L4+J8asqKKuHLCiiigCiiigCiiigCiiigCiiigCq/afeeGP5z5j+rEM/+Psx51KxOLWMXY8dAACWJ6ADUn2VXYfGB8SSwdO4FjzqVzEks9rixNgmnHQ0BM2hiCqqF9Z2CKeNr3JbxsoY28KpZOwOLGHZMz5Q/bPIwfN3iAht6wC5tCtgdBV5jsMXUZSAykMpPDMvXwIuD4E1VyqGmWR4sQZE1WMHNFmylc4N8gOVmFyRx1F61lfqJqTpq/KcHbv6iwwEpzPGxzFCLMeLKwupPjow8r86mmomBw5BZ3tncgkDUKALKt+dtTfqTUutiEz30RabO/wD7zfvDWA7fhvtWdf8A9tx75yK3/wBFA/4A/wDPn/eGsWOCEu3wlvXxtj54jX+NYRs9i4xPx2Czc1ZvcWI/iKtfRxJnw4iuRaRwSOKoF7RyPGwIHiRVfsCA9jPCeKM6+YuPxWpXowcDESoeeYAfSkTKvvZVX9oVyqcU5OD4nqsVJqkqkd8vmMW39vywRrJGkTQZgpw7IpBB+nbPnOveve9XmyNmdtPFGQ3ZsolIbVuysrBGI0Ju6qSOOVutIO/DiRI4ETtJ+0BRQCSGB4WHM8LGtA3S2RF8JEckcbMuGCkgCxdGQSEftMR7BV2pCLlG/H6HCo1ZxhJx4eN7X7zQlWwsKjY3G5LAAF2vYE2GguzMeSgcT7OtcPyew/5lPsioG0diQIwPZoImRo30surI6Fvo3SxvpqL6XqyyjG11fY7ptNrpabDyGRcyRi6l1te6MXN/ba3sq0wuIEiBl4HrxHIg9CDcW8KUcPu7JF8HaR0CRphw7ZjcNAJRZRbvBzKOnA6G9M2yYisfeBBZnfKeK53LAHxAIv43rSDk91Ys4mnTpySpyzfv9/PrJtFFFblUKKKKAKKKKAKKKKAKKKKArY7maY6Z1VVQNwClc1+ti9wbfMHSq/ZM7yYWf4Q4ZlknUuBlA7NzlKj5OW1xrfQa1cYrB5iGVijjQMADcfNYH1hf2EciLmuQ2e7H41wy8ciJkVj9K7MWF+VwOt61trclU0oOFt7a91yTg3JjQtoxVSR4kC/312oorYiCiio2L2gkdgxux9VFBLt7FGtvHgOZoBG9E5/4F/rE/wC8rNNl4a+9KKP0p2P7Od/4Vo/okLHZ7FlCj4RPbW5tn1J0sNbjS/CkjdGDNvfLzCPiW/usv4tWq3N3sddow9jtnGx8Az5x+2Ff/MaqtgR9ntCRDwYEW/vCmP0gwdnt3NylhQ+YzJ/kFVc2Ey4lZhw7t/tAfga5Fd5aslxR63CLlMNDsHAY19TmGYixkyIJSLcDIFzHTne/jX3ZmL7LE4d9AocKWvYZZBkt7LlT5CoMyE2t/wC+X+9cMPB8R2ZBUgMnPXiM2nI8fOolVlmUm72NXQhkcYq1+BsVfCKhbDx/b4eOW1i6gkdDwP3g1Orup3PJNNOzIsOyoUbMsSK3IhQCPZppUqiismAooooAooooAooooAooooAooooAqpxW1jbMrRRx3sJJmsHP0RcaaHW+ttBbU2ki3BF7XHHpVDNhmmwscKgAho45lvYqi2EgH6yiw6hrisSbS0JKUYymlJ2RZ4PHEkK4W7DMrIbo401HQ6g26G4J1t3xWMSMXdgBwHUnoANWPgNagY9CzxRxFVZDmJtcIvZugFgRqc2g8CeVSsLsxUbMbvJzkfVvYOSjwUAeFZIzjnml9X4lPnEAyn2Lqsfta5+iK5bRmiwWGmnOgRGdmYksxUaXY6sSbAe3Spm0ppEjvEmdrqLXsACQC3iFGthqbaVm+8GycfiGkbEJLiliZTHhkVIMPIdCrEF2eQKeIdgLjgaGbHjdneNNm7JhbFhkLZ2Khbks5aS2mmotS76DIXxW1cZjmFls3szzSBso62VT93WrDa+4uJxeFeTaUow1rEFygggTMC5AWQmSRrBQWtbkNa5Ybf8Ag2dhRhNkQPNa5OIlVgrueL5QAzk6ccoAAGorS6jqyVQlU0iix9MaKuOwLggMQ6kHoHSxPhdmFUe0sQiqQzqpINrnny++ljG/DMZP2+IYs/z2KqFA4AcAoFzoPGrPBYKFiBPiBLb5AIK+bWv7rVysTlnPNc9RgYTp0ckkOBmsoY31t9+tcsLKSZOQzd0trplUm2vAG/311kk7hZddLi3P2VHw8xLlScwyhuHDUi3AcfZyqoWLaD1uBiwYpIr3MchIHIJIMwtx0zCTzBpppA3ExJXFOndAeK9ri+aNwBawHKRr+wU/13MPLNTR5XHQyV5L2+8KKKKnKYUUUUAVxxOLSMXdgo4C/M9B1PgK7VUByRPLmRXUsivJ6sYUC19RoT3jqL3HQUMpXdifhsfHJfIwJHEcCPaDqKkUt4XHPJhGme3bQvKAbWPxchXKwBIuwWxCkjXQ8KZKwndXNqkHTm4PdOwVyxOKWMXcgC9h1J6AcSfAV1qoklIOJk0zRAqmYgKoESyXueALHU9FHSsmsVd2RNw20kc2BIbjlZWRrdQHAJHjUqlrZ+NM2CdpGvJFn+M7hXtI1zZkKAApr04XBvrTHG1wCRYkDTpWIu6ub1abpTcJbo9VFxWzY5Dd1BI0zC4a3S4INvCpVFZIzlhsKsa5UUKONh16nqfGutFQW23CD64sNC1iUB8WAyj30BOotXxWuLjUV9oCLtLZsc8ZjlUOhtcG/FSGBBGoIIBv4VRf/G+BJu0Gfjo7ORr4XsfOr3E7UijNndQ3zb3Y+xRqfdXL+kXb+rhc/Sk+LX3G7/3a1cYt3aJI1ZxWWLaXeJHpM3eghwcTQwpHllWM5FVRlkBAvYa94J76zMbKHbpGxyrIjkMoF8yjQG+gHjWxb/4GaTZ05d1ARRJkRbn4t1f1m4+qeCisoxMCiTCubm0wUliW0ceOg91c7Fc2at1pnoPRk3KhLin4Mm7i7U7bDWJuyHK3/nyqzw2MOZQQAGuLAWNwCeumg1v1qj3NHZzYmH5srfjV/LiAHAVRfMASeOvG3Th+FUqllJ2OjTu466u3kWGwMQExsB7zfGFdc+mdGS4uLaXvx4XrVKx+SUo6uWChHR7gd4BXBJ9boDyrXwa6WCd4NdpwfSsfxIy4o+0UUVeOQFFFFAFQMVgmuxTKc4s8bglH0tfTgbaXsbgDSqvfiMNDCp9VsTArC5F1Z7EXGvCvf5C4P8z/ANyX/XUbk72S8fIuRo0lTjUnJq7e0U9rf7kd9m4cyKAVSOKNyBFGNCY30JNhpcXsANbXJ4VcXpT2XuThCr3i4Syj+sl4CQgfLqb+QuD/ADP/AHJf9dLz4L3+RjLh3q5y+BfeX96hY3DNcyRECTLYgi6uBcgHUEHU2I68+FVv5C4P8z/3Jf8AXS7vNu5h4IZ3ERU3RY+/L8q129fX5XurPP4L3+Qy4b15fAvvGvA4ZpY0LZFiIVhFGpAN7MMxPLwAF+ZI0q2rHtjbIj7A5lJYNluXf5RzqdG+YRXAxxJhppCCGM8UULZ30YsWYetb1FPHrWZqcI5ml7/I2o0qFepGmpyvJpdFbv8AnNpooorYpEDaxuqJwV3VW/VNyR52y/tVUNtiRdorBfLEAqhAE72aJ3vb1goyWuNBaxBvcMOJw4dSrcDbUaEEG4IPIggHyqF8HnDcYSbWEpVs9v1QbHyIHgK1km7WZPRqRhmzRvdNLsfE4QpKJZY4iixrlYFlZipcElVUEAC4zcflcLWqT/RGb+tkkk8M2RfsplB871JwmFCA6liTdmPFm4XPkALcgAK71sQHHDYNIxaNFQfRAH4ca7UUUBF2phO1glj+ejp9pSP41+fca18Hm5oY38wwv/Gv0ZWA4/CD4NiegOIA9iSyBfwFUMaug+07noiduUjxRywpybVmHKREf3gfxq/xUid4FSSLE200Nzca+BpD2Ltsz46FiLERBD45RxrQZsKGIJ0t9+h+7WufVi4tJ8F+h2KU4yV09Lv9fqcMcoKkhQboTm7vTTiK1/ATF4kY2JZFJI4XKg6eFZSuF7qqGYWFuJHhratH3VlDYKAgWtGq28VGU/eDV3AvpI5HpZXjB95bUVwxWKCAaFiTZVHFjxsL6cATc6AA1E+HSjvNGhW9rJJdulgCoDHwv766RwiyorxDMHUMpuCLg18oCj3z/q8P9bw/7wVfVQ75/wBXh/reH/eCr6o49N+wt1f8PT75fQgbH9WT/nTfvGqfUDY/qyf86b941T6kKgVi28+874vacsJI7CBikYsBZhlSRieZzZh4Ae2tb27tVcNhpZ2taJGbXmQO6PaTYedfmvY20SkuZgWLnvAWuWZsxOvjf31HKooSVy3h8O6sJtK+mneabjZhHcgizR5hYj1lPZ+/Ky+6s/bbss0kcRYdgkudEAA71sucm12YjrwuQKkbx7eRmyxArlJU5teK5WAtx7x09le9g7BibCtiGk+NR1Cx3+mq8PYb1pianKLLB6WuX/RlDkKsZ1Vq5RS9r3P0UXA4mjtB1HvpT2/smLEbTgjmTOnYSnKSRqHSx0I6mqrfnc3Cw4UNDEEcywrcM/BpVDDVjxW9Zc5K7S27fIrQw1HmKc2nJX0imtW1vmXDgaD2o6j30doOo99fmffCb4NJlQWzR6cdGzHUeVNWytkxPArMlyVBJu3TXnaqzxbSTy79vkXl6KoNtKq9Lf5F1/zG3doOo99HaDqPfWKRYfBtJ2YyF/mhyT48Gp62DuFhWw6GbDjtLG9zICbMQpIzaErY+dSUq8qjso+PkQV8Dh6CTlUl8C+8ce0HUe+jtB1HvpSm3MwWYrFhBIV0Y9o6qD0uWJJ8AD42r1htysCWyvhBG9rgF3IYDiVYNrbobHwqe9Tgvf5FTJhPXl8C+8ajIOo99Y5tPc/GjCPCsJeRgwurJlJdiWYHNw1J4XrQ/wD49wH6OPtSf6qD6PMB+jr9qT/VUNWnKpa627fIs4ethqF8spa8YL/0Mh3W9EuOhm7RkU2FgM1rk8eXAeVMW3MBIkUjJIwaLPnHZgAlOIU3J668+lO+4mGWNMUiCypi5lUa6ABABrVBtHdbCO87yx3cvIc2aUFrk6kK1j04UVGFTnSWpitiamHm6UHouzj33+YgbJ2wse1GhxMrLBZ/jGdhr2eeNvC9xoOZAFbfulOHwUBAK/FqCpUoQwADd0gEa3Pnes+2Ls/CYaWOXD4fJZbOcpzZvDOb097C2lmmkW4AZUlVbi5DKLnqR6t+QPtqaFOMOirFGrXqVum7kvaMV5UzEhWSSPMDYqz5CLEaqSFYA9bdaXoN23SHC3UgwYl3IL91YjNK2c96xOUrqbnU+NNmNZBGxltkt3s2ot7OfsqtwGys5zyBwnyIXd2AHEM4ZiM3Cy8F9tZlBS1ZtRxM6KcY8b+DXybJexx8WTyZ5GUfRZ2ZT5g386KnUVuVhf3z/q8P9bw/7wVfVQ75/wBXh/reH/eCvG/W9g2fg2msGkJyRIeBc3tf6IALH2W51EnaUn3F2cXKjTiuMvoRI99MNCjhX7ZzNMBHCQ7X7RuNjZfM0uba9K5QaNDFc2yoRPKONyRcKtrdDWT4Laz9sWkZmV3LSqptnztmk0BAudasH2bDiWkkUOmaRm1IOh4Cw/8APCkamfSO5mWFVK0qr07P39DrvZvZJjXF5pXiGoVyFUsPlZFAUed6rNlj4wMeCAv9kXH32ru+wgDo5CC97anS/AAfia67K2JiJQwjhfK9h2jDKAoN+B62HOqtWlUb16zqYfEUIw5rskU5jL6C5ZuFuZPD77Vd7M2A4AmYqqqyd25JJc6cNOvE00yYbAYONSJMko0cl1eQmwuFVdUHHpVdhNtRywOsaMF7WwZiNfjFZSFXQd0ga9DW3I2i83BmlLHOeJpqC0coq7Xaa7i/7Wg+rTf40qw3g2GuKiCFihV1dWFj3lva4PEa8Kr8X/a0H1ab/GlMdWIpPMnx+iOdiJOKpSW6iv8AtIzHa/oYGIkzyz5joBZStlFzYWJ1JOpN6Td7Ynwchw/YmcLlDSyMSpHdY9nHcKthdbkHia/QFZZ6TsBlxBk4K6r3sua5AtbXhoBWVSguoiliqsr3lvw0+Rn+E3hkTEM0cKpDkkRBm7yiTKdGGoIK6Hlmpu9FW3cQMasU2ImlWVW0lfMMwGYFQxLDgdb634UmtFmuB3vL+Apk9HOxJWx8MgAjVGYlmvmbKCCoHLmOXnwrdK2xBKTk7s0ZcLJ22GbNKVTt1lRb5VfI5ZjbUszEEEnmLcdTYUbdml1kRmxAdYnEl4kCWYXk1a6XzMNM0hHtYsRs5WbMCyNzZDYm3C44N5ivWGwKoSdWY8XYlmI6a8B4CwrTJzrlh4lulydupL3Nv6776drJNBooNSFUXNzeOM+uz/5Kr8Ls+RmkMkoLM7kArbKAb5bg6jyqw3N44z67P/konj+PfULZhbxLL/O9R0+gi7jv48vZ8kJE2CxGZfUCCQgsOJ14EMzX+yKdYUiiaOUgA5bGRvWy8Mt+S6jugDXlel7auIePtFSPtLMDmuoUHTXU39w61OwGGlzmSZkaNWUwxqDeNlXvOxOjkkGwt3bnykKQzYfDtKwklBCjWOI8vpv9PoPk+2rKiigCiiigFT0k4lo8Gkka5nSeJlU37zK1wNNdSOVYbvFvLitouHxDAhAcsaKVRL8dCTrpqSSdBW+75/1eH+t4f94Kk7x7uRYzCy4eQALIPWAF1Yaq48Qdf96rzg5SaT4HWp1o0qNNyjfWXs2PzjsLZmeQlyiopsc7BbnktjqfIU0yPgobLJNnb5iCw++wHupL23siXC4h4MQLOh15hh8lgeakcD/EGpu5yo2NiUjuFu+NVuliWF1INtOtKdXJzUtTOIoKteo5aW0Qw4re1YSBHhwlxcFhma1+OtgOdVG8GIx80fass8cAsCXIRWLGwsBluNRprWiy4iJP/wAeJVPDMq3a36xufvpT32x7GEITmeR1AW+ZzbXgLnjYedT1LtPUoYdxU4q3ezPew1txJ5DUkngPE1tMO4YwuxVaUZcSpWRrH85KncbrlUge0Gvfo09FRhZMXjR8aO9FB+b6O/V+g4L7eDpv7/Z83tj/AH0dV8jVOTfBnRp1lPFUox2zx+aPmL/taD6tN/jSmOlzF/2tB9Wm/wAaUx1LDeXf9EUsV0aX5P6pBVVvHs4Tw5LXa+ZdcouBbU5Tpr0qdjMakSF5HVFHFmNhrVdjtuRIcxdbWtx1uNSLcSdRUhTEvaWyNoYfDloo8MxUEk5mACAXJObLcixqm2RvcuC7TESygg5ndFRWuzH1UYhSATYZQDc6lujdvxt0f0bMI75mjtfT1SVz+N8pbSsT7AT3V9VXWx5k/wAhf30Mn3eL0u47GzHLM+FiJ7scBtYcszAhnPXW3QU+bnYJsSiyDaeOfDp3ZAzvG0ktgSobObL4KBYWuSTrC3H9FmFmw2InlLqAbAgg5Qi53tcc7r9nxrRd3930igRAmVI1sFHDOe85PXvMR+zWNTeKjbU+rtnsltGrOB8kyyM5A8ZGOY+02q82LtuPFRCSI3BuCDoVINmVgdVYG4IPSlvbESFTJFpkNudjpc299jS7sHajYba6oCOyxgDMvSRRkzD23iB9lZE4pJOOw6bm8cZ9dn/yV723HaYHkyj3qf5Wrxubxxn12f8AyVP3hwTyRDs9HVgQbX04MLc//FR0uiixjv48vZ8kLWNT4x7a5l+8VL2e18O2bjY/gardolgpJbs2XRtBoSOBBvbiKk7CKSJHCGMnaqWzNZh3bZs1rW46C3I1IUx2TgK+18UWAr7QBRRRQFBvlE5hiKI8hTEQuVQXbKj3Nh7K8/lYf0LG/wDSX/XTDRao3B3umW4YiHJqE4Xtfra3M93xwcO0YgsuBxquvqTLEmdL8vX7ynmp+460j7N3Emw7lo4MS7HTM0VrDwAY6n21vVqLVjI73v4G/wDaaeXLk0/MzJsJu+f/AL4sew+bHCqj3tISfcKY9lyYfDkGLZuKDjTtDCrSfbL391O1qLVtllx8DTlqP+n/AMmL35WH9Cxv/SX/AF1Wby7XkxOGeFMHiwzlLFowFFpFY3IY8gadLUWrVwbVmySniqVOanGnqmmtX1C5i/7Wg+rTf40piJpdxf8Aa8H1ab/GlMZrMN5d/wBEaYro0vyf1SELeZZcVhZZ4DeSPPkjIN0C3uyW0aVgAwPK9hY61lm5+OxGLkaJAUjWNnsFGaZ10DPc3J1tz6aXrZ5sA0Dki5GuU3sMpbNYgDje+tKuw93Uw0jtAjGSZjm7y5tWLWvxCjoDyrYrdVhN2fNPPM2ZCkTxuuQXyjuG3HobjzNKsuNaJ+Fwyg+YuDW7bS2CuHyE3bNfhoAR3iPPX3Vm+1t2lxCOsCt2kZzKDxYMbFABz4W9njWxoOXo52mJdjzKPWzTLx6xqR9xpsxEw7GRRcNncaH6RIA8iPfWR+jLa3YSyYd2AEpBUE//AGKCCp6Er962rTY4S0i4hHUoqgSKde+vqnQ2F9DfqKyhqTts4cpgyoA0UXC+Frnx4Vm4j7TbeBRdTHdz4AMp/CNvdThvPvN2SXDetZctiSSeSL6zMTYAWvrXL0e7nyRyvjMSMs0gssX5pPkqeWa3G3DM3hWWZzc2xfbm8cZ9cn/yUx0ubm8cZ9dn/wAlMdQ0uii3jv48vZ8kZ/vduliJHnMCB1mIbRlWzBQpBzfq3867bg7oT4cK2IyqVLEKGDHvAixtoOJ509UVIUwooooAooooAooooAooooAooooAooooBZx8oXa0BYhR8Hl1JAHrp1q+/pGL84n2l/nUfaWwMPiCDNEkhUWBYXsDUT8icF+ixfZFRWmm7WL7qYepCCm5JpW0SfW3xXEs/wCkYvzifaX+dfPh8X5yP7S/zqt/InBfosX2RR+ROC/RYvsis3qcF7/I1y4X1pfCvuJWNaCVQGdNDcEOtweHXpeoOztkYOBy6MmY8y6mun5E4L9Fi+yKPyJwX6LF9kU5/Be/yGXC+tL4V9x8x+ysFM2aQRFvnBgD5kHWvsODgjPxUyp4ZkIPt6+dH5E4L9Fi+yKPyJwX6LF9kU5/Be/yGXC+tL4V9x1SOEPnzwhvnqED/aubVMXHRAWEifaX+dV35E4L9Fi+yKPyJwX6LF9ml6nBe/yMZcL60vhX3EbctgfhhGoOMmsRw+RTJUXZ2y4oFyQxrGpN8qiwubC/3D3VKrMIuMbMjxNWNWq5x27e4KKKK3K4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988840"/>
            <a:ext cx="1446955" cy="183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508104" y="1484784"/>
            <a:ext cx="23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tarefas do profesorado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08104" y="3933056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tarefas do alumnado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437112"/>
            <a:ext cx="2664296" cy="17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 autoUpdateAnimBg="0"/>
      <p:bldP spid="90117" grpId="0" animBg="1" autoUpdateAnimBg="0"/>
      <p:bldP spid="90118" grpId="0" animBg="1" autoUpdateAnimBg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MP 3043 Mecanizado básico e soldadura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500034" y="3571876"/>
          <a:ext cx="8286808" cy="2804160"/>
        </p:xfrm>
        <a:graphic>
          <a:graphicData uri="http://schemas.openxmlformats.org/drawingml/2006/table">
            <a:tbl>
              <a:tblPr/>
              <a:tblGrid>
                <a:gridCol w="8286808"/>
              </a:tblGrid>
              <a:tr h="2714644">
                <a:tc>
                  <a:txBody>
                    <a:bodyPr/>
                    <a:lstStyle/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RA1.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Interpreta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cota e reproduce planos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sinxelos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de diferentes elementos 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pezas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con interpretación das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súas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características, aplicando procesos normalizados.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RA2.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Prepara 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axusta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equipamentos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os utensilios e 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ferramentas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para o mecanizado, interpretando os requisitos do proceso que se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vaia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realizar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RA3.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</a:t>
                      </a:r>
                      <a:r>
                        <a:rPr lang="es-ES" sz="1600" b="1" spc="-25" dirty="0" err="1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Executa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o 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mecanizado á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man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de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pezas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aplicando as técnicas necesarias, e describe o proceso.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RA4. Realiza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unións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soldadas simples, seleccionando 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equipamentos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e aplicando 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especificacións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técnicas do proceso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.</a:t>
                      </a:r>
                      <a:r>
                        <a:rPr kumimoji="0" lang="gl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Arial" pitchFamily="34" charset="0"/>
                        </a:rPr>
                        <a:t> </a:t>
                      </a: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gl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Arial" pitchFamily="34" charset="0"/>
                        </a:rPr>
                        <a:t>RA5. Cumpre as normas de prevención de riscos laborais e de protección ambiental, identificando os riscos asociados, así como as medidas e os equipamentos para os previr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928670"/>
            <a:ext cx="216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14414" y="1428736"/>
          <a:ext cx="4500594" cy="2145880"/>
        </p:xfrm>
        <a:graphic>
          <a:graphicData uri="http://schemas.openxmlformats.org/drawingml/2006/table">
            <a:tbl>
              <a:tblPr/>
              <a:tblGrid>
                <a:gridCol w="4500594"/>
              </a:tblGrid>
              <a:tr h="642941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MP3043. Mecanizado e soldadura.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MP3044. Amovibles.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7121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MP3045. Preparación de superficies.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5-02-17-11-23-15-1658721737.jpeg"/>
          <p:cNvPicPr>
            <a:picLocks noChangeAspect="1"/>
          </p:cNvPicPr>
          <p:nvPr/>
        </p:nvPicPr>
        <p:blipFill>
          <a:blip r:embed="rId2" cstate="print"/>
          <a:srcRect r="1724"/>
          <a:stretch>
            <a:fillRect/>
          </a:stretch>
        </p:blipFill>
        <p:spPr>
          <a:xfrm>
            <a:off x="357158" y="1500174"/>
            <a:ext cx="4071966" cy="2234188"/>
          </a:xfrm>
          <a:prstGeom prst="rect">
            <a:avLst/>
          </a:prstGeom>
        </p:spPr>
      </p:pic>
      <p:pic>
        <p:nvPicPr>
          <p:cNvPr id="5" name="4 Imagen" descr="images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6058" y="3929066"/>
            <a:ext cx="4531958" cy="2428892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57158" y="21429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MP 3043 Mecanizado básico e soldadura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3314" name="Picture 2" descr="http://agrega.educacion.es/galeriaimg/12/es_20071227_1_5020957/es_20071227_1_5020957_capt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469937" cy="2304255"/>
          </a:xfrm>
          <a:prstGeom prst="rect">
            <a:avLst/>
          </a:prstGeom>
          <a:noFill/>
        </p:spPr>
      </p:pic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ecnoficio.com/soldadura/images/tipos%20de%20soldaduras.jpg"/>
          <p:cNvPicPr>
            <a:picLocks noChangeAspect="1" noChangeArrowheads="1"/>
          </p:cNvPicPr>
          <p:nvPr/>
        </p:nvPicPr>
        <p:blipFill>
          <a:blip r:embed="rId2" cstate="print"/>
          <a:srcRect l="13879" r="5929"/>
          <a:stretch>
            <a:fillRect/>
          </a:stretch>
        </p:blipFill>
        <p:spPr bwMode="auto">
          <a:xfrm>
            <a:off x="4788024" y="1628800"/>
            <a:ext cx="4126499" cy="3888432"/>
          </a:xfrm>
          <a:prstGeom prst="rect">
            <a:avLst/>
          </a:prstGeom>
          <a:noFill/>
        </p:spPr>
      </p:pic>
      <p:pic>
        <p:nvPicPr>
          <p:cNvPr id="4" name="Picture 4" descr="https://encrypted-tbn1.gstatic.com/images?q=tbn:ANd9GcQeVfjuD53A3b8fdhuSgsP1QK1F02_JJ-VvgJI7obsQfPp5o2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754748" cy="3943342"/>
          </a:xfrm>
          <a:prstGeom prst="rect">
            <a:avLst/>
          </a:prstGeom>
          <a:noFill/>
        </p:spPr>
      </p:pic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57158" y="21429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MP 3043 Mecanizado básico e soldadura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2 Imagen" descr="20150128_092601.jpg"/>
          <p:cNvPicPr>
            <a:picLocks noChangeAspect="1"/>
          </p:cNvPicPr>
          <p:nvPr/>
        </p:nvPicPr>
        <p:blipFill>
          <a:blip r:embed="rId2" cstate="print"/>
          <a:srcRect l="8175" t="2564" b="11131"/>
          <a:stretch>
            <a:fillRect/>
          </a:stretch>
        </p:blipFill>
        <p:spPr>
          <a:xfrm>
            <a:off x="179512" y="188640"/>
            <a:ext cx="8784976" cy="6192688"/>
          </a:xfrm>
          <a:prstGeom prst="rect">
            <a:avLst/>
          </a:prstGeom>
        </p:spPr>
      </p:pic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50204_093627.jpg"/>
          <p:cNvPicPr>
            <a:picLocks noChangeAspect="1"/>
          </p:cNvPicPr>
          <p:nvPr/>
        </p:nvPicPr>
        <p:blipFill>
          <a:blip r:embed="rId2" cstate="print"/>
          <a:srcRect l="29671" t="24800" r="14724" b="23180"/>
          <a:stretch>
            <a:fillRect/>
          </a:stretch>
        </p:blipFill>
        <p:spPr>
          <a:xfrm rot="10800000">
            <a:off x="179512" y="188640"/>
            <a:ext cx="8856984" cy="6214367"/>
          </a:xfrm>
          <a:prstGeom prst="rect">
            <a:avLst/>
          </a:prstGeom>
        </p:spPr>
      </p:pic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2 Imagen" descr="20141125_124315.jpg"/>
          <p:cNvPicPr>
            <a:picLocks noChangeAspect="1"/>
          </p:cNvPicPr>
          <p:nvPr/>
        </p:nvPicPr>
        <p:blipFill>
          <a:blip r:embed="rId2" cstate="print"/>
          <a:srcRect l="27672" t="31572" r="20064" b="19476"/>
          <a:stretch>
            <a:fillRect/>
          </a:stretch>
        </p:blipFill>
        <p:spPr>
          <a:xfrm rot="10800000">
            <a:off x="179510" y="188639"/>
            <a:ext cx="8815473" cy="6192688"/>
          </a:xfrm>
          <a:prstGeom prst="rect">
            <a:avLst/>
          </a:prstGeom>
        </p:spPr>
      </p:pic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2015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901828"/>
          </a:xfrm>
        </p:spPr>
        <p:txBody>
          <a:bodyPr>
            <a:normAutofit fontScale="90000"/>
          </a:bodyPr>
          <a:lstStyle/>
          <a:p>
            <a:r>
              <a:rPr lang="es-ES_tradnl" sz="3600" b="1" dirty="0" smtClean="0">
                <a:latin typeface="Tahoma" pitchFamily="34" charset="0"/>
              </a:rPr>
              <a:t>O amparo da </a:t>
            </a:r>
            <a:r>
              <a:rPr lang="es-ES_tradnl" sz="3600" b="1" dirty="0" err="1" smtClean="0">
                <a:latin typeface="Tahoma" pitchFamily="34" charset="0"/>
              </a:rPr>
              <a:t>Lei</a:t>
            </a:r>
            <a:r>
              <a:rPr lang="es-ES_tradnl" sz="3600" b="1" dirty="0" smtClean="0">
                <a:latin typeface="Tahoma" pitchFamily="34" charset="0"/>
              </a:rPr>
              <a:t> do 70</a:t>
            </a:r>
            <a:br>
              <a:rPr lang="es-ES_tradnl" sz="3600" b="1" dirty="0" smtClean="0">
                <a:latin typeface="Tahoma" pitchFamily="34" charset="0"/>
              </a:rPr>
            </a:br>
            <a:r>
              <a:rPr lang="gl-ES" sz="3600" b="1" dirty="0" smtClean="0">
                <a:latin typeface="Tahoma" pitchFamily="34" charset="0"/>
              </a:rPr>
              <a:t>Ata 1996 F.P. Adaptada</a:t>
            </a:r>
            <a:endParaRPr lang="gl-ES" dirty="0"/>
          </a:p>
        </p:txBody>
      </p:sp>
      <p:sp>
        <p:nvSpPr>
          <p:cNvPr id="3" name="AutoShape 1051"/>
          <p:cNvSpPr>
            <a:spLocks noChangeArrowheads="1"/>
          </p:cNvSpPr>
          <p:nvPr/>
        </p:nvSpPr>
        <p:spPr bwMode="auto">
          <a:xfrm flipH="1">
            <a:off x="3214678" y="1928802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</a:t>
            </a:r>
            <a:r>
              <a:rPr lang="es-ES_tradnl" sz="1400" b="1" dirty="0" err="1" smtClean="0">
                <a:latin typeface="Tahoma" pitchFamily="34" charset="0"/>
              </a:rPr>
              <a:t>Aprendizaxe</a:t>
            </a:r>
            <a:r>
              <a:rPr lang="es-ES_tradnl" sz="1400" b="1" dirty="0" smtClean="0">
                <a:latin typeface="Tahoma" pitchFamily="34" charset="0"/>
              </a:rPr>
              <a:t> de </a:t>
            </a:r>
            <a:r>
              <a:rPr lang="es-ES_tradnl" sz="1400" b="1" dirty="0" err="1" smtClean="0">
                <a:latin typeface="Tahoma" pitchFamily="34" charset="0"/>
              </a:rPr>
              <a:t>tarefas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5" name="AutoShape 1051"/>
          <p:cNvSpPr>
            <a:spLocks noChangeArrowheads="1"/>
          </p:cNvSpPr>
          <p:nvPr/>
        </p:nvSpPr>
        <p:spPr bwMode="auto">
          <a:xfrm flipH="1">
            <a:off x="3214678" y="2714620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</a:t>
            </a:r>
            <a:r>
              <a:rPr lang="es-ES_tradnl" sz="1400" b="1" dirty="0" err="1" smtClean="0">
                <a:latin typeface="Tahoma" pitchFamily="34" charset="0"/>
              </a:rPr>
              <a:t>Aprendizaxe</a:t>
            </a:r>
            <a:r>
              <a:rPr lang="es-ES_tradnl" sz="1400" b="1" dirty="0" smtClean="0">
                <a:latin typeface="Tahoma" pitchFamily="34" charset="0"/>
              </a:rPr>
              <a:t> de </a:t>
            </a:r>
            <a:r>
              <a:rPr lang="es-ES_tradnl" sz="1400" b="1" dirty="0" err="1" smtClean="0">
                <a:latin typeface="Tahoma" pitchFamily="34" charset="0"/>
              </a:rPr>
              <a:t>tarefas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6" name="AutoShape 1051"/>
          <p:cNvSpPr>
            <a:spLocks noChangeArrowheads="1"/>
          </p:cNvSpPr>
          <p:nvPr/>
        </p:nvSpPr>
        <p:spPr bwMode="auto">
          <a:xfrm flipH="1">
            <a:off x="3214678" y="3714752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Curso de adaptación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7" name="AutoShape 1051"/>
          <p:cNvSpPr>
            <a:spLocks noChangeArrowheads="1"/>
          </p:cNvSpPr>
          <p:nvPr/>
        </p:nvSpPr>
        <p:spPr bwMode="auto">
          <a:xfrm flipH="1">
            <a:off x="3214678" y="4857760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F. P. Adaptada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8" name="AutoShape 1051"/>
          <p:cNvSpPr>
            <a:spLocks noChangeArrowheads="1"/>
          </p:cNvSpPr>
          <p:nvPr/>
        </p:nvSpPr>
        <p:spPr bwMode="auto">
          <a:xfrm flipH="1">
            <a:off x="3214678" y="5572140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Adaptada</a:t>
            </a:r>
            <a:endParaRPr lang="es-ES" sz="1400" b="1" dirty="0">
              <a:latin typeface="Tahoma" pitchFamily="34" charset="0"/>
            </a:endParaRPr>
          </a:p>
        </p:txBody>
      </p:sp>
      <p:pic>
        <p:nvPicPr>
          <p:cNvPr id="9" name="Picture 6" descr="http://us.123rf.com/400wm/400/400/dariusl/dariusl1110/dariusl111000079/10844082-personas-3d-de-comunicacion-social-de-la-red-colorido-trabajo-en-equ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2095515" cy="1571636"/>
          </a:xfrm>
          <a:prstGeom prst="rect">
            <a:avLst/>
          </a:prstGeom>
          <a:noFill/>
        </p:spPr>
      </p:pic>
      <p:cxnSp>
        <p:nvCxnSpPr>
          <p:cNvPr id="11" name="10 Conector recto"/>
          <p:cNvCxnSpPr/>
          <p:nvPr/>
        </p:nvCxnSpPr>
        <p:spPr>
          <a:xfrm>
            <a:off x="2500298" y="3929066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rot="5400000">
            <a:off x="929456" y="3928272"/>
            <a:ext cx="35719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714612" y="214311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2714612" y="285749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714612" y="571501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2714612" y="500063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714612" y="392906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1051"/>
          <p:cNvSpPr>
            <a:spLocks noChangeArrowheads="1"/>
          </p:cNvSpPr>
          <p:nvPr/>
        </p:nvSpPr>
        <p:spPr bwMode="auto">
          <a:xfrm flipH="1">
            <a:off x="6929454" y="2361595"/>
            <a:ext cx="1785950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4  especialidades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 rot="5400000">
            <a:off x="6072992" y="2503677"/>
            <a:ext cx="8572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 rot="10800000">
            <a:off x="6000760" y="2933099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rot="10800000">
            <a:off x="6000760" y="207584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6500826" y="2504471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utoShape 1051"/>
          <p:cNvSpPr>
            <a:spLocks noChangeArrowheads="1"/>
          </p:cNvSpPr>
          <p:nvPr/>
        </p:nvSpPr>
        <p:spPr bwMode="auto">
          <a:xfrm flipH="1">
            <a:off x="6858016" y="5219115"/>
            <a:ext cx="1785950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  </a:t>
            </a:r>
            <a:r>
              <a:rPr lang="es-ES_tradnl" sz="1400" b="1" dirty="0" err="1" smtClean="0">
                <a:latin typeface="Tahoma" pitchFamily="34" charset="0"/>
              </a:rPr>
              <a:t>especialidade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53" name="52 Conector recto"/>
          <p:cNvCxnSpPr/>
          <p:nvPr/>
        </p:nvCxnSpPr>
        <p:spPr>
          <a:xfrm rot="5400000">
            <a:off x="6001554" y="5361197"/>
            <a:ext cx="8572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rot="10800000">
            <a:off x="5929322" y="5790619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 rot="10800000">
            <a:off x="5929322" y="493336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>
            <a:off x="6429388" y="5361991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utoShape 1051"/>
          <p:cNvSpPr>
            <a:spLocks noChangeArrowheads="1"/>
          </p:cNvSpPr>
          <p:nvPr/>
        </p:nvSpPr>
        <p:spPr bwMode="auto">
          <a:xfrm flipH="1">
            <a:off x="6929454" y="3718917"/>
            <a:ext cx="1785950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 especialidades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59" name="58 Conector recto de flecha"/>
          <p:cNvCxnSpPr/>
          <p:nvPr/>
        </p:nvCxnSpPr>
        <p:spPr>
          <a:xfrm>
            <a:off x="5929322" y="3861793"/>
            <a:ext cx="9286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22" grpId="0" animBg="1"/>
      <p:bldP spid="52" grpId="0" animBg="1"/>
      <p:bldP spid="5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204_094409.jpg"/>
          <p:cNvPicPr>
            <a:picLocks noChangeAspect="1"/>
          </p:cNvPicPr>
          <p:nvPr/>
        </p:nvPicPr>
        <p:blipFill>
          <a:blip r:embed="rId2" cstate="print"/>
          <a:srcRect l="3538" t="2308" r="18092" b="24800"/>
          <a:stretch>
            <a:fillRect/>
          </a:stretch>
        </p:blipFill>
        <p:spPr>
          <a:xfrm rot="10800000">
            <a:off x="181622" y="188640"/>
            <a:ext cx="8782866" cy="6126713"/>
          </a:xfrm>
          <a:prstGeom prst="rect">
            <a:avLst/>
          </a:prstGeom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2015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7" t="-2751" r="2750" b="22301"/>
          <a:stretch/>
        </p:blipFill>
        <p:spPr>
          <a:xfrm>
            <a:off x="142844" y="188640"/>
            <a:ext cx="8533612" cy="525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592" t="7642" r="4549"/>
          <a:stretch>
            <a:fillRect/>
          </a:stretch>
        </p:blipFill>
        <p:spPr bwMode="auto">
          <a:xfrm>
            <a:off x="0" y="0"/>
            <a:ext cx="9144000" cy="68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521_093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610_091526.jpg"/>
          <p:cNvPicPr>
            <a:picLocks noChangeAspect="1"/>
          </p:cNvPicPr>
          <p:nvPr/>
        </p:nvPicPr>
        <p:blipFill>
          <a:blip r:embed="rId2" cstate="print"/>
          <a:srcRect l="12350" t="21951" r="21358" b="14092"/>
          <a:stretch>
            <a:fillRect/>
          </a:stretch>
        </p:blipFill>
        <p:spPr>
          <a:xfrm>
            <a:off x="241572" y="142852"/>
            <a:ext cx="8688146" cy="6286544"/>
          </a:xfrm>
          <a:prstGeom prst="rect">
            <a:avLst/>
          </a:prstGeom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60526_085048.jpg"/>
          <p:cNvPicPr>
            <a:picLocks noChangeAspect="1"/>
          </p:cNvPicPr>
          <p:nvPr/>
        </p:nvPicPr>
        <p:blipFill>
          <a:blip r:embed="rId2" cstate="print"/>
          <a:srcRect t="4425"/>
          <a:stretch>
            <a:fillRect/>
          </a:stretch>
        </p:blipFill>
        <p:spPr>
          <a:xfrm rot="10800000">
            <a:off x="179512" y="188639"/>
            <a:ext cx="8784976" cy="629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Qué diferenza hai?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2 Imagen" descr="2015-02-17-11-23-15-1658721737.jpeg"/>
          <p:cNvPicPr>
            <a:picLocks noChangeAspect="1"/>
          </p:cNvPicPr>
          <p:nvPr/>
        </p:nvPicPr>
        <p:blipFill>
          <a:blip r:embed="rId2" cstate="print"/>
          <a:srcRect r="1724"/>
          <a:stretch>
            <a:fillRect/>
          </a:stretch>
        </p:blipFill>
        <p:spPr>
          <a:xfrm>
            <a:off x="357158" y="1928802"/>
            <a:ext cx="3143272" cy="1724637"/>
          </a:xfrm>
          <a:prstGeom prst="rect">
            <a:avLst/>
          </a:prstGeom>
        </p:spPr>
      </p:pic>
      <p:pic>
        <p:nvPicPr>
          <p:cNvPr id="4" name="Picture 4" descr="https://encrypted-tbn1.gstatic.com/images?q=tbn:ANd9GcQeVfjuD53A3b8fdhuSgsP1QK1F02_JJ-VvgJI7obsQfPp5o2kW"/>
          <p:cNvPicPr>
            <a:picLocks noChangeAspect="1" noChangeArrowheads="1"/>
          </p:cNvPicPr>
          <p:nvPr/>
        </p:nvPicPr>
        <p:blipFill>
          <a:blip r:embed="rId3" cstate="print"/>
          <a:srcRect t="36038"/>
          <a:stretch>
            <a:fillRect/>
          </a:stretch>
        </p:blipFill>
        <p:spPr bwMode="auto">
          <a:xfrm>
            <a:off x="357158" y="4000504"/>
            <a:ext cx="3143272" cy="2111485"/>
          </a:xfrm>
          <a:prstGeom prst="rect">
            <a:avLst/>
          </a:prstGeom>
          <a:noFill/>
        </p:spPr>
      </p:pic>
      <p:pic>
        <p:nvPicPr>
          <p:cNvPr id="5" name="4 Imagen" descr="20150204_093627.jpg"/>
          <p:cNvPicPr>
            <a:picLocks noChangeAspect="1"/>
          </p:cNvPicPr>
          <p:nvPr/>
        </p:nvPicPr>
        <p:blipFill>
          <a:blip r:embed="rId4" cstate="print"/>
          <a:srcRect l="32135" t="45509" r="42300" b="38345"/>
          <a:stretch>
            <a:fillRect/>
          </a:stretch>
        </p:blipFill>
        <p:spPr>
          <a:xfrm rot="10800000">
            <a:off x="4714876" y="1857364"/>
            <a:ext cx="4071966" cy="19288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1088" t="62376" r="17145" b="4208"/>
          <a:stretch>
            <a:fillRect/>
          </a:stretch>
        </p:blipFill>
        <p:spPr bwMode="auto">
          <a:xfrm>
            <a:off x="4714876" y="3857628"/>
            <a:ext cx="4071966" cy="225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voznatura.com/archivos/VOZNATURA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437136" cy="982640"/>
          </a:xfrm>
          <a:prstGeom prst="rect">
            <a:avLst/>
          </a:prstGeom>
          <a:noFill/>
        </p:spPr>
      </p:pic>
      <p:pic>
        <p:nvPicPr>
          <p:cNvPr id="4" name="Picture 4" descr="http://www.edu.xunta.es/centros/iesmontecelo/system/files/AGRAR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362939"/>
            <a:ext cx="1582216" cy="1584378"/>
          </a:xfrm>
          <a:prstGeom prst="rect">
            <a:avLst/>
          </a:prstGeom>
          <a:noFill/>
        </p:spPr>
      </p:pic>
      <p:pic>
        <p:nvPicPr>
          <p:cNvPr id="5" name="Picture 6" descr="http://www.edu.xunta.es/centros/iesmontecelo/system/files/SANITA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362939"/>
            <a:ext cx="1584176" cy="1586341"/>
          </a:xfrm>
          <a:prstGeom prst="rect">
            <a:avLst/>
          </a:prstGeom>
          <a:noFill/>
        </p:spPr>
      </p:pic>
      <p:pic>
        <p:nvPicPr>
          <p:cNvPr id="6" name="Picture 8" descr="http://www.edu.xunta.es/centros/iesmontecelo/system/files/IMAXE+PERSO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9" y="4362939"/>
            <a:ext cx="1584176" cy="1586340"/>
          </a:xfrm>
          <a:prstGeom prst="rect">
            <a:avLst/>
          </a:prstGeom>
          <a:noFill/>
        </p:spPr>
      </p:pic>
      <p:pic>
        <p:nvPicPr>
          <p:cNvPr id="7" name="Picture 10" descr="http://www.edu.xunta.es/centros/iesmontecelo/system/files/ARTES+GRAFIC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2087" y="4365104"/>
            <a:ext cx="1582015" cy="158417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500298" y="3369186"/>
            <a:ext cx="4611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000" b="1" dirty="0" smtClean="0">
                <a:solidFill>
                  <a:srgbClr val="0000CC"/>
                </a:solidFill>
                <a:latin typeface="Calibri" pitchFamily="34" charset="0"/>
              </a:rPr>
              <a:t>Da horta á túa saúde</a:t>
            </a:r>
            <a:endParaRPr lang="gl-ES" sz="4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Outro exemplo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410" name="Picture 2" descr="http://handball-apps.de/wordpress/wp-content/uploads/2015/03/season-2015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412776"/>
            <a:ext cx="3226332" cy="1656184"/>
          </a:xfrm>
          <a:prstGeom prst="rect">
            <a:avLst/>
          </a:prstGeom>
          <a:noFill/>
        </p:spPr>
      </p:pic>
      <p:sp>
        <p:nvSpPr>
          <p:cNvPr id="1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DSC_0607.JPG"/>
          <p:cNvPicPr/>
          <p:nvPr/>
        </p:nvPicPr>
        <p:blipFill>
          <a:blip r:embed="rId2" cstate="print">
            <a:lum bright="10000" contrast="10000"/>
          </a:blip>
          <a:srcRect r="1864" b="3846"/>
          <a:stretch>
            <a:fillRect/>
          </a:stretch>
        </p:blipFill>
        <p:spPr>
          <a:xfrm>
            <a:off x="214282" y="214290"/>
            <a:ext cx="3133725" cy="2057400"/>
          </a:xfrm>
          <a:prstGeom prst="rect">
            <a:avLst/>
          </a:prstGeom>
        </p:spPr>
      </p:pic>
      <p:pic>
        <p:nvPicPr>
          <p:cNvPr id="3" name="8 Imagen" descr="DSC_0635.JPG"/>
          <p:cNvPicPr/>
          <p:nvPr/>
        </p:nvPicPr>
        <p:blipFill>
          <a:blip r:embed="rId3" cstate="print">
            <a:lum bright="20000" contrast="10000"/>
          </a:blip>
          <a:srcRect l="14515" t="19187" r="6448" b="3826"/>
          <a:stretch>
            <a:fillRect/>
          </a:stretch>
        </p:blipFill>
        <p:spPr>
          <a:xfrm>
            <a:off x="3571868" y="214290"/>
            <a:ext cx="3152775" cy="2057400"/>
          </a:xfrm>
          <a:prstGeom prst="rect">
            <a:avLst/>
          </a:prstGeom>
        </p:spPr>
      </p:pic>
      <p:pic>
        <p:nvPicPr>
          <p:cNvPr id="4" name="7 Imagen" descr="DSC_0212.JPG"/>
          <p:cNvPicPr/>
          <p:nvPr/>
        </p:nvPicPr>
        <p:blipFill>
          <a:blip r:embed="rId4" cstate="print"/>
          <a:srcRect l="14539" t="9244"/>
          <a:stretch>
            <a:fillRect/>
          </a:stretch>
        </p:blipFill>
        <p:spPr>
          <a:xfrm>
            <a:off x="1857356" y="1643050"/>
            <a:ext cx="5500726" cy="3429024"/>
          </a:xfrm>
          <a:prstGeom prst="rect">
            <a:avLst/>
          </a:prstGeom>
        </p:spPr>
      </p:pic>
      <p:pic>
        <p:nvPicPr>
          <p:cNvPr id="5" name="11 Imagen" descr="DSC_0645.JPG"/>
          <p:cNvPicPr/>
          <p:nvPr/>
        </p:nvPicPr>
        <p:blipFill>
          <a:blip r:embed="rId5" cstate="print">
            <a:lum bright="10000" contrast="10000"/>
          </a:blip>
          <a:srcRect t="15601" r="15491" b="17945"/>
          <a:stretch>
            <a:fillRect/>
          </a:stretch>
        </p:blipFill>
        <p:spPr>
          <a:xfrm>
            <a:off x="6858016" y="214290"/>
            <a:ext cx="1571636" cy="2071702"/>
          </a:xfrm>
          <a:prstGeom prst="rect">
            <a:avLst/>
          </a:prstGeom>
        </p:spPr>
      </p:pic>
      <p:pic>
        <p:nvPicPr>
          <p:cNvPr id="6" name="15 Imagen" descr="DSC_1033.JPG"/>
          <p:cNvPicPr/>
          <p:nvPr/>
        </p:nvPicPr>
        <p:blipFill>
          <a:blip r:embed="rId6" cstate="print">
            <a:lum bright="10000" contrast="10000"/>
          </a:blip>
          <a:srcRect r="23151" b="4563"/>
          <a:stretch>
            <a:fillRect/>
          </a:stretch>
        </p:blipFill>
        <p:spPr>
          <a:xfrm>
            <a:off x="285720" y="2500306"/>
            <a:ext cx="2143140" cy="1857388"/>
          </a:xfrm>
          <a:prstGeom prst="rect">
            <a:avLst/>
          </a:prstGeom>
        </p:spPr>
      </p:pic>
      <p:pic>
        <p:nvPicPr>
          <p:cNvPr id="7" name="17 Imagen" descr="DSC_0889.JPG"/>
          <p:cNvPicPr/>
          <p:nvPr/>
        </p:nvPicPr>
        <p:blipFill>
          <a:blip r:embed="rId7" cstate="print">
            <a:lum bright="10000" contrast="10000"/>
          </a:blip>
          <a:srcRect l="29552" r="18165"/>
          <a:stretch>
            <a:fillRect/>
          </a:stretch>
        </p:blipFill>
        <p:spPr>
          <a:xfrm>
            <a:off x="7000892" y="2428868"/>
            <a:ext cx="1643074" cy="1931904"/>
          </a:xfrm>
          <a:prstGeom prst="rect">
            <a:avLst/>
          </a:prstGeom>
        </p:spPr>
      </p:pic>
      <p:pic>
        <p:nvPicPr>
          <p:cNvPr id="8" name="27 Imagen" descr="DSC_0831.JPG"/>
          <p:cNvPicPr/>
          <p:nvPr/>
        </p:nvPicPr>
        <p:blipFill>
          <a:blip r:embed="rId8" cstate="print">
            <a:lum bright="20000"/>
          </a:blip>
          <a:srcRect r="12352"/>
          <a:stretch>
            <a:fillRect/>
          </a:stretch>
        </p:blipFill>
        <p:spPr>
          <a:xfrm>
            <a:off x="928662" y="4500570"/>
            <a:ext cx="2357454" cy="1857364"/>
          </a:xfrm>
          <a:prstGeom prst="rect">
            <a:avLst/>
          </a:prstGeom>
        </p:spPr>
      </p:pic>
      <p:pic>
        <p:nvPicPr>
          <p:cNvPr id="9" name="8 Imagen" descr="DSC_0231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00430" y="4929198"/>
            <a:ext cx="1692987" cy="1133475"/>
          </a:xfrm>
          <a:prstGeom prst="rect">
            <a:avLst/>
          </a:prstGeom>
        </p:spPr>
      </p:pic>
      <p:pic>
        <p:nvPicPr>
          <p:cNvPr id="10" name="15 Imagen" descr="DSC_0233.JPG"/>
          <p:cNvPicPr/>
          <p:nvPr/>
        </p:nvPicPr>
        <p:blipFill>
          <a:blip r:embed="rId10" cstate="print"/>
          <a:srcRect l="12265"/>
          <a:stretch>
            <a:fillRect/>
          </a:stretch>
        </p:blipFill>
        <p:spPr>
          <a:xfrm>
            <a:off x="5286380" y="4929198"/>
            <a:ext cx="1487929" cy="1133475"/>
          </a:xfrm>
          <a:prstGeom prst="rect">
            <a:avLst/>
          </a:prstGeom>
        </p:spPr>
      </p:pic>
      <p:pic>
        <p:nvPicPr>
          <p:cNvPr id="11" name="17 Imagen" descr="DSC_0235.JPG"/>
          <p:cNvPicPr/>
          <p:nvPr/>
        </p:nvPicPr>
        <p:blipFill>
          <a:blip r:embed="rId11" cstate="print"/>
          <a:srcRect l="7259" t="4545" r="4378"/>
          <a:stretch>
            <a:fillRect/>
          </a:stretch>
        </p:blipFill>
        <p:spPr>
          <a:xfrm>
            <a:off x="6786578" y="4929198"/>
            <a:ext cx="1571636" cy="1143008"/>
          </a:xfrm>
          <a:prstGeom prst="rect">
            <a:avLst/>
          </a:prstGeom>
        </p:spPr>
      </p:pic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:\Memoria Voz Natura\fotos definitivas\7.jpg"/>
          <p:cNvPicPr/>
          <p:nvPr/>
        </p:nvPicPr>
        <p:blipFill>
          <a:blip r:embed="rId2" cstate="print"/>
          <a:srcRect t="6830" b="18454"/>
          <a:stretch>
            <a:fillRect/>
          </a:stretch>
        </p:blipFill>
        <p:spPr bwMode="auto">
          <a:xfrm>
            <a:off x="285720" y="357166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F:\Memoria Voz Natura\fotos definitivas\7 C.jpg"/>
          <p:cNvPicPr/>
          <p:nvPr/>
        </p:nvPicPr>
        <p:blipFill>
          <a:blip r:embed="rId3" cstate="print"/>
          <a:srcRect l="1355" r="15654"/>
          <a:stretch>
            <a:fillRect/>
          </a:stretch>
        </p:blipFill>
        <p:spPr bwMode="auto">
          <a:xfrm>
            <a:off x="2571736" y="357166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F:\Memoria Voz Natura\fotos definitivas\8.jpg"/>
          <p:cNvPicPr/>
          <p:nvPr/>
        </p:nvPicPr>
        <p:blipFill>
          <a:blip r:embed="rId4" cstate="print"/>
          <a:srcRect l="10166" r="20369"/>
          <a:stretch>
            <a:fillRect/>
          </a:stretch>
        </p:blipFill>
        <p:spPr bwMode="auto">
          <a:xfrm>
            <a:off x="5857884" y="357166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F:\Memoria Voz Natura\fotos definitivas\9 B.jpg"/>
          <p:cNvPicPr/>
          <p:nvPr/>
        </p:nvPicPr>
        <p:blipFill>
          <a:blip r:embed="rId5" cstate="print"/>
          <a:srcRect l="5960" r="7295" b="17269"/>
          <a:stretch>
            <a:fillRect/>
          </a:stretch>
        </p:blipFill>
        <p:spPr bwMode="auto">
          <a:xfrm>
            <a:off x="285720" y="3500438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F:\Memoria Voz Natura\fotos definitivas\12.jpg"/>
          <p:cNvPicPr/>
          <p:nvPr/>
        </p:nvPicPr>
        <p:blipFill>
          <a:blip r:embed="rId6" cstate="print"/>
          <a:srcRect l="6218" t="5012" r="3958" b="27467"/>
          <a:stretch>
            <a:fillRect/>
          </a:stretch>
        </p:blipFill>
        <p:spPr bwMode="auto">
          <a:xfrm>
            <a:off x="4429124" y="3500438"/>
            <a:ext cx="44291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786182" y="3323032"/>
            <a:ext cx="1600200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IES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3786182" y="5347114"/>
            <a:ext cx="1641475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Empresa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5386382" y="2942032"/>
            <a:ext cx="381000" cy="1676400"/>
            <a:chOff x="1536" y="1728"/>
            <a:chExt cx="240" cy="105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632" y="1728"/>
              <a:ext cx="0" cy="105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632" y="2784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632" y="1728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536" y="2256"/>
              <a:ext cx="24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767382" y="2637232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 específico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767382" y="4313632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Módulos xerais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5691182" y="3475432"/>
            <a:ext cx="13081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Títoría e orientación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5857884" y="5418552"/>
            <a:ext cx="1219200" cy="374571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600" dirty="0" smtClean="0">
                <a:latin typeface="Tahoma" pitchFamily="34" charset="0"/>
                <a:cs typeface="Tahoma" pitchFamily="34" charset="0"/>
              </a:rPr>
              <a:t>FCT</a:t>
            </a:r>
            <a:endParaRPr lang="es-ES_tradnl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7215183" y="2625092"/>
            <a:ext cx="1571659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>
                <a:latin typeface="Tahoma" pitchFamily="34" charset="0"/>
                <a:cs typeface="Tahoma" pitchFamily="34" charset="0"/>
              </a:rPr>
              <a:t>18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sesións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 smtClean="0">
                <a:latin typeface="Tahoma" pitchFamily="34" charset="0"/>
                <a:cs typeface="Tahoma" pitchFamily="34" charset="0"/>
              </a:rPr>
              <a:t>semanais</a:t>
            </a:r>
            <a:endParaRPr lang="es-ES_tradnl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6986582" y="294203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7215182" y="3475432"/>
            <a:ext cx="1571660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>
                <a:latin typeface="Tahoma" pitchFamily="34" charset="0"/>
                <a:cs typeface="Tahoma" pitchFamily="34" charset="0"/>
              </a:rPr>
              <a:t>1 sesión semanal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6986582" y="378023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5462582" y="5609032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LOGSE (</a:t>
            </a:r>
            <a:r>
              <a:rPr lang="es-ES_tradnl" sz="2800" b="1" smtClean="0">
                <a:latin typeface="Tahoma" pitchFamily="34" charset="0"/>
              </a:rPr>
              <a:t>1996 PGS)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7215206" y="4346982"/>
            <a:ext cx="1571636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  <a:cs typeface="Tahoma" pitchFamily="34" charset="0"/>
              </a:rPr>
              <a:t>Libre configuración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6986606" y="465178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AutoShape 29"/>
          <p:cNvSpPr>
            <a:spLocks noChangeArrowheads="1"/>
          </p:cNvSpPr>
          <p:nvPr/>
        </p:nvSpPr>
        <p:spPr bwMode="auto">
          <a:xfrm>
            <a:off x="7286644" y="5275676"/>
            <a:ext cx="1571636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  <a:cs typeface="Tahoma" pitchFamily="34" charset="0"/>
              </a:rPr>
              <a:t>Libre configuración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7058044" y="5580476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AutoShape 1051"/>
          <p:cNvSpPr>
            <a:spLocks noChangeArrowheads="1"/>
          </p:cNvSpPr>
          <p:nvPr/>
        </p:nvSpPr>
        <p:spPr bwMode="auto">
          <a:xfrm flipH="1">
            <a:off x="285720" y="1857364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Ciclos Medios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37" name="AutoShape 1051"/>
          <p:cNvSpPr>
            <a:spLocks noChangeArrowheads="1"/>
          </p:cNvSpPr>
          <p:nvPr/>
        </p:nvSpPr>
        <p:spPr bwMode="auto">
          <a:xfrm flipH="1">
            <a:off x="285720" y="2639017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Ciclos Superiores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39" name="AutoShape 1051"/>
          <p:cNvSpPr>
            <a:spLocks noChangeArrowheads="1"/>
          </p:cNvSpPr>
          <p:nvPr/>
        </p:nvSpPr>
        <p:spPr bwMode="auto">
          <a:xfrm flipH="1">
            <a:off x="285720" y="4143380"/>
            <a:ext cx="2770198" cy="614303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Programas de Garantía Social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4" name="43 Conector recto"/>
          <p:cNvCxnSpPr>
            <a:stCxn id="4" idx="0"/>
            <a:endCxn id="3" idx="2"/>
          </p:cNvCxnSpPr>
          <p:nvPr/>
        </p:nvCxnSpPr>
        <p:spPr>
          <a:xfrm rot="16200000" flipV="1">
            <a:off x="3839949" y="4580143"/>
            <a:ext cx="1513304" cy="206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 rot="10800000">
            <a:off x="3214678" y="4500570"/>
            <a:ext cx="135732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 Imagen" descr="DSC_02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856" y="4797152"/>
            <a:ext cx="2643206" cy="1571636"/>
          </a:xfrm>
          <a:prstGeom prst="rect">
            <a:avLst/>
          </a:prstGeom>
        </p:spPr>
      </p:pic>
      <p:pic>
        <p:nvPicPr>
          <p:cNvPr id="3" name="31 Imagen" descr="DSC_0203.JPG"/>
          <p:cNvPicPr/>
          <p:nvPr/>
        </p:nvPicPr>
        <p:blipFill>
          <a:blip r:embed="rId3" cstate="print"/>
          <a:srcRect l="1665" t="3483" r="10099"/>
          <a:stretch>
            <a:fillRect/>
          </a:stretch>
        </p:blipFill>
        <p:spPr>
          <a:xfrm>
            <a:off x="395536" y="2924944"/>
            <a:ext cx="3816424" cy="1872208"/>
          </a:xfrm>
          <a:prstGeom prst="rect">
            <a:avLst/>
          </a:prstGeom>
        </p:spPr>
      </p:pic>
      <p:pic>
        <p:nvPicPr>
          <p:cNvPr id="4" name="32 Imagen" descr="DSC_0205.JPG"/>
          <p:cNvPicPr/>
          <p:nvPr/>
        </p:nvPicPr>
        <p:blipFill>
          <a:blip r:embed="rId4" cstate="print"/>
          <a:srcRect l="-6061" t="3653" r="3031"/>
          <a:stretch>
            <a:fillRect/>
          </a:stretch>
        </p:blipFill>
        <p:spPr>
          <a:xfrm>
            <a:off x="6156176" y="4797152"/>
            <a:ext cx="2520280" cy="1584176"/>
          </a:xfrm>
          <a:prstGeom prst="rect">
            <a:avLst/>
          </a:prstGeom>
        </p:spPr>
      </p:pic>
      <p:pic>
        <p:nvPicPr>
          <p:cNvPr id="5" name="35 Imagen" descr="DSC_019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4797152"/>
            <a:ext cx="2643206" cy="1571636"/>
          </a:xfrm>
          <a:prstGeom prst="rect">
            <a:avLst/>
          </a:prstGeom>
        </p:spPr>
      </p:pic>
      <p:pic>
        <p:nvPicPr>
          <p:cNvPr id="6" name="5 Imagen" descr="20141215_084132.jpg"/>
          <p:cNvPicPr>
            <a:picLocks noChangeAspect="1"/>
          </p:cNvPicPr>
          <p:nvPr/>
        </p:nvPicPr>
        <p:blipFill>
          <a:blip r:embed="rId6" cstate="print"/>
          <a:srcRect t="5752" b="4960"/>
          <a:stretch>
            <a:fillRect/>
          </a:stretch>
        </p:blipFill>
        <p:spPr>
          <a:xfrm rot="10800000">
            <a:off x="357158" y="285728"/>
            <a:ext cx="3840427" cy="2571768"/>
          </a:xfrm>
          <a:prstGeom prst="rect">
            <a:avLst/>
          </a:prstGeom>
        </p:spPr>
      </p:pic>
      <p:pic>
        <p:nvPicPr>
          <p:cNvPr id="7" name="6 Imagen" descr="20141215_084112.jpg"/>
          <p:cNvPicPr>
            <a:picLocks noChangeAspect="1"/>
          </p:cNvPicPr>
          <p:nvPr/>
        </p:nvPicPr>
        <p:blipFill>
          <a:blip r:embed="rId7" cstate="print"/>
          <a:srcRect b="10667"/>
          <a:stretch>
            <a:fillRect/>
          </a:stretch>
        </p:blipFill>
        <p:spPr>
          <a:xfrm rot="10800000">
            <a:off x="4644008" y="188639"/>
            <a:ext cx="4032448" cy="2701740"/>
          </a:xfrm>
          <a:prstGeom prst="rect">
            <a:avLst/>
          </a:prstGeom>
        </p:spPr>
      </p:pic>
      <p:pic>
        <p:nvPicPr>
          <p:cNvPr id="8" name="7 Imagen" descr="F:\FPB ESTÉTICA\DSC_0017.JPG"/>
          <p:cNvPicPr/>
          <p:nvPr/>
        </p:nvPicPr>
        <p:blipFill>
          <a:blip r:embed="rId8" cstate="print"/>
          <a:srcRect t="6671" b="16670"/>
          <a:stretch>
            <a:fillRect/>
          </a:stretch>
        </p:blipFill>
        <p:spPr bwMode="auto">
          <a:xfrm>
            <a:off x="4644008" y="2924944"/>
            <a:ext cx="40324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 Imagen" descr="_DSC0371.jpg"/>
          <p:cNvPicPr/>
          <p:nvPr/>
        </p:nvPicPr>
        <p:blipFill>
          <a:blip r:embed="rId2" cstate="print"/>
          <a:srcRect l="4735"/>
          <a:stretch>
            <a:fillRect/>
          </a:stretch>
        </p:blipFill>
        <p:spPr>
          <a:xfrm>
            <a:off x="428596" y="357166"/>
            <a:ext cx="4071966" cy="2643206"/>
          </a:xfrm>
          <a:prstGeom prst="rect">
            <a:avLst/>
          </a:prstGeom>
        </p:spPr>
      </p:pic>
      <p:pic>
        <p:nvPicPr>
          <p:cNvPr id="3" name="35 Imagen" descr="_DSC037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3714776" cy="2643206"/>
          </a:xfrm>
          <a:prstGeom prst="rect">
            <a:avLst/>
          </a:prstGeom>
        </p:spPr>
      </p:pic>
      <p:pic>
        <p:nvPicPr>
          <p:cNvPr id="4" name="56 Imagen" descr="_DSC0375.jpg"/>
          <p:cNvPicPr/>
          <p:nvPr/>
        </p:nvPicPr>
        <p:blipFill>
          <a:blip r:embed="rId4" cstate="print"/>
          <a:srcRect l="27627" t="8439"/>
          <a:stretch>
            <a:fillRect/>
          </a:stretch>
        </p:blipFill>
        <p:spPr>
          <a:xfrm>
            <a:off x="428596" y="3071810"/>
            <a:ext cx="4071966" cy="3143272"/>
          </a:xfrm>
          <a:prstGeom prst="rect">
            <a:avLst/>
          </a:prstGeom>
        </p:spPr>
      </p:pic>
      <p:pic>
        <p:nvPicPr>
          <p:cNvPr id="5" name="32 Imagen" descr="_DSC0376.jpg"/>
          <p:cNvPicPr/>
          <p:nvPr/>
        </p:nvPicPr>
        <p:blipFill>
          <a:blip r:embed="rId5" cstate="print"/>
          <a:srcRect l="1818" r="5455"/>
          <a:stretch>
            <a:fillRect/>
          </a:stretch>
        </p:blipFill>
        <p:spPr>
          <a:xfrm>
            <a:off x="4643438" y="3071810"/>
            <a:ext cx="3643338" cy="3143272"/>
          </a:xfrm>
          <a:prstGeom prst="rect">
            <a:avLst/>
          </a:prstGeom>
        </p:spPr>
      </p:pic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mad1-1.xx.fbcdn.net/v/t1.0-9/12341041_480486868820288_3761716242962526842_n.jpg?oh=581648d7b59e6d29c336d2422b6fa73b&amp;oe=57CE39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608511" cy="2592288"/>
          </a:xfrm>
          <a:prstGeom prst="rect">
            <a:avLst/>
          </a:prstGeom>
          <a:noFill/>
        </p:spPr>
      </p:pic>
      <p:pic>
        <p:nvPicPr>
          <p:cNvPr id="2052" name="Picture 4" descr="http://www.plataformaproyecta.org/sites/default/files/imagecache/scale_crop_340x215/blog/img_desc/aprendizaje-servici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3926946" cy="2520280"/>
          </a:xfrm>
          <a:prstGeom prst="rect">
            <a:avLst/>
          </a:prstGeom>
          <a:noFill/>
        </p:spPr>
      </p:pic>
      <p:pic>
        <p:nvPicPr>
          <p:cNvPr id="2053" name="Picture 5" descr="C:\Users\JUAN~1.MIG\AppData\Local\Temp\Rar$DI29.971\xuntos  (52).JPG"/>
          <p:cNvPicPr>
            <a:picLocks noChangeAspect="1" noChangeArrowheads="1"/>
          </p:cNvPicPr>
          <p:nvPr/>
        </p:nvPicPr>
        <p:blipFill>
          <a:blip r:embed="rId4" cstate="print"/>
          <a:srcRect l="4873" r="35027" b="21747"/>
          <a:stretch>
            <a:fillRect/>
          </a:stretch>
        </p:blipFill>
        <p:spPr bwMode="auto">
          <a:xfrm>
            <a:off x="179512" y="3843046"/>
            <a:ext cx="2664296" cy="2322258"/>
          </a:xfrm>
          <a:prstGeom prst="rect">
            <a:avLst/>
          </a:prstGeom>
          <a:noFill/>
        </p:spPr>
      </p:pic>
      <p:pic>
        <p:nvPicPr>
          <p:cNvPr id="2054" name="Picture 6" descr="C:\Users\JUAN~1.MIG\AppData\Local\Temp\Rar$DI98.959\xuntos  (51).JPG"/>
          <p:cNvPicPr>
            <a:picLocks noChangeAspect="1" noChangeArrowheads="1"/>
          </p:cNvPicPr>
          <p:nvPr/>
        </p:nvPicPr>
        <p:blipFill>
          <a:blip r:embed="rId5" cstate="print"/>
          <a:srcRect l="6276" r="7955"/>
          <a:stretch>
            <a:fillRect/>
          </a:stretch>
        </p:blipFill>
        <p:spPr bwMode="auto">
          <a:xfrm>
            <a:off x="2843808" y="3843046"/>
            <a:ext cx="2952328" cy="2304255"/>
          </a:xfrm>
          <a:prstGeom prst="rect">
            <a:avLst/>
          </a:prstGeom>
          <a:noFill/>
        </p:spPr>
      </p:pic>
      <p:pic>
        <p:nvPicPr>
          <p:cNvPr id="2055" name="Picture 7" descr="C:\Users\JUAN~1.MIG\AppData\Local\Temp\Rar$DI12.5073\xuntos  (22).JPG"/>
          <p:cNvPicPr>
            <a:picLocks noChangeAspect="1" noChangeArrowheads="1"/>
          </p:cNvPicPr>
          <p:nvPr/>
        </p:nvPicPr>
        <p:blipFill>
          <a:blip r:embed="rId6" cstate="print"/>
          <a:srcRect l="2106" r="5249"/>
          <a:stretch>
            <a:fillRect/>
          </a:stretch>
        </p:blipFill>
        <p:spPr bwMode="auto">
          <a:xfrm>
            <a:off x="5796136" y="3843046"/>
            <a:ext cx="3168352" cy="2289335"/>
          </a:xfrm>
          <a:prstGeom prst="rect">
            <a:avLst/>
          </a:prstGeom>
          <a:noFill/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de galicia sk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3568"/>
            <a:ext cx="5112568" cy="1747887"/>
          </a:xfrm>
          <a:prstGeom prst="rect">
            <a:avLst/>
          </a:prstGeom>
          <a:noFill/>
        </p:spPr>
      </p:pic>
      <p:pic>
        <p:nvPicPr>
          <p:cNvPr id="3" name="Picture 4" descr="Resultado de imagen de innovacion f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276872"/>
            <a:ext cx="3888432" cy="3888433"/>
          </a:xfrm>
          <a:prstGeom prst="rect">
            <a:avLst/>
          </a:prstGeom>
          <a:noFill/>
        </p:spPr>
      </p:pic>
      <p:pic>
        <p:nvPicPr>
          <p:cNvPr id="4" name="3 Imagen" descr="AGRARIAS.jpg"/>
          <p:cNvPicPr>
            <a:picLocks noChangeAspect="1"/>
          </p:cNvPicPr>
          <p:nvPr/>
        </p:nvPicPr>
        <p:blipFill>
          <a:blip r:embed="rId4" cstate="print"/>
          <a:srcRect l="17981" t="5235" r="17981" b="24420"/>
          <a:stretch>
            <a:fillRect/>
          </a:stretch>
        </p:blipFill>
        <p:spPr>
          <a:xfrm>
            <a:off x="6876256" y="692696"/>
            <a:ext cx="1584176" cy="1742594"/>
          </a:xfrm>
          <a:prstGeom prst="rect">
            <a:avLst/>
          </a:prstGeom>
        </p:spPr>
      </p:pic>
      <p:pic>
        <p:nvPicPr>
          <p:cNvPr id="5" name="4 Imagen" descr="AUTOMOCION.jpg"/>
          <p:cNvPicPr>
            <a:picLocks noChangeAspect="1"/>
          </p:cNvPicPr>
          <p:nvPr/>
        </p:nvPicPr>
        <p:blipFill>
          <a:blip r:embed="rId5" cstate="print"/>
          <a:srcRect l="24385" t="8432" r="24385" b="40408"/>
          <a:stretch>
            <a:fillRect/>
          </a:stretch>
        </p:blipFill>
        <p:spPr>
          <a:xfrm>
            <a:off x="6804248" y="3645024"/>
            <a:ext cx="1728192" cy="1728192"/>
          </a:xfrm>
          <a:prstGeom prst="rect">
            <a:avLst/>
          </a:prstGeom>
        </p:spPr>
      </p:pic>
      <p:sp>
        <p:nvSpPr>
          <p:cNvPr id="1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Labor titorial / Convivencia</a:t>
            </a:r>
            <a:endParaRPr lang="gl-ES" sz="2800" b="1" dirty="0">
              <a:latin typeface="Calibri" pitchFamily="34" charset="0"/>
            </a:endParaRPr>
          </a:p>
        </p:txBody>
      </p:sp>
      <p:pic>
        <p:nvPicPr>
          <p:cNvPr id="3" name="Picture 4" descr="http://www.edu.xunta.es/web/sites/web/files/pfpp_2014.png"/>
          <p:cNvPicPr>
            <a:picLocks noChangeAspect="1" noChangeArrowheads="1"/>
          </p:cNvPicPr>
          <p:nvPr/>
        </p:nvPicPr>
        <p:blipFill>
          <a:blip r:embed="rId2" cstate="print"/>
          <a:srcRect b="28358"/>
          <a:stretch>
            <a:fillRect/>
          </a:stretch>
        </p:blipFill>
        <p:spPr bwMode="auto">
          <a:xfrm>
            <a:off x="3131840" y="1772816"/>
            <a:ext cx="2923172" cy="1169277"/>
          </a:xfrm>
          <a:prstGeom prst="rect">
            <a:avLst/>
          </a:prstGeom>
          <a:noFill/>
        </p:spPr>
      </p:pic>
      <p:pic>
        <p:nvPicPr>
          <p:cNvPr id="4" name="Picture 6" descr="http://www.edu.xunta.es/web/sites/web/files/content_type/mainbanner/2012/10/11/b105fec19278e294e4b04c1fa876531f.jpg"/>
          <p:cNvPicPr>
            <a:picLocks noChangeAspect="1" noChangeArrowheads="1"/>
          </p:cNvPicPr>
          <p:nvPr/>
        </p:nvPicPr>
        <p:blipFill>
          <a:blip r:embed="rId3" cstate="print"/>
          <a:srcRect r="57377" b="11091"/>
          <a:stretch>
            <a:fillRect/>
          </a:stretch>
        </p:blipFill>
        <p:spPr bwMode="auto">
          <a:xfrm>
            <a:off x="6300192" y="1988840"/>
            <a:ext cx="2658682" cy="68306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57158" y="3429000"/>
            <a:ext cx="3071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2400" b="1" dirty="0" smtClean="0">
                <a:solidFill>
                  <a:srgbClr val="0000CC"/>
                </a:solidFill>
                <a:latin typeface="Calibri" pitchFamily="34" charset="0"/>
              </a:rPr>
              <a:t>Aprendendo a convivir</a:t>
            </a:r>
            <a:endParaRPr lang="gl-ES" sz="2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4000504"/>
            <a:ext cx="3929090" cy="185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Educación en convivencia e para a convivencia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Intervención nos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conflitos</a:t>
            </a: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de convivencia: transformación e mediación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Intervención en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condutas</a:t>
            </a: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disruptivas e de acoso escolar.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A educación das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emocións</a:t>
            </a:r>
            <a:endParaRPr lang="es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29256" y="3357562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dirty="0" smtClean="0">
                <a:solidFill>
                  <a:srgbClr val="0000CC"/>
                </a:solidFill>
                <a:latin typeface="Calibri" pitchFamily="34" charset="0"/>
              </a:rPr>
              <a:t>Aprender para cooperar e cooperar para aprender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214942" y="4286256"/>
            <a:ext cx="3643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 Dinámicas de cohesión de grupo.</a:t>
            </a:r>
          </a:p>
          <a:p>
            <a:pPr algn="just">
              <a:buClr>
                <a:srgbClr val="FF9900"/>
              </a:buClr>
            </a:pPr>
            <a:endParaRPr lang="gl-ES" sz="1600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 Estruturas cooperativas. Plans de equipo.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1266" name="Picture 2" descr="http://www.edu.xunta.es/portal/sites/web/files/pfppnoticiaweb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59" y="1628800"/>
            <a:ext cx="2937281" cy="1639984"/>
          </a:xfrm>
          <a:prstGeom prst="rect">
            <a:avLst/>
          </a:prstGeom>
          <a:noFill/>
        </p:spPr>
      </p:pic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76456" cy="515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21563" r="35547" b="18437"/>
          <a:stretch>
            <a:fillRect/>
          </a:stretch>
        </p:blipFill>
        <p:spPr bwMode="auto">
          <a:xfrm>
            <a:off x="285720" y="1500174"/>
            <a:ext cx="3286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500430" y="2285992"/>
            <a:ext cx="5143536" cy="278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gl-ES" sz="3600" dirty="0" smtClean="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P</a:t>
            </a:r>
            <a:r>
              <a:rPr lang="gl-ES" sz="3600" dirty="0" smtClean="0" bmk="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rincipios de convivencia</a:t>
            </a:r>
          </a:p>
          <a:p>
            <a:pPr lvl="1" indent="-457200" algn="just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69875" algn="l"/>
              </a:tabLst>
            </a:pPr>
            <a:endParaRPr lang="es-ES" sz="1400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te respecto, respéctasme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te atendo, aténdesme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Non me fales como non queres que che fale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Non me trates como non queres que te trate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Dimo de outro modo se queres que te escoite</a:t>
            </a:r>
            <a:endParaRPr lang="gl-ES" b="1" dirty="0" smtClean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Labor titorial / Convivencia</a:t>
            </a:r>
            <a:endParaRPr lang="gl-ES" sz="28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35581" cy="477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Plan de acción </a:t>
            </a:r>
            <a:r>
              <a:rPr lang="gl-ES" sz="2800" b="1" dirty="0" err="1" smtClean="0">
                <a:latin typeface="Calibri" pitchFamily="34" charset="0"/>
              </a:rPr>
              <a:t>titorial</a:t>
            </a:r>
            <a:endParaRPr lang="gl-ES" sz="2800" b="1" dirty="0">
              <a:latin typeface="Calibri" pitchFamily="34" charset="0"/>
            </a:endParaRPr>
          </a:p>
        </p:txBody>
      </p:sp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329630" cy="426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0450" t="10080" r="31751" b="3401"/>
          <a:stretch>
            <a:fillRect/>
          </a:stretch>
        </p:blipFill>
        <p:spPr bwMode="auto">
          <a:xfrm>
            <a:off x="3059832" y="2708920"/>
            <a:ext cx="2520280" cy="36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30575" t="10920" r="31625" b="2961"/>
          <a:stretch>
            <a:fillRect/>
          </a:stretch>
        </p:blipFill>
        <p:spPr bwMode="auto">
          <a:xfrm>
            <a:off x="5868144" y="2708920"/>
            <a:ext cx="2528453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s://redaps.files.wordpress.com/2015/09/image-0001.jpg"/>
          <p:cNvPicPr>
            <a:picLocks noChangeAspect="1" noChangeArrowheads="1"/>
          </p:cNvPicPr>
          <p:nvPr/>
        </p:nvPicPr>
        <p:blipFill>
          <a:blip r:embed="rId4" cstate="print"/>
          <a:srcRect l="12489" r="20070"/>
          <a:stretch>
            <a:fillRect/>
          </a:stretch>
        </p:blipFill>
        <p:spPr bwMode="auto">
          <a:xfrm>
            <a:off x="395536" y="2276872"/>
            <a:ext cx="1944216" cy="4021982"/>
          </a:xfrm>
          <a:prstGeom prst="rect">
            <a:avLst/>
          </a:prstGeom>
          <a:noFill/>
        </p:spPr>
      </p:pic>
      <p:pic>
        <p:nvPicPr>
          <p:cNvPr id="5" name="Picture 8" descr="http://www.edu.xunta.es/centros/cfrvigo/aulavirtual2/file.php/288/pequena_pf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514" y="332657"/>
            <a:ext cx="2534389" cy="1872208"/>
          </a:xfrm>
          <a:prstGeom prst="rect">
            <a:avLst/>
          </a:prstGeom>
          <a:noFill/>
        </p:spPr>
      </p:pic>
      <p:pic>
        <p:nvPicPr>
          <p:cNvPr id="6" name="Picture 10" descr="http://i2.wp.com/www.thedailychronic.net/wp-content/uploads/2015/12/2015-16.jpg?resize=795%2C470"/>
          <p:cNvPicPr>
            <a:picLocks noChangeAspect="1" noChangeArrowheads="1"/>
          </p:cNvPicPr>
          <p:nvPr/>
        </p:nvPicPr>
        <p:blipFill>
          <a:blip r:embed="rId6" cstate="print"/>
          <a:srcRect t="9524" b="9524"/>
          <a:stretch>
            <a:fillRect/>
          </a:stretch>
        </p:blipFill>
        <p:spPr bwMode="auto">
          <a:xfrm>
            <a:off x="3707904" y="332656"/>
            <a:ext cx="4392488" cy="2102185"/>
          </a:xfrm>
          <a:prstGeom prst="rect">
            <a:avLst/>
          </a:prstGeom>
          <a:noFill/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5" descr="actagr.jpg (3284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2049653"/>
            <a:ext cx="1071569" cy="1071569"/>
          </a:xfrm>
          <a:prstGeom prst="rect">
            <a:avLst/>
          </a:prstGeom>
          <a:noFill/>
        </p:spPr>
      </p:pic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3" cstate="print"/>
          <a:srcRect l="17981" t="5235" r="17981" b="24420"/>
          <a:stretch>
            <a:fillRect/>
          </a:stretch>
        </p:blipFill>
        <p:spPr>
          <a:xfrm>
            <a:off x="2500298" y="2042509"/>
            <a:ext cx="857256" cy="942982"/>
          </a:xfrm>
          <a:prstGeom prst="rect">
            <a:avLst/>
          </a:prstGeom>
        </p:spPr>
      </p:pic>
      <p:pic>
        <p:nvPicPr>
          <p:cNvPr id="10" name="9 Imagen" descr="administrativo.jpg"/>
          <p:cNvPicPr>
            <a:picLocks noChangeAspect="1"/>
          </p:cNvPicPr>
          <p:nvPr/>
        </p:nvPicPr>
        <p:blipFill>
          <a:blip r:embed="rId4" cstate="print"/>
          <a:srcRect l="21183" t="8432" r="21183" b="34013"/>
          <a:stretch>
            <a:fillRect/>
          </a:stretch>
        </p:blipFill>
        <p:spPr>
          <a:xfrm>
            <a:off x="857224" y="2121091"/>
            <a:ext cx="857256" cy="85725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5" cstate="print"/>
          <a:srcRect l="18048" t="6011" r="15745" b="21862"/>
          <a:stretch>
            <a:fillRect/>
          </a:stretch>
        </p:blipFill>
        <p:spPr>
          <a:xfrm>
            <a:off x="4143371" y="2121091"/>
            <a:ext cx="851303" cy="92869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6" cstate="print"/>
          <a:srcRect l="24385" t="8432" r="24385" b="40408"/>
          <a:stretch>
            <a:fillRect/>
          </a:stretch>
        </p:blipFill>
        <p:spPr>
          <a:xfrm>
            <a:off x="2500298" y="3907041"/>
            <a:ext cx="928694" cy="928694"/>
          </a:xfrm>
          <a:prstGeom prst="rect">
            <a:avLst/>
          </a:prstGeom>
        </p:spPr>
      </p:pic>
      <p:pic>
        <p:nvPicPr>
          <p:cNvPr id="13" name="12 Imagen" descr="COSTURA.jpg"/>
          <p:cNvPicPr>
            <a:picLocks noChangeAspect="1"/>
          </p:cNvPicPr>
          <p:nvPr/>
        </p:nvPicPr>
        <p:blipFill>
          <a:blip r:embed="rId7" cstate="print"/>
          <a:srcRect l="17652" t="8540" r="20419" b="33737"/>
          <a:stretch>
            <a:fillRect/>
          </a:stretch>
        </p:blipFill>
        <p:spPr>
          <a:xfrm>
            <a:off x="5733504" y="3835603"/>
            <a:ext cx="981636" cy="916195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8" cstate="print"/>
          <a:srcRect l="14779" t="5235" r="17981" b="24420"/>
          <a:stretch>
            <a:fillRect/>
          </a:stretch>
        </p:blipFill>
        <p:spPr>
          <a:xfrm>
            <a:off x="7429520" y="3835603"/>
            <a:ext cx="928694" cy="972918"/>
          </a:xfrm>
          <a:prstGeom prst="rect">
            <a:avLst/>
          </a:prstGeom>
        </p:spPr>
      </p:pic>
      <p:pic>
        <p:nvPicPr>
          <p:cNvPr id="15" name="14 Imagen" descr="IMAXE PERSOAL.jpg"/>
          <p:cNvPicPr>
            <a:picLocks noChangeAspect="1"/>
          </p:cNvPicPr>
          <p:nvPr/>
        </p:nvPicPr>
        <p:blipFill>
          <a:blip r:embed="rId9" cstate="print"/>
          <a:srcRect l="14779" t="5235" r="17981" b="24420"/>
          <a:stretch>
            <a:fillRect/>
          </a:stretch>
        </p:blipFill>
        <p:spPr>
          <a:xfrm>
            <a:off x="5786446" y="2121091"/>
            <a:ext cx="857256" cy="898078"/>
          </a:xfrm>
          <a:prstGeom prst="rect">
            <a:avLst/>
          </a:prstGeom>
        </p:spPr>
      </p:pic>
      <p:pic>
        <p:nvPicPr>
          <p:cNvPr id="17" name="16 Imagen" descr="MADEIRA.jpg"/>
          <p:cNvPicPr>
            <a:picLocks noChangeAspect="1"/>
          </p:cNvPicPr>
          <p:nvPr/>
        </p:nvPicPr>
        <p:blipFill>
          <a:blip r:embed="rId10" cstate="print"/>
          <a:srcRect l="19211" t="6395" r="19953" b="32853"/>
          <a:stretch>
            <a:fillRect/>
          </a:stretch>
        </p:blipFill>
        <p:spPr>
          <a:xfrm>
            <a:off x="857224" y="3835603"/>
            <a:ext cx="928694" cy="92869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428596" y="3121223"/>
            <a:ext cx="162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Administrativo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28860" y="3121223"/>
            <a:ext cx="1059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Agraria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86182" y="3121223"/>
            <a:ext cx="152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Artes gráficas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72132" y="3121223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Estética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85786" y="4835735"/>
            <a:ext cx="114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Madeira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286644" y="3121223"/>
            <a:ext cx="1280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Hostalería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57422" y="4835735"/>
            <a:ext cx="1232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Mecánica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786446" y="4835735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Moda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71934" y="4835735"/>
            <a:ext cx="95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Metal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358082" y="4835735"/>
            <a:ext cx="1178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Peiteado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PGS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38914" name="Picture 2" descr="http://www.edu.xunta.es/centros/cifpsomeso/gl/system/files/u79/FABRICACION_MECANICA.jpg"/>
          <p:cNvPicPr>
            <a:picLocks noChangeAspect="1" noChangeArrowheads="1"/>
          </p:cNvPicPr>
          <p:nvPr/>
        </p:nvPicPr>
        <p:blipFill>
          <a:blip r:embed="rId11" cstate="print"/>
          <a:srcRect b="31961"/>
          <a:stretch>
            <a:fillRect/>
          </a:stretch>
        </p:blipFill>
        <p:spPr bwMode="auto">
          <a:xfrm>
            <a:off x="4067944" y="3861048"/>
            <a:ext cx="936104" cy="925750"/>
          </a:xfrm>
          <a:prstGeom prst="rect">
            <a:avLst/>
          </a:prstGeom>
          <a:noFill/>
        </p:spPr>
      </p:pic>
      <p:sp>
        <p:nvSpPr>
          <p:cNvPr id="3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Ángela, Minerva, Patricia, Ana, Adrián, Antía y África conforman este curso el equipo de mediación del IES Montecelo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626528" cy="43924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39552" y="515719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9 </a:t>
            </a:r>
            <a:r>
              <a:rPr lang="es-ES" sz="2400" b="1" dirty="0" err="1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intervencións</a:t>
            </a:r>
            <a:r>
              <a:rPr lang="es-ES" sz="2400" b="1" dirty="0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 do equipo de Mediación</a:t>
            </a:r>
            <a:endParaRPr lang="gl-ES" sz="24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043607" y="1579384"/>
          <a:ext cx="7128794" cy="148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197"/>
                <a:gridCol w="1357866"/>
                <a:gridCol w="1357866"/>
                <a:gridCol w="1357865"/>
              </a:tblGrid>
              <a:tr h="316834">
                <a:tc>
                  <a:txBody>
                    <a:bodyPr/>
                    <a:lstStyle/>
                    <a:p>
                      <a:endParaRPr lang="gl-ES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2015/16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2014/15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2013/14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92296">
                <a:tc>
                  <a:txBody>
                    <a:bodyPr/>
                    <a:lstStyle/>
                    <a:p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Partes de clase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224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207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61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6834">
                <a:tc>
                  <a:txBody>
                    <a:bodyPr/>
                    <a:lstStyle/>
                    <a:p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Sancións de tres días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43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834">
                <a:tc>
                  <a:txBody>
                    <a:bodyPr/>
                    <a:lstStyle/>
                    <a:p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Expedientes disciplinarios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Gráfico"/>
          <p:cNvGraphicFramePr/>
          <p:nvPr/>
        </p:nvGraphicFramePr>
        <p:xfrm>
          <a:off x="971600" y="3212976"/>
          <a:ext cx="720080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1600" y="404664"/>
            <a:ext cx="8001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 err="1" smtClean="0">
                <a:solidFill>
                  <a:srgbClr val="000099"/>
                </a:solidFill>
                <a:latin typeface="Calibri" panose="020F0502020204030204" pitchFamily="34" charset="0"/>
                <a:ea typeface="Calibri"/>
                <a:cs typeface="Times New Roman"/>
              </a:rPr>
              <a:t>Sancións</a:t>
            </a:r>
            <a:endParaRPr lang="gl-ES" sz="4400" b="1" dirty="0">
              <a:solidFill>
                <a:srgbClr val="000099"/>
              </a:solidFill>
              <a:latin typeface="Calibri" panose="020F0502020204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9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5347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Resultados académicos curso 2013/14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683568" y="1340768"/>
          <a:ext cx="792088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323528" y="18864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Resultados académicos curso 2014/15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187624" y="476672"/>
            <a:ext cx="7686675" cy="814958"/>
            <a:chOff x="0" y="0"/>
            <a:chExt cx="7686675" cy="814958"/>
          </a:xfrm>
        </p:grpSpPr>
        <p:pic>
          <p:nvPicPr>
            <p:cNvPr id="5" name="4 Imag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9868" y="0"/>
              <a:ext cx="698789" cy="7662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456384" y="72008"/>
              <a:ext cx="3196391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Times New Roman" pitchFamily="18" charset="0"/>
                  <a:cs typeface="Tahoma" pitchFamily="34" charset="0"/>
                </a:rPr>
                <a:t>Avda. Montecelo s/n    36161 Pontevedra</a:t>
              </a:r>
              <a:endParaRPr kumimoji="0" 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Times New Roman" pitchFamily="18" charset="0"/>
                  <a:cs typeface="Tahoma" pitchFamily="34" charset="0"/>
                </a:rPr>
                <a:t>Tfno  986850261  Fax 986866857    </a:t>
              </a:r>
              <a:r>
                <a:rPr kumimoji="0" lang="es-E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Times New Roman" pitchFamily="18" charset="0"/>
                  <a:cs typeface="Tahoma" pitchFamily="34" charset="0"/>
                </a:rPr>
                <a:t>ies.montecelo@edu.xunta.es</a:t>
              </a:r>
              <a:endParaRPr kumimoji="0" lang="es-E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Times New Roman" pitchFamily="18" charset="0"/>
                  <a:cs typeface="Tahoma" pitchFamily="34" charset="0"/>
                </a:rPr>
                <a:t>http://www.edu.xunta.es/centros/iesmontecelo</a:t>
              </a:r>
              <a:endParaRPr kumimoji="0" lang="es-E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4 Imag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54957" y="0"/>
              <a:ext cx="931718" cy="7662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Inic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6624"/>
              <a:ext cx="2567601" cy="638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357290" y="1571612"/>
          <a:ext cx="7262842" cy="4641250"/>
        </p:xfrm>
        <a:graphic>
          <a:graphicData uri="http://schemas.openxmlformats.org/drawingml/2006/table">
            <a:tbl>
              <a:tblPr/>
              <a:tblGrid>
                <a:gridCol w="2637197"/>
                <a:gridCol w="719955"/>
                <a:gridCol w="696220"/>
                <a:gridCol w="675123"/>
                <a:gridCol w="822806"/>
                <a:gridCol w="878187"/>
                <a:gridCol w="833354"/>
              </a:tblGrid>
              <a:tr h="33806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CURSO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Aproban todo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Suspenden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Suspenden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Suspenden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Suspenden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Máis de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CB Agroxardinería e arranxos florais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46,67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13,33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CB Agroxardinería e arranxos florais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57,14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14,29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28,57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CB Artes Gráficas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22,22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27,78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11,11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27,78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CB Artes Gráficas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66,67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16,67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CB Mantemento de vehículos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31,58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57,89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CB Mantemento de vehículos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87,50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12,50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CB Peiteado e estética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27,78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27,78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11,11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22,22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CB Peiteado e estética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70,00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784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PROMEDIO TOTAL FPB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36,63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17,82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8,91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6,93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25,74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Cm Preimpresión dixital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52,94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17,65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17,65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CM Preimpresión dixital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60,00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CM Impresión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36,36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18,18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9,09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9,09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27,27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CM Farmacia e parafarmacia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85,71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14,29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CM Farmacia e parafarmacia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100,00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32811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PROMEDIO TOTAL CM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70,37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17,28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1,23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1,23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CS Deseño e xestión da produción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89,47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CS Produción en artes gráficas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100,00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1º CS Anatomía Patolóxica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80,95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14,29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9886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2º CS Anatomía Patolóxica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90,91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4,55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834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PROMEDIO TOTAL CS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C00000"/>
                          </a:solidFill>
                          <a:latin typeface="Tahoma"/>
                        </a:rPr>
                        <a:t>89,19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5,41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1,35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1,35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0,00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2,70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2176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LOE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4282" y="1571612"/>
            <a:ext cx="8715436" cy="1428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Orde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do 13 de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maio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de 2008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pola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que se regulan os programas de cualificación inicial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na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Comunidade Autónoma de Galicia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Orde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do 13 de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xullo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2011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</a:rPr>
              <a:t>pola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que se regulan os programas de cualificación profesional inicial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Comunidade Autónoma de Galicia.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596" y="3286124"/>
            <a:ext cx="3876676" cy="2928958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PGS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Formación non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regrada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Certificación de ter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cursados os módulos.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Posibilidade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de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presentarse á proba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con 17 anos (a LOE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xa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o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recolle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con carácter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xeral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357686" y="3357562"/>
            <a:ext cx="4429156" cy="2786082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PCPI</a:t>
            </a:r>
            <a:endParaRPr kumimoji="0" lang="es-ES_tradn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Certificado de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profesionalidade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Posibilidade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titular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ESO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seguindo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o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currículo da ESA.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Exención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proba de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acceso.</a:t>
            </a:r>
            <a:endParaRPr lang="es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71472" y="2762240"/>
            <a:ext cx="1600200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IES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71472" y="4786322"/>
            <a:ext cx="1641475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Empresa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2171672" y="2381240"/>
            <a:ext cx="381000" cy="1676400"/>
            <a:chOff x="1536" y="1728"/>
            <a:chExt cx="240" cy="105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632" y="1728"/>
              <a:ext cx="0" cy="105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632" y="2784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632" y="1728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536" y="2256"/>
              <a:ext cx="24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2552672" y="20764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 específico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552672" y="37528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Módulos xerais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2476472" y="2914640"/>
            <a:ext cx="13081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Títoría e orientación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628872" y="47434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FCT</a:t>
            </a:r>
          </a:p>
          <a:p>
            <a:r>
              <a:rPr lang="es-ES_tradnl" sz="1600">
                <a:latin typeface="Tahoma" pitchFamily="34" charset="0"/>
                <a:cs typeface="Tahoma" pitchFamily="34" charset="0"/>
              </a:rPr>
              <a:t>(20 días)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3771872" y="3143240"/>
            <a:ext cx="1905000" cy="1752600"/>
            <a:chOff x="2544" y="2208"/>
            <a:chExt cx="1200" cy="110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2544" y="2784"/>
              <a:ext cx="105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6" name="Group 32"/>
            <p:cNvGrpSpPr>
              <a:grpSpLocks/>
            </p:cNvGrpSpPr>
            <p:nvPr/>
          </p:nvGrpSpPr>
          <p:grpSpPr bwMode="auto">
            <a:xfrm>
              <a:off x="3600" y="2208"/>
              <a:ext cx="144" cy="1104"/>
              <a:chOff x="3456" y="2256"/>
              <a:chExt cx="144" cy="1104"/>
            </a:xfrm>
            <a:grpFill/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3456" y="2256"/>
                <a:ext cx="0" cy="1104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3456" y="3360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456" y="2256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>
                <a:off x="3456" y="2592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3456" y="3024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4000472" y="2000240"/>
            <a:ext cx="4670425" cy="81724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18 sesións semanais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Incluirá polo menos unha cualificación de nivel 1 do CNCP 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3771872" y="238124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4000472" y="2914640"/>
            <a:ext cx="1104900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400" b="1">
                <a:latin typeface="Tahoma" pitchFamily="34" charset="0"/>
                <a:cs typeface="Tahoma" pitchFamily="34" charset="0"/>
              </a:rPr>
              <a:t>1 sesión semanal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3771872" y="321944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AutoShape 31"/>
          <p:cNvSpPr>
            <a:spLocks noChangeArrowheads="1"/>
          </p:cNvSpPr>
          <p:nvPr/>
        </p:nvSpPr>
        <p:spPr bwMode="auto">
          <a:xfrm>
            <a:off x="5676872" y="2879715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Competencia comunicativa e dixital (4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AutoShape 34"/>
          <p:cNvSpPr>
            <a:spLocks noChangeArrowheads="1"/>
          </p:cNvSpPr>
          <p:nvPr/>
        </p:nvSpPr>
        <p:spPr bwMode="auto">
          <a:xfrm>
            <a:off x="5676872" y="3465503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Sociedade e cidadanía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(3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AutoShape 35"/>
          <p:cNvSpPr>
            <a:spLocks noChangeArrowheads="1"/>
          </p:cNvSpPr>
          <p:nvPr/>
        </p:nvSpPr>
        <p:spPr bwMode="auto">
          <a:xfrm>
            <a:off x="5676872" y="4057640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Científico-matemático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(4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AutoShape 36"/>
          <p:cNvSpPr>
            <a:spLocks noChangeArrowheads="1"/>
          </p:cNvSpPr>
          <p:nvPr/>
        </p:nvSpPr>
        <p:spPr bwMode="auto">
          <a:xfrm>
            <a:off x="5680047" y="4629140"/>
            <a:ext cx="295433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 dirty="0">
                <a:latin typeface="Tahoma" pitchFamily="34" charset="0"/>
                <a:cs typeface="Tahoma" pitchFamily="34" charset="0"/>
              </a:rPr>
              <a:t>Iniciativa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persoal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e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relacións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laboais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(2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sesións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semanais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)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2247872" y="504824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latin typeface="Tahoma" pitchFamily="34" charset="0"/>
              </a:rPr>
              <a:t>Estructura dos </a:t>
            </a:r>
            <a:r>
              <a:rPr lang="es-ES_tradnl" sz="2800" b="1" dirty="0" smtClean="0">
                <a:latin typeface="Tahoma" pitchFamily="34" charset="0"/>
              </a:rPr>
              <a:t>PCPI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2" cstate="print"/>
          <a:srcRect l="17981" t="5235" r="17981" b="24420"/>
          <a:stretch>
            <a:fillRect/>
          </a:stretch>
        </p:blipFill>
        <p:spPr>
          <a:xfrm>
            <a:off x="3012798" y="1643050"/>
            <a:ext cx="785818" cy="864400"/>
          </a:xfrm>
          <a:prstGeom prst="rect">
            <a:avLst/>
          </a:prstGeom>
        </p:spPr>
      </p:pic>
      <p:pic>
        <p:nvPicPr>
          <p:cNvPr id="10" name="9 Imagen" descr="administrativo.jpg"/>
          <p:cNvPicPr>
            <a:picLocks noChangeAspect="1"/>
          </p:cNvPicPr>
          <p:nvPr/>
        </p:nvPicPr>
        <p:blipFill>
          <a:blip r:embed="rId3" cstate="print"/>
          <a:srcRect l="21183" t="8432" r="21183" b="34013"/>
          <a:stretch>
            <a:fillRect/>
          </a:stretch>
        </p:blipFill>
        <p:spPr>
          <a:xfrm>
            <a:off x="857224" y="1643050"/>
            <a:ext cx="857256" cy="85725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4" cstate="print"/>
          <a:srcRect l="18048" t="6011" r="15745" b="21862"/>
          <a:stretch>
            <a:fillRect/>
          </a:stretch>
        </p:blipFill>
        <p:spPr>
          <a:xfrm>
            <a:off x="4977779" y="1643050"/>
            <a:ext cx="851303" cy="92869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5" cstate="print"/>
          <a:srcRect l="24385" t="8432" r="24385" b="40408"/>
          <a:stretch>
            <a:fillRect/>
          </a:stretch>
        </p:blipFill>
        <p:spPr>
          <a:xfrm>
            <a:off x="3000364" y="3429000"/>
            <a:ext cx="928694" cy="928694"/>
          </a:xfrm>
          <a:prstGeom prst="rect">
            <a:avLst/>
          </a:prstGeom>
        </p:spPr>
      </p:pic>
      <p:pic>
        <p:nvPicPr>
          <p:cNvPr id="13" name="12 Imagen" descr="COSTURA.jpg"/>
          <p:cNvPicPr>
            <a:picLocks noChangeAspect="1"/>
          </p:cNvPicPr>
          <p:nvPr/>
        </p:nvPicPr>
        <p:blipFill>
          <a:blip r:embed="rId6" cstate="print"/>
          <a:srcRect l="17652" t="8540" r="20419" b="33737"/>
          <a:stretch>
            <a:fillRect/>
          </a:stretch>
        </p:blipFill>
        <p:spPr>
          <a:xfrm>
            <a:off x="4929190" y="3406975"/>
            <a:ext cx="928694" cy="866782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7" cstate="print"/>
          <a:srcRect l="14779" t="5235" r="17981" b="24420"/>
          <a:stretch>
            <a:fillRect/>
          </a:stretch>
        </p:blipFill>
        <p:spPr>
          <a:xfrm>
            <a:off x="7143768" y="3286124"/>
            <a:ext cx="857256" cy="898078"/>
          </a:xfrm>
          <a:prstGeom prst="rect">
            <a:avLst/>
          </a:prstGeom>
        </p:spPr>
      </p:pic>
      <p:pic>
        <p:nvPicPr>
          <p:cNvPr id="15" name="14 Imagen" descr="IMAXE PERSOAL.jpg"/>
          <p:cNvPicPr>
            <a:picLocks noChangeAspect="1"/>
          </p:cNvPicPr>
          <p:nvPr/>
        </p:nvPicPr>
        <p:blipFill>
          <a:blip r:embed="rId7" cstate="print"/>
          <a:srcRect l="14779" t="5235" r="17981" b="24420"/>
          <a:stretch>
            <a:fillRect/>
          </a:stretch>
        </p:blipFill>
        <p:spPr>
          <a:xfrm>
            <a:off x="7143768" y="1643050"/>
            <a:ext cx="857256" cy="898078"/>
          </a:xfrm>
          <a:prstGeom prst="rect">
            <a:avLst/>
          </a:prstGeom>
        </p:spPr>
      </p:pic>
      <p:pic>
        <p:nvPicPr>
          <p:cNvPr id="16" name="15 Imagen" descr="SANITARIA.jpg"/>
          <p:cNvPicPr>
            <a:picLocks noChangeAspect="1"/>
          </p:cNvPicPr>
          <p:nvPr/>
        </p:nvPicPr>
        <p:blipFill>
          <a:blip r:embed="rId8" cstate="print"/>
          <a:srcRect l="14779" t="5235" r="14780" b="24420"/>
          <a:stretch>
            <a:fillRect/>
          </a:stretch>
        </p:blipFill>
        <p:spPr>
          <a:xfrm>
            <a:off x="4214810" y="5000636"/>
            <a:ext cx="928694" cy="928694"/>
          </a:xfrm>
          <a:prstGeom prst="rect">
            <a:avLst/>
          </a:prstGeom>
        </p:spPr>
      </p:pic>
      <p:pic>
        <p:nvPicPr>
          <p:cNvPr id="17" name="16 Imagen" descr="MADEIRA.jpg"/>
          <p:cNvPicPr>
            <a:picLocks noChangeAspect="1"/>
          </p:cNvPicPr>
          <p:nvPr/>
        </p:nvPicPr>
        <p:blipFill>
          <a:blip r:embed="rId9" cstate="print"/>
          <a:srcRect l="19211" t="6395" r="19953" b="32853"/>
          <a:stretch>
            <a:fillRect/>
          </a:stretch>
        </p:blipFill>
        <p:spPr>
          <a:xfrm>
            <a:off x="785786" y="3357562"/>
            <a:ext cx="928694" cy="92869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428596" y="2643182"/>
            <a:ext cx="166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Administrativo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869922" y="2643182"/>
            <a:ext cx="1331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Xardinería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20590" y="2643182"/>
            <a:ext cx="1563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Artes gráficas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72330" y="2643182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Estética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2910" y="4357694"/>
            <a:ext cx="118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Madeira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57422" y="4357694"/>
            <a:ext cx="2501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Mantemento de vehículos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57752" y="4357694"/>
            <a:ext cx="112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Costura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072330" y="4357694"/>
            <a:ext cx="121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Peiteado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PCPI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786050" y="6000768"/>
            <a:ext cx="3739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Traslado e mobilización en centro sanitario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ivi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3556</TotalTime>
  <Words>2385</Words>
  <Application>Microsoft Office PowerPoint</Application>
  <PresentationFormat>Presentación en pantalla (4:3)</PresentationFormat>
  <Paragraphs>643</Paragraphs>
  <Slides>64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Civil</vt:lpstr>
      <vt:lpstr>F. P.  Básica</vt:lpstr>
      <vt:lpstr>Diapositiva 2</vt:lpstr>
      <vt:lpstr>Lei de 1970</vt:lpstr>
      <vt:lpstr>O amparo da Lei do 70 Ata 1996 F.P. Adaptada</vt:lpstr>
      <vt:lpstr>LOGSE (1996 PGS)</vt:lpstr>
      <vt:lpstr>Oferta PGS IES Montecelo</vt:lpstr>
      <vt:lpstr>LOE</vt:lpstr>
      <vt:lpstr>Estructura dos PCPI</vt:lpstr>
      <vt:lpstr>Oferta PCPI IES Montecelo</vt:lpstr>
      <vt:lpstr>LOMCE</vt:lpstr>
      <vt:lpstr>Estructura da FPB</vt:lpstr>
      <vt:lpstr>Oferta FPB IES Montecelo</vt:lpstr>
      <vt:lpstr>Diapositiva 13</vt:lpstr>
      <vt:lpstr>Factores determinantes na FPB</vt:lpstr>
      <vt:lpstr>Diapositiva 15</vt:lpstr>
      <vt:lpstr>PROGRAMACIÓN Un título garante os mesmos coñecementos?        De que factores depende?</vt:lpstr>
      <vt:lpstr>Recordemos a estructura dos títulos</vt:lpstr>
      <vt:lpstr>Diapositiva 18</vt:lpstr>
      <vt:lpstr>Cómo se encaixan as Unidades Didácticas?</vt:lpstr>
      <vt:lpstr>Cómo se encaixan as Unidades Didácticas?</vt:lpstr>
      <vt:lpstr>Cómo se encaixan as Unidades Didácticas?</vt:lpstr>
      <vt:lpstr>Deseño de tarefas</vt:lpstr>
      <vt:lpstr>De onde ven o alumnado?</vt:lpstr>
      <vt:lpstr>Diapositiva 24</vt:lpstr>
      <vt:lpstr>Como é o alumnado da FPB</vt:lpstr>
      <vt:lpstr>Qué debemos ter en conta no deseño das tarefas?</vt:lpstr>
      <vt:lpstr>O risco de non cambiar o modelo  Que é prioritario?  / Onde poñemos o listón</vt:lpstr>
      <vt:lpstr>Qué debemos ter en conta no deseño das tarefas?</vt:lpstr>
      <vt:lpstr>Diapositiva 29</vt:lpstr>
      <vt:lpstr>Qué debemos ter en conta no deseño das tarefas?</vt:lpstr>
      <vt:lpstr>Qué enfoque lle damos?</vt:lpstr>
      <vt:lpstr>Diapositiva 32</vt:lpstr>
      <vt:lpstr>Deseño de tarefas de aula</vt:lpstr>
      <vt:lpstr>MP 3043 Mecanizado básico e soldadura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Qué diferenza hai?</vt:lpstr>
      <vt:lpstr>Outro exemplo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Labor titorial / Convivencia</vt:lpstr>
      <vt:lpstr>Diapositiva 55</vt:lpstr>
      <vt:lpstr>Labor titorial / Convivencia</vt:lpstr>
      <vt:lpstr>Plan de acción titorial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juan.miguelcarballa</cp:lastModifiedBy>
  <cp:revision>303</cp:revision>
  <dcterms:created xsi:type="dcterms:W3CDTF">2013-03-09T11:13:55Z</dcterms:created>
  <dcterms:modified xsi:type="dcterms:W3CDTF">2016-09-08T07:10:17Z</dcterms:modified>
</cp:coreProperties>
</file>