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31"/>
  </p:notesMasterIdLst>
  <p:sldIdLst>
    <p:sldId id="256" r:id="rId2"/>
    <p:sldId id="264" r:id="rId3"/>
    <p:sldId id="257" r:id="rId4"/>
    <p:sldId id="259" r:id="rId5"/>
    <p:sldId id="258" r:id="rId6"/>
    <p:sldId id="298" r:id="rId7"/>
    <p:sldId id="267" r:id="rId8"/>
    <p:sldId id="278" r:id="rId9"/>
    <p:sldId id="268" r:id="rId10"/>
    <p:sldId id="277" r:id="rId11"/>
    <p:sldId id="279" r:id="rId12"/>
    <p:sldId id="270" r:id="rId13"/>
    <p:sldId id="280" r:id="rId14"/>
    <p:sldId id="281" r:id="rId15"/>
    <p:sldId id="271" r:id="rId16"/>
    <p:sldId id="273" r:id="rId17"/>
    <p:sldId id="282" r:id="rId18"/>
    <p:sldId id="283" r:id="rId19"/>
    <p:sldId id="266" r:id="rId20"/>
    <p:sldId id="285" r:id="rId21"/>
    <p:sldId id="287" r:id="rId22"/>
    <p:sldId id="288" r:id="rId23"/>
    <p:sldId id="297" r:id="rId24"/>
    <p:sldId id="289" r:id="rId25"/>
    <p:sldId id="290" r:id="rId26"/>
    <p:sldId id="295" r:id="rId27"/>
    <p:sldId id="296" r:id="rId28"/>
    <p:sldId id="294" r:id="rId29"/>
    <p:sldId id="292" r:id="rId30"/>
  </p:sldIdLst>
  <p:sldSz cx="9144000" cy="6858000" type="screen4x3"/>
  <p:notesSz cx="7099300" cy="102346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75" autoAdjust="0"/>
  </p:normalViewPr>
  <p:slideViewPr>
    <p:cSldViewPr>
      <p:cViewPr varScale="1">
        <p:scale>
          <a:sx n="103" d="100"/>
          <a:sy n="103" d="100"/>
        </p:scale>
        <p:origin x="-113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A052701-0AFB-4EDA-805C-270EFF6EF133}" type="datetimeFigureOut">
              <a:rPr lang="es-ES" smtClean="0"/>
              <a:t>12/09/2017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50790DB-05E0-4B53-BADC-9C945D318F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5855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790DB-05E0-4B53-BADC-9C945D318FE4}" type="slidenum">
              <a:rPr lang="es-ES" smtClean="0"/>
              <a:t>20</a:t>
            </a:fld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790DB-05E0-4B53-BADC-9C945D318FE4}" type="slidenum">
              <a:rPr lang="es-ES" smtClean="0"/>
              <a:t>29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790DB-05E0-4B53-BADC-9C945D318FE4}" type="slidenum">
              <a:rPr lang="es-ES" smtClean="0"/>
              <a:t>21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790DB-05E0-4B53-BADC-9C945D318FE4}" type="slidenum">
              <a:rPr lang="es-ES" smtClean="0"/>
              <a:t>22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790DB-05E0-4B53-BADC-9C945D318FE4}" type="slidenum">
              <a:rPr lang="es-ES" smtClean="0"/>
              <a:t>23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790DB-05E0-4B53-BADC-9C945D318FE4}" type="slidenum">
              <a:rPr lang="es-ES" smtClean="0"/>
              <a:t>24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790DB-05E0-4B53-BADC-9C945D318FE4}" type="slidenum">
              <a:rPr lang="es-ES" smtClean="0"/>
              <a:t>25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790DB-05E0-4B53-BADC-9C945D318FE4}" type="slidenum">
              <a:rPr lang="es-ES" smtClean="0"/>
              <a:t>26</a:t>
            </a:fld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790DB-05E0-4B53-BADC-9C945D318FE4}" type="slidenum">
              <a:rPr lang="es-ES" smtClean="0"/>
              <a:t>27</a:t>
            </a:fld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790DB-05E0-4B53-BADC-9C945D318FE4}" type="slidenum">
              <a:rPr lang="es-ES" smtClean="0"/>
              <a:t>28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A847CFC-816F-41D0-AAC0-9BF4FEBC753E}" type="datetimeFigureOut">
              <a:rPr lang="es-ES" smtClean="0"/>
              <a:pPr/>
              <a:t>12/09/2017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pPr/>
              <a:t>12/09/2017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pPr/>
              <a:t>12/09/2017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pPr/>
              <a:t>12/09/2017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pPr/>
              <a:t>12/09/2017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pPr/>
              <a:t>12/09/2017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pPr/>
              <a:t>12/09/2017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pPr/>
              <a:t>12/09/2017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pPr/>
              <a:t>12/09/2017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pPr/>
              <a:t>12/09/2017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A847CFC-816F-41D0-AAC0-9BF4FEBC753E}" type="datetimeFigureOut">
              <a:rPr lang="es-ES" smtClean="0"/>
              <a:pPr/>
              <a:t>12/09/2017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A847CFC-816F-41D0-AAC0-9BF4FEBC753E}" type="datetimeFigureOut">
              <a:rPr lang="es-ES" smtClean="0"/>
              <a:pPr/>
              <a:t>12/09/2017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7" y="1268760"/>
            <a:ext cx="8064896" cy="2304256"/>
          </a:xfrm>
        </p:spPr>
        <p:txBody>
          <a:bodyPr>
            <a:normAutofit fontScale="90000"/>
          </a:bodyPr>
          <a:lstStyle/>
          <a:p>
            <a:r>
              <a:rPr lang="es-ES" dirty="0"/>
              <a:t>Implementación de </a:t>
            </a:r>
            <a:r>
              <a:rPr lang="es-ES" dirty="0" smtClean="0"/>
              <a:t>sistemas </a:t>
            </a:r>
            <a:r>
              <a:rPr lang="es-ES" dirty="0"/>
              <a:t>de control </a:t>
            </a:r>
            <a:r>
              <a:rPr lang="es-ES" dirty="0" smtClean="0"/>
              <a:t>y </a:t>
            </a:r>
            <a:r>
              <a:rPr lang="es-ES" dirty="0"/>
              <a:t>a</a:t>
            </a:r>
            <a:r>
              <a:rPr lang="es-ES" dirty="0" smtClean="0"/>
              <a:t>dquisición </a:t>
            </a:r>
            <a:r>
              <a:rPr lang="es-ES" dirty="0"/>
              <a:t>de </a:t>
            </a:r>
            <a:r>
              <a:rPr lang="es-ES" dirty="0" smtClean="0"/>
              <a:t>datos </a:t>
            </a:r>
            <a:r>
              <a:rPr lang="es-ES" dirty="0"/>
              <a:t>para </a:t>
            </a:r>
            <a:r>
              <a:rPr lang="es-ES" dirty="0" smtClean="0"/>
              <a:t>la </a:t>
            </a:r>
            <a:r>
              <a:rPr lang="es-ES" dirty="0"/>
              <a:t>investigación científica 	</a:t>
            </a:r>
            <a:br>
              <a:rPr lang="es-ES" dirty="0"/>
            </a:b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439652" y="3440545"/>
            <a:ext cx="6264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Jacobo Troncoso Casares</a:t>
            </a:r>
          </a:p>
          <a:p>
            <a:pPr algn="ctr"/>
            <a:r>
              <a:rPr lang="es-ES" sz="2400" dirty="0" smtClean="0"/>
              <a:t>Laboratorio de </a:t>
            </a:r>
            <a:r>
              <a:rPr lang="es-ES" sz="2400" dirty="0" err="1" smtClean="0"/>
              <a:t>Termofísica</a:t>
            </a:r>
            <a:endParaRPr lang="es-ES" sz="2400" dirty="0" smtClean="0"/>
          </a:p>
          <a:p>
            <a:pPr algn="ctr"/>
            <a:r>
              <a:rPr lang="es-ES" sz="2400" dirty="0" smtClean="0"/>
              <a:t>Departamento de Física Aplicada</a:t>
            </a:r>
          </a:p>
          <a:p>
            <a:pPr algn="ctr"/>
            <a:r>
              <a:rPr lang="es-ES" sz="2400" dirty="0" smtClean="0"/>
              <a:t>Universidad de Vigo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33899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5280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smtClean="0"/>
              <a:t>Resistivos </a:t>
            </a:r>
          </a:p>
          <a:p>
            <a:pPr marL="0" indent="0">
              <a:buNone/>
            </a:pPr>
            <a:r>
              <a:rPr lang="es-ES" dirty="0" smtClean="0"/>
              <a:t>-Pt 100 , Pt1000.- Alta linealidad, ±1mK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-NTC, PTC – No lineales, ±0.3mK</a:t>
            </a:r>
          </a:p>
          <a:p>
            <a:pPr marL="0" indent="0">
              <a:buNone/>
            </a:pPr>
            <a:endParaRPr lang="es-ES" dirty="0" smtClean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Sensores de Temperatura</a:t>
            </a:r>
            <a:endParaRPr lang="es-ES" dirty="0"/>
          </a:p>
        </p:txBody>
      </p:sp>
      <p:pic>
        <p:nvPicPr>
          <p:cNvPr id="1027" name="Picture 3" descr="L:\2017\charlafarixa\20170904_182424.jpg"/>
          <p:cNvPicPr>
            <a:picLocks noChangeAspect="1" noChangeArrowheads="1"/>
          </p:cNvPicPr>
          <p:nvPr/>
        </p:nvPicPr>
        <p:blipFill>
          <a:blip r:embed="rId2" cstate="print"/>
          <a:srcRect l="24181" r="29185"/>
          <a:stretch>
            <a:fillRect/>
          </a:stretch>
        </p:blipFill>
        <p:spPr bwMode="auto">
          <a:xfrm rot="5400000">
            <a:off x="869171" y="2307295"/>
            <a:ext cx="1800201" cy="2171406"/>
          </a:xfrm>
          <a:prstGeom prst="rect">
            <a:avLst/>
          </a:prstGeom>
          <a:noFill/>
        </p:spPr>
      </p:pic>
      <p:pic>
        <p:nvPicPr>
          <p:cNvPr id="1028" name="Picture 4" descr="L:\2017\charlafarixa\20170904_1946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5" y="2492896"/>
            <a:ext cx="3096344" cy="1741694"/>
          </a:xfrm>
          <a:prstGeom prst="rect">
            <a:avLst/>
          </a:prstGeom>
          <a:noFill/>
        </p:spPr>
      </p:pic>
      <p:pic>
        <p:nvPicPr>
          <p:cNvPr id="8" name="Picture 5" descr="L:\2017\charlafarixa\20170904_182506.jpg"/>
          <p:cNvPicPr>
            <a:picLocks noChangeAspect="1" noChangeArrowheads="1"/>
          </p:cNvPicPr>
          <p:nvPr/>
        </p:nvPicPr>
        <p:blipFill>
          <a:blip r:embed="rId4" cstate="print"/>
          <a:srcRect l="18806" r="31221"/>
          <a:stretch>
            <a:fillRect/>
          </a:stretch>
        </p:blipFill>
        <p:spPr bwMode="auto">
          <a:xfrm>
            <a:off x="6516217" y="4437112"/>
            <a:ext cx="2016224" cy="2139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118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5280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smtClean="0"/>
              <a:t>Resistivos 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Sensores de Temperatura</a:t>
            </a:r>
            <a:endParaRPr lang="es-ES" dirty="0"/>
          </a:p>
        </p:txBody>
      </p:sp>
      <p:pic>
        <p:nvPicPr>
          <p:cNvPr id="7" name="6 Imagen" descr="blog_2015-10_kennlinienmesselemente_rdss-838x4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3" y="1772817"/>
            <a:ext cx="798195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8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 -Mecánicos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FontTx/>
              <a:buChar char="-"/>
            </a:pPr>
            <a:r>
              <a:rPr lang="es-ES" dirty="0" smtClean="0"/>
              <a:t>Electrónicos</a:t>
            </a:r>
          </a:p>
          <a:p>
            <a:pPr marL="0" indent="0">
              <a:buNone/>
            </a:pPr>
            <a:r>
              <a:rPr lang="es-ES" dirty="0"/>
              <a:t>	</a:t>
            </a:r>
            <a:r>
              <a:rPr lang="es-ES" dirty="0" smtClean="0"/>
              <a:t>- </a:t>
            </a:r>
            <a:r>
              <a:rPr lang="es-ES" dirty="0" err="1" smtClean="0"/>
              <a:t>Piezo</a:t>
            </a:r>
            <a:r>
              <a:rPr lang="es-ES" dirty="0" smtClean="0"/>
              <a:t> eléctricos</a:t>
            </a:r>
          </a:p>
          <a:p>
            <a:pPr marL="0" indent="0">
              <a:buNone/>
            </a:pPr>
            <a:r>
              <a:rPr lang="es-ES" dirty="0"/>
              <a:t>	</a:t>
            </a:r>
            <a:r>
              <a:rPr lang="es-ES" dirty="0" smtClean="0"/>
              <a:t>- Resistivos</a:t>
            </a:r>
          </a:p>
          <a:p>
            <a:pPr marL="0" indent="0">
              <a:buNone/>
            </a:pPr>
            <a:r>
              <a:rPr lang="es-ES" dirty="0"/>
              <a:t>	</a:t>
            </a:r>
            <a:r>
              <a:rPr lang="es-ES" dirty="0" smtClean="0"/>
              <a:t>- Capacitivos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/>
          <a:lstStyle/>
          <a:p>
            <a:r>
              <a:rPr lang="es-ES" dirty="0" smtClean="0"/>
              <a:t>Sensores de Presión</a:t>
            </a:r>
            <a:endParaRPr lang="es-ES" dirty="0"/>
          </a:p>
        </p:txBody>
      </p:sp>
      <p:pic>
        <p:nvPicPr>
          <p:cNvPr id="2051" name="Picture 3" descr="L:\2017\charlafarixa\20170904_1818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519452" y="2555589"/>
            <a:ext cx="5507088" cy="3097737"/>
          </a:xfrm>
          <a:prstGeom prst="rect">
            <a:avLst/>
          </a:prstGeom>
          <a:noFill/>
        </p:spPr>
      </p:pic>
      <p:pic>
        <p:nvPicPr>
          <p:cNvPr id="2050" name="Picture 2" descr="L:\2017\charlafarixa\20170904_1818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351476" y="2497397"/>
            <a:ext cx="5616624" cy="3159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746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100628"/>
            <a:ext cx="7732340" cy="52807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dirty="0" smtClean="0"/>
          </a:p>
          <a:p>
            <a:pPr marL="0" indent="0" algn="ctr">
              <a:buNone/>
            </a:pPr>
            <a:r>
              <a:rPr lang="es-ES" dirty="0" smtClean="0"/>
              <a:t>Resistencia + refrigeración</a:t>
            </a:r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FontTx/>
              <a:buChar char="-"/>
            </a:pPr>
            <a:endParaRPr lang="es-ES" dirty="0" smtClean="0"/>
          </a:p>
          <a:p>
            <a:pPr marL="0" indent="0">
              <a:buFontTx/>
              <a:buChar char="-"/>
            </a:pP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Control de la temperatura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2123729" y="4077072"/>
            <a:ext cx="4896544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2771800" y="5373216"/>
            <a:ext cx="1944216" cy="21602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" name="6 Conector recto"/>
          <p:cNvCxnSpPr/>
          <p:nvPr/>
        </p:nvCxnSpPr>
        <p:spPr>
          <a:xfrm flipH="1">
            <a:off x="2483769" y="5517232"/>
            <a:ext cx="28803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flipV="1">
            <a:off x="2483768" y="3645024"/>
            <a:ext cx="0" cy="187220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 flipH="1">
            <a:off x="1475657" y="3645024"/>
            <a:ext cx="100811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 flipH="1">
            <a:off x="4716016" y="5517232"/>
            <a:ext cx="28803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 flipV="1">
            <a:off x="5004048" y="3356992"/>
            <a:ext cx="0" cy="216024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 flipH="1">
            <a:off x="1475656" y="3356992"/>
            <a:ext cx="352839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24 Rectángulo"/>
          <p:cNvSpPr/>
          <p:nvPr/>
        </p:nvSpPr>
        <p:spPr>
          <a:xfrm>
            <a:off x="755577" y="3068960"/>
            <a:ext cx="720080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26 CuadroTexto"/>
          <p:cNvSpPr txBox="1"/>
          <p:nvPr/>
        </p:nvSpPr>
        <p:spPr>
          <a:xfrm>
            <a:off x="1475657" y="305966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+</a:t>
            </a:r>
            <a:endParaRPr lang="es-ES" dirty="0"/>
          </a:p>
        </p:txBody>
      </p:sp>
      <p:sp>
        <p:nvSpPr>
          <p:cNvPr id="28" name="27 CuadroTexto"/>
          <p:cNvSpPr txBox="1"/>
          <p:nvPr/>
        </p:nvSpPr>
        <p:spPr>
          <a:xfrm>
            <a:off x="1475657" y="356372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-</a:t>
            </a:r>
            <a:endParaRPr lang="es-ES" dirty="0"/>
          </a:p>
        </p:txBody>
      </p:sp>
      <p:sp>
        <p:nvSpPr>
          <p:cNvPr id="33" name="32 Arco de bloque"/>
          <p:cNvSpPr/>
          <p:nvPr/>
        </p:nvSpPr>
        <p:spPr>
          <a:xfrm>
            <a:off x="5473600" y="4797152"/>
            <a:ext cx="432048" cy="864096"/>
          </a:xfrm>
          <a:prstGeom prst="blockArc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4" name="33 Arco de bloque"/>
          <p:cNvSpPr/>
          <p:nvPr/>
        </p:nvSpPr>
        <p:spPr>
          <a:xfrm rot="10800000">
            <a:off x="5796137" y="4725144"/>
            <a:ext cx="432047" cy="986408"/>
          </a:xfrm>
          <a:prstGeom prst="blockArc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5" name="34 Arco de bloque"/>
          <p:cNvSpPr/>
          <p:nvPr/>
        </p:nvSpPr>
        <p:spPr>
          <a:xfrm>
            <a:off x="6118672" y="4869160"/>
            <a:ext cx="432048" cy="792088"/>
          </a:xfrm>
          <a:prstGeom prst="blockArc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cxnSp>
        <p:nvCxnSpPr>
          <p:cNvPr id="36" name="35 Conector recto"/>
          <p:cNvCxnSpPr>
            <a:stCxn id="31" idx="0"/>
          </p:cNvCxnSpPr>
          <p:nvPr/>
        </p:nvCxnSpPr>
        <p:spPr>
          <a:xfrm flipH="1" flipV="1">
            <a:off x="6804249" y="3645024"/>
            <a:ext cx="18001" cy="1573324"/>
          </a:xfrm>
          <a:prstGeom prst="line">
            <a:avLst/>
          </a:prstGeom>
          <a:ln w="1016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29 Arco de bloque"/>
          <p:cNvSpPr/>
          <p:nvPr/>
        </p:nvSpPr>
        <p:spPr>
          <a:xfrm rot="10800000">
            <a:off x="5148065" y="4725144"/>
            <a:ext cx="432047" cy="986408"/>
          </a:xfrm>
          <a:prstGeom prst="blockArc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1" name="30 Arco de bloque"/>
          <p:cNvSpPr/>
          <p:nvPr/>
        </p:nvSpPr>
        <p:spPr>
          <a:xfrm rot="10800000">
            <a:off x="6444209" y="4725144"/>
            <a:ext cx="432047" cy="986408"/>
          </a:xfrm>
          <a:prstGeom prst="blockArc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cxnSp>
        <p:nvCxnSpPr>
          <p:cNvPr id="39" name="38 Conector recto"/>
          <p:cNvCxnSpPr/>
          <p:nvPr/>
        </p:nvCxnSpPr>
        <p:spPr>
          <a:xfrm>
            <a:off x="5148064" y="3212976"/>
            <a:ext cx="2592288" cy="0"/>
          </a:xfrm>
          <a:prstGeom prst="line">
            <a:avLst/>
          </a:prstGeom>
          <a:ln w="1016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"/>
          <p:cNvCxnSpPr/>
          <p:nvPr/>
        </p:nvCxnSpPr>
        <p:spPr>
          <a:xfrm>
            <a:off x="6804249" y="3696780"/>
            <a:ext cx="936104" cy="0"/>
          </a:xfrm>
          <a:prstGeom prst="line">
            <a:avLst/>
          </a:prstGeom>
          <a:ln w="1016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"/>
          <p:cNvCxnSpPr/>
          <p:nvPr/>
        </p:nvCxnSpPr>
        <p:spPr>
          <a:xfrm flipV="1">
            <a:off x="5199820" y="3212976"/>
            <a:ext cx="0" cy="2088232"/>
          </a:xfrm>
          <a:prstGeom prst="line">
            <a:avLst/>
          </a:prstGeom>
          <a:ln w="1016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42 Rectángulo"/>
          <p:cNvSpPr/>
          <p:nvPr/>
        </p:nvSpPr>
        <p:spPr>
          <a:xfrm>
            <a:off x="7740352" y="2780928"/>
            <a:ext cx="720080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101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5 Imagen" descr="20170904_1813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420888"/>
            <a:ext cx="5504612" cy="3096344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99592" y="1556792"/>
            <a:ext cx="6840760" cy="1296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dirty="0" err="1" smtClean="0"/>
              <a:t>Peltier</a:t>
            </a:r>
            <a:endParaRPr lang="es-ES" dirty="0" smtClean="0"/>
          </a:p>
          <a:p>
            <a:pPr marL="0" indent="0">
              <a:buFontTx/>
              <a:buChar char="-"/>
            </a:pPr>
            <a:endParaRPr lang="es-ES" dirty="0" smtClean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Control de la temperatura</a:t>
            </a:r>
            <a:endParaRPr lang="es-ES" dirty="0"/>
          </a:p>
        </p:txBody>
      </p:sp>
      <p:pic>
        <p:nvPicPr>
          <p:cNvPr id="29" name="28 Imagen" descr="large_thumbnai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2564904"/>
            <a:ext cx="6229350" cy="3505200"/>
          </a:xfrm>
          <a:prstGeom prst="rect">
            <a:avLst/>
          </a:prstGeom>
        </p:spPr>
      </p:pic>
      <p:grpSp>
        <p:nvGrpSpPr>
          <p:cNvPr id="27" name="26 Grupo"/>
          <p:cNvGrpSpPr/>
          <p:nvPr/>
        </p:nvGrpSpPr>
        <p:grpSpPr>
          <a:xfrm>
            <a:off x="1043608" y="2780928"/>
            <a:ext cx="7992888" cy="3672408"/>
            <a:chOff x="1043608" y="2780928"/>
            <a:chExt cx="7992888" cy="3672408"/>
          </a:xfrm>
        </p:grpSpPr>
        <p:grpSp>
          <p:nvGrpSpPr>
            <p:cNvPr id="68" name="67 Grupo"/>
            <p:cNvGrpSpPr/>
            <p:nvPr/>
          </p:nvGrpSpPr>
          <p:grpSpPr>
            <a:xfrm>
              <a:off x="1043608" y="2780928"/>
              <a:ext cx="7992888" cy="3672408"/>
              <a:chOff x="1547664" y="2780928"/>
              <a:chExt cx="7992888" cy="3672408"/>
            </a:xfrm>
          </p:grpSpPr>
          <p:grpSp>
            <p:nvGrpSpPr>
              <p:cNvPr id="63" name="62 Grupo"/>
              <p:cNvGrpSpPr/>
              <p:nvPr/>
            </p:nvGrpSpPr>
            <p:grpSpPr>
              <a:xfrm>
                <a:off x="1547664" y="2780928"/>
                <a:ext cx="7848872" cy="3672408"/>
                <a:chOff x="1907704" y="4077072"/>
                <a:chExt cx="7848872" cy="3672408"/>
              </a:xfrm>
            </p:grpSpPr>
            <p:sp>
              <p:nvSpPr>
                <p:cNvPr id="49" name="48 Rectángulo"/>
                <p:cNvSpPr/>
                <p:nvPr/>
              </p:nvSpPr>
              <p:spPr>
                <a:xfrm>
                  <a:off x="1907704" y="4077072"/>
                  <a:ext cx="7848872" cy="3672408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2" name="41 Elipse"/>
                <p:cNvSpPr/>
                <p:nvPr/>
              </p:nvSpPr>
              <p:spPr>
                <a:xfrm>
                  <a:off x="2339752" y="4365104"/>
                  <a:ext cx="3024336" cy="2808312"/>
                </a:xfrm>
                <a:prstGeom prst="ellipse">
                  <a:avLst/>
                </a:prstGeom>
                <a:noFill/>
                <a:ln w="635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5" name="44 Rectángulo"/>
                <p:cNvSpPr/>
                <p:nvPr/>
              </p:nvSpPr>
              <p:spPr>
                <a:xfrm>
                  <a:off x="5436096" y="4941168"/>
                  <a:ext cx="216024" cy="172819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6" name="45 Rectángulo"/>
                <p:cNvSpPr/>
                <p:nvPr/>
              </p:nvSpPr>
              <p:spPr>
                <a:xfrm>
                  <a:off x="5652120" y="4941168"/>
                  <a:ext cx="504056" cy="1728192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7" name="46 Elipse"/>
                <p:cNvSpPr/>
                <p:nvPr/>
              </p:nvSpPr>
              <p:spPr>
                <a:xfrm>
                  <a:off x="5796136" y="4365104"/>
                  <a:ext cx="3024336" cy="2808312"/>
                </a:xfrm>
                <a:prstGeom prst="ellipse">
                  <a:avLst/>
                </a:prstGeom>
                <a:noFill/>
                <a:ln w="635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8" name="47 Rectángulo"/>
                <p:cNvSpPr/>
                <p:nvPr/>
              </p:nvSpPr>
              <p:spPr>
                <a:xfrm>
                  <a:off x="8460432" y="5013176"/>
                  <a:ext cx="504056" cy="1728192"/>
                </a:xfrm>
                <a:prstGeom prst="rect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1" name="50 Rectángulo"/>
                <p:cNvSpPr/>
                <p:nvPr/>
              </p:nvSpPr>
              <p:spPr>
                <a:xfrm>
                  <a:off x="2195736" y="4869160"/>
                  <a:ext cx="504056" cy="1728192"/>
                </a:xfrm>
                <a:prstGeom prst="re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pic>
              <p:nvPicPr>
                <p:cNvPr id="62" name="61 Imagen" descr="Imagen2.jpg"/>
                <p:cNvPicPr>
                  <a:picLocks noChangeAspect="1"/>
                </p:cNvPicPr>
                <p:nvPr/>
              </p:nvPicPr>
              <p:blipFill>
                <a:blip r:embed="rId4" cstate="print"/>
                <a:srcRect t="74292" r="5413"/>
                <a:stretch>
                  <a:fillRect/>
                </a:stretch>
              </p:blipFill>
              <p:spPr>
                <a:xfrm>
                  <a:off x="2195736" y="6616104"/>
                  <a:ext cx="3096344" cy="747552"/>
                </a:xfrm>
                <a:prstGeom prst="rect">
                  <a:avLst/>
                </a:prstGeom>
              </p:spPr>
            </p:pic>
            <p:sp>
              <p:nvSpPr>
                <p:cNvPr id="44" name="43 Rectángulo"/>
                <p:cNvSpPr/>
                <p:nvPr/>
              </p:nvSpPr>
              <p:spPr>
                <a:xfrm>
                  <a:off x="4932040" y="4941168"/>
                  <a:ext cx="504056" cy="1728192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64" name="63 CuadroTexto"/>
              <p:cNvSpPr txBox="1"/>
              <p:nvPr/>
            </p:nvSpPr>
            <p:spPr>
              <a:xfrm>
                <a:off x="7380312" y="4221088"/>
                <a:ext cx="21602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/>
                  <a:t>Sistema a controlar</a:t>
                </a:r>
                <a:endParaRPr lang="es-ES" dirty="0"/>
              </a:p>
            </p:txBody>
          </p:sp>
          <p:sp>
            <p:nvSpPr>
              <p:cNvPr id="65" name="64 CuadroTexto"/>
              <p:cNvSpPr txBox="1"/>
              <p:nvPr/>
            </p:nvSpPr>
            <p:spPr>
              <a:xfrm>
                <a:off x="1619672" y="4149080"/>
                <a:ext cx="17281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/>
                  <a:t>Refrigerador</a:t>
                </a:r>
                <a:endParaRPr lang="es-ES" dirty="0"/>
              </a:p>
            </p:txBody>
          </p:sp>
          <p:sp>
            <p:nvSpPr>
              <p:cNvPr id="66" name="65 CuadroTexto"/>
              <p:cNvSpPr txBox="1"/>
              <p:nvPr/>
            </p:nvSpPr>
            <p:spPr>
              <a:xfrm>
                <a:off x="3563888" y="4005064"/>
                <a:ext cx="38884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err="1" smtClean="0"/>
                  <a:t>Peltier</a:t>
                </a:r>
                <a:r>
                  <a:rPr lang="es-ES" dirty="0" smtClean="0"/>
                  <a:t>  + Intercambiador de calor</a:t>
                </a:r>
                <a:endParaRPr lang="es-ES" dirty="0"/>
              </a:p>
            </p:txBody>
          </p:sp>
        </p:grpSp>
        <p:sp>
          <p:nvSpPr>
            <p:cNvPr id="20" name="19 Rectángulo"/>
            <p:cNvSpPr/>
            <p:nvPr/>
          </p:nvSpPr>
          <p:spPr>
            <a:xfrm>
              <a:off x="3995936" y="5877272"/>
              <a:ext cx="1296144" cy="3600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4752020" y="5589240"/>
              <a:ext cx="6120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+</a:t>
              </a:r>
              <a:endParaRPr lang="es-ES" dirty="0"/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4319972" y="5589240"/>
              <a:ext cx="6120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-</a:t>
              </a:r>
              <a:endParaRPr lang="es-ES" dirty="0"/>
            </a:p>
          </p:txBody>
        </p:sp>
        <p:cxnSp>
          <p:nvCxnSpPr>
            <p:cNvPr id="24" name="23 Conector recto"/>
            <p:cNvCxnSpPr>
              <a:stCxn id="20" idx="0"/>
            </p:cNvCxnSpPr>
            <p:nvPr/>
          </p:nvCxnSpPr>
          <p:spPr>
            <a:xfrm flipV="1">
              <a:off x="4644008" y="5373216"/>
              <a:ext cx="0" cy="50405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24 Conector recto"/>
            <p:cNvCxnSpPr/>
            <p:nvPr/>
          </p:nvCxnSpPr>
          <p:spPr>
            <a:xfrm flipV="1">
              <a:off x="4716016" y="5373216"/>
              <a:ext cx="0" cy="50405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101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100628"/>
            <a:ext cx="7732340" cy="52807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-Fuente de alimentación controlada</a:t>
            </a:r>
          </a:p>
          <a:p>
            <a:pPr marL="0" indent="0">
              <a:buNone/>
            </a:pPr>
            <a:endParaRPr lang="es-ES" dirty="0" smtClean="0"/>
          </a:p>
          <a:p>
            <a:pPr marL="0" indent="0">
              <a:buFontTx/>
              <a:buChar char="-"/>
            </a:pPr>
            <a:r>
              <a:rPr lang="es-ES" dirty="0" smtClean="0"/>
              <a:t>Control PID o PI.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smtClean="0"/>
              <a:t>- Valores de Tc en el orden de cientos de s.</a:t>
            </a:r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Control de la temperatura</a:t>
            </a:r>
            <a:endParaRPr lang="es-ES" dirty="0"/>
          </a:p>
        </p:txBody>
      </p:sp>
      <p:pic>
        <p:nvPicPr>
          <p:cNvPr id="1026" name="Picture 2" descr="L:\2017\charlafarixa\20170904_181617.jpg"/>
          <p:cNvPicPr>
            <a:picLocks noChangeAspect="1" noChangeArrowheads="1"/>
          </p:cNvPicPr>
          <p:nvPr/>
        </p:nvPicPr>
        <p:blipFill>
          <a:blip r:embed="rId2" cstate="print"/>
          <a:srcRect l="25587" r="27950" b="20201"/>
          <a:stretch>
            <a:fillRect/>
          </a:stretch>
        </p:blipFill>
        <p:spPr bwMode="auto">
          <a:xfrm>
            <a:off x="1043609" y="2276872"/>
            <a:ext cx="4248472" cy="4104456"/>
          </a:xfrm>
          <a:prstGeom prst="rect">
            <a:avLst/>
          </a:prstGeom>
          <a:noFill/>
        </p:spPr>
      </p:pic>
      <p:pic>
        <p:nvPicPr>
          <p:cNvPr id="1027" name="Picture 3" descr="L:\2017\charlafarixa\20170904_181916.jpg"/>
          <p:cNvPicPr>
            <a:picLocks noChangeAspect="1" noChangeArrowheads="1"/>
          </p:cNvPicPr>
          <p:nvPr/>
        </p:nvPicPr>
        <p:blipFill>
          <a:blip r:embed="rId3" cstate="print"/>
          <a:srcRect l="10626" t="3801" r="2751" b="17800"/>
          <a:stretch>
            <a:fillRect/>
          </a:stretch>
        </p:blipFill>
        <p:spPr bwMode="auto">
          <a:xfrm>
            <a:off x="1331640" y="2636912"/>
            <a:ext cx="7920880" cy="4032448"/>
          </a:xfrm>
          <a:prstGeom prst="rect">
            <a:avLst/>
          </a:prstGeom>
          <a:noFill/>
        </p:spPr>
      </p:pic>
      <p:pic>
        <p:nvPicPr>
          <p:cNvPr id="1028" name="Picture 4" descr="L:\2017\charlafarixa\20170904_182559.jpg"/>
          <p:cNvPicPr>
            <a:picLocks noChangeAspect="1" noChangeArrowheads="1"/>
          </p:cNvPicPr>
          <p:nvPr/>
        </p:nvPicPr>
        <p:blipFill>
          <a:blip r:embed="rId4" cstate="print"/>
          <a:srcRect l="20863" t="-3199" r="9050" b="27600"/>
          <a:stretch>
            <a:fillRect/>
          </a:stretch>
        </p:blipFill>
        <p:spPr bwMode="auto">
          <a:xfrm>
            <a:off x="1835697" y="2852936"/>
            <a:ext cx="6408712" cy="3888432"/>
          </a:xfrm>
          <a:prstGeom prst="rect">
            <a:avLst/>
          </a:prstGeom>
          <a:noFill/>
        </p:spPr>
      </p:pic>
      <p:pic>
        <p:nvPicPr>
          <p:cNvPr id="1029" name="Picture 5" descr="L:\2017\charlafarixa\20170904_182617.jpg"/>
          <p:cNvPicPr>
            <a:picLocks noChangeAspect="1" noChangeArrowheads="1"/>
          </p:cNvPicPr>
          <p:nvPr/>
        </p:nvPicPr>
        <p:blipFill>
          <a:blip r:embed="rId5" cstate="print"/>
          <a:srcRect l="25588" t="16401" b="15000"/>
          <a:stretch>
            <a:fillRect/>
          </a:stretch>
        </p:blipFill>
        <p:spPr bwMode="auto">
          <a:xfrm>
            <a:off x="2339752" y="3329608"/>
            <a:ext cx="6804248" cy="3528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101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smtClean="0"/>
              <a:t> - Motor + Pistón.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- Control P, PI o PID (incluso ON/OFF)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smtClean="0"/>
              <a:t>- Valores de Tc en el orden de s.</a:t>
            </a:r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Control de presión</a:t>
            </a:r>
            <a:endParaRPr lang="es-ES" dirty="0"/>
          </a:p>
        </p:txBody>
      </p:sp>
      <p:sp>
        <p:nvSpPr>
          <p:cNvPr id="4" name="3 Y"/>
          <p:cNvSpPr/>
          <p:nvPr/>
        </p:nvSpPr>
        <p:spPr>
          <a:xfrm>
            <a:off x="2699792" y="2492896"/>
            <a:ext cx="1080120" cy="1152128"/>
          </a:xfrm>
          <a:prstGeom prst="flowChartSummingJunction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3779912" y="2996952"/>
            <a:ext cx="129614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5076056" y="2852936"/>
            <a:ext cx="1296144" cy="50405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899593" y="2636912"/>
            <a:ext cx="720080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1619673" y="263691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+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1619673" y="313167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-</a:t>
            </a:r>
            <a:endParaRPr lang="es-ES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1619672" y="2924944"/>
            <a:ext cx="108012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1619672" y="3140968"/>
            <a:ext cx="108012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L:\2017\charlafarixa\20170904_181926.jpg"/>
          <p:cNvPicPr>
            <a:picLocks noChangeAspect="1" noChangeArrowheads="1"/>
          </p:cNvPicPr>
          <p:nvPr/>
        </p:nvPicPr>
        <p:blipFill>
          <a:blip r:embed="rId2" cstate="print"/>
          <a:srcRect l="14563" t="-399"/>
          <a:stretch>
            <a:fillRect/>
          </a:stretch>
        </p:blipFill>
        <p:spPr bwMode="auto">
          <a:xfrm>
            <a:off x="179512" y="1124744"/>
            <a:ext cx="7812360" cy="5164038"/>
          </a:xfrm>
          <a:prstGeom prst="rect">
            <a:avLst/>
          </a:prstGeom>
          <a:noFill/>
        </p:spPr>
      </p:pic>
      <p:pic>
        <p:nvPicPr>
          <p:cNvPr id="2051" name="Picture 3" descr="L:\2017\charlafarixa\20170904_181555.jpg"/>
          <p:cNvPicPr>
            <a:picLocks noChangeAspect="1" noChangeArrowheads="1"/>
          </p:cNvPicPr>
          <p:nvPr/>
        </p:nvPicPr>
        <p:blipFill>
          <a:blip r:embed="rId3" cstate="print"/>
          <a:srcRect l="-1187" t="16400" b="17801"/>
          <a:stretch>
            <a:fillRect/>
          </a:stretch>
        </p:blipFill>
        <p:spPr bwMode="auto">
          <a:xfrm>
            <a:off x="0" y="1952836"/>
            <a:ext cx="9252520" cy="3384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049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412778"/>
            <a:ext cx="8964488" cy="4713387"/>
          </a:xfrm>
        </p:spPr>
        <p:txBody>
          <a:bodyPr>
            <a:normAutofit/>
          </a:bodyPr>
          <a:lstStyle/>
          <a:p>
            <a:r>
              <a:rPr lang="es-ES" dirty="0" smtClean="0"/>
              <a:t>Calorimetría – Termoeléctricos</a:t>
            </a:r>
          </a:p>
          <a:p>
            <a:r>
              <a:rPr lang="es-ES" dirty="0" smtClean="0"/>
              <a:t>Velocidad del sonido- Piezoeléctricos.</a:t>
            </a:r>
          </a:p>
          <a:p>
            <a:r>
              <a:rPr lang="es-ES" dirty="0" err="1" smtClean="0"/>
              <a:t>Densitometría</a:t>
            </a:r>
            <a:r>
              <a:rPr lang="es-ES" dirty="0" smtClean="0"/>
              <a:t> – Piezoeléctricos, </a:t>
            </a:r>
            <a:r>
              <a:rPr lang="es-ES" dirty="0" err="1" smtClean="0"/>
              <a:t>Optoeléctrónicos</a:t>
            </a:r>
            <a:r>
              <a:rPr lang="es-ES" dirty="0" smtClean="0"/>
              <a:t>, Inductivos.</a:t>
            </a:r>
          </a:p>
          <a:p>
            <a:r>
              <a:rPr lang="es-ES" dirty="0" smtClean="0"/>
              <a:t>Viscosidad – Inductivos.</a:t>
            </a:r>
          </a:p>
          <a:p>
            <a:r>
              <a:rPr lang="es-ES" dirty="0" smtClean="0"/>
              <a:t>Dispersión de luz, equilibrio de fases, índice de refracción – </a:t>
            </a:r>
            <a:r>
              <a:rPr lang="es-ES" dirty="0" err="1" smtClean="0"/>
              <a:t>Optoelectrónicos</a:t>
            </a:r>
            <a:r>
              <a:rPr lang="es-ES" dirty="0" smtClean="0"/>
              <a:t>.</a:t>
            </a:r>
          </a:p>
          <a:p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Transductores</a:t>
            </a:r>
            <a:endParaRPr lang="es-ES" dirty="0"/>
          </a:p>
        </p:txBody>
      </p:sp>
      <p:pic>
        <p:nvPicPr>
          <p:cNvPr id="3074" name="Picture 2" descr="L:\2017\charlafarixa\20170904_181341.jpg"/>
          <p:cNvPicPr>
            <a:picLocks noChangeAspect="1" noChangeArrowheads="1"/>
          </p:cNvPicPr>
          <p:nvPr/>
        </p:nvPicPr>
        <p:blipFill>
          <a:blip r:embed="rId2" cstate="print"/>
          <a:srcRect l="20291" t="1228" r="13038" b="859"/>
          <a:stretch>
            <a:fillRect/>
          </a:stretch>
        </p:blipFill>
        <p:spPr bwMode="auto">
          <a:xfrm rot="5400000">
            <a:off x="2267744" y="1768663"/>
            <a:ext cx="4968552" cy="4104456"/>
          </a:xfrm>
          <a:prstGeom prst="rect">
            <a:avLst/>
          </a:prstGeom>
          <a:noFill/>
        </p:spPr>
      </p:pic>
      <p:pic>
        <p:nvPicPr>
          <p:cNvPr id="3075" name="Picture 3" descr="L:\2017\charlafarixa\904016-MLA25893430096_082017-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3094" y="2064308"/>
            <a:ext cx="4021149" cy="4005064"/>
          </a:xfrm>
          <a:prstGeom prst="rect">
            <a:avLst/>
          </a:prstGeom>
          <a:noFill/>
        </p:spPr>
      </p:pic>
      <p:pic>
        <p:nvPicPr>
          <p:cNvPr id="3078" name="Picture 6" descr="http://www.tme.eu/html/gfx/ramka_4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4276" y="2924944"/>
            <a:ext cx="4402460" cy="2791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412778"/>
            <a:ext cx="8964488" cy="4713387"/>
          </a:xfrm>
        </p:spPr>
        <p:txBody>
          <a:bodyPr>
            <a:normAutofit/>
          </a:bodyPr>
          <a:lstStyle/>
          <a:p>
            <a:r>
              <a:rPr lang="es-ES" dirty="0" smtClean="0"/>
              <a:t> </a:t>
            </a:r>
            <a:r>
              <a:rPr lang="es-ES" b="1" u="sng" dirty="0" err="1" smtClean="0"/>
              <a:t>Multímetros</a:t>
            </a:r>
            <a:endParaRPr lang="es-ES" b="1" u="sng" dirty="0" smtClean="0"/>
          </a:p>
          <a:p>
            <a:r>
              <a:rPr lang="es-ES" dirty="0" smtClean="0"/>
              <a:t>Frecuencímetros</a:t>
            </a:r>
          </a:p>
          <a:p>
            <a:r>
              <a:rPr lang="es-ES" dirty="0" smtClean="0"/>
              <a:t>Osciloscopios digitales</a:t>
            </a:r>
          </a:p>
          <a:p>
            <a:r>
              <a:rPr lang="es-ES" dirty="0" smtClean="0"/>
              <a:t>Tarjetas de adquisición</a:t>
            </a:r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Conversión A/D y D/A</a:t>
            </a:r>
            <a:endParaRPr lang="es-ES" dirty="0"/>
          </a:p>
        </p:txBody>
      </p:sp>
      <p:pic>
        <p:nvPicPr>
          <p:cNvPr id="34820" name="Picture 4" descr="L:\2017\charlafarixa\20170904_181838.jpg"/>
          <p:cNvPicPr>
            <a:picLocks noChangeAspect="1" noChangeArrowheads="1"/>
          </p:cNvPicPr>
          <p:nvPr/>
        </p:nvPicPr>
        <p:blipFill>
          <a:blip r:embed="rId2" cstate="print"/>
          <a:srcRect l="8365" t="34138" r="4938" b="26654"/>
          <a:stretch>
            <a:fillRect/>
          </a:stretch>
        </p:blipFill>
        <p:spPr bwMode="auto">
          <a:xfrm>
            <a:off x="395536" y="1916832"/>
            <a:ext cx="8208912" cy="2088232"/>
          </a:xfrm>
          <a:prstGeom prst="rect">
            <a:avLst/>
          </a:prstGeom>
          <a:noFill/>
        </p:spPr>
      </p:pic>
      <p:pic>
        <p:nvPicPr>
          <p:cNvPr id="34821" name="Picture 5" descr="L:\2017\charlafarixa\20170904_181905.jpg"/>
          <p:cNvPicPr>
            <a:picLocks noChangeAspect="1" noChangeArrowheads="1"/>
          </p:cNvPicPr>
          <p:nvPr/>
        </p:nvPicPr>
        <p:blipFill>
          <a:blip r:embed="rId3" cstate="print"/>
          <a:srcRect l="17713" t="15001" r="11413" b="20600"/>
          <a:stretch>
            <a:fillRect/>
          </a:stretch>
        </p:blipFill>
        <p:spPr bwMode="auto">
          <a:xfrm>
            <a:off x="1979712" y="2132856"/>
            <a:ext cx="6480720" cy="3312368"/>
          </a:xfrm>
          <a:prstGeom prst="rect">
            <a:avLst/>
          </a:prstGeom>
          <a:noFill/>
        </p:spPr>
      </p:pic>
      <p:pic>
        <p:nvPicPr>
          <p:cNvPr id="34818" name="Picture 2" descr="L:\2017\charlafarixa\20170904_181509.jpg"/>
          <p:cNvPicPr>
            <a:picLocks noChangeAspect="1" noChangeArrowheads="1"/>
          </p:cNvPicPr>
          <p:nvPr/>
        </p:nvPicPr>
        <p:blipFill>
          <a:blip r:embed="rId4" cstate="print"/>
          <a:srcRect l="16503" t="3668" r="29612" b="4294"/>
          <a:stretch>
            <a:fillRect/>
          </a:stretch>
        </p:blipFill>
        <p:spPr bwMode="auto">
          <a:xfrm rot="5400000">
            <a:off x="4067944" y="2564905"/>
            <a:ext cx="3672408" cy="3528392"/>
          </a:xfrm>
          <a:prstGeom prst="rect">
            <a:avLst/>
          </a:prstGeom>
          <a:noFill/>
        </p:spPr>
      </p:pic>
      <p:pic>
        <p:nvPicPr>
          <p:cNvPr id="34819" name="Picture 3" descr="L:\2017\charlafarixa\20170904_181527.jpg"/>
          <p:cNvPicPr>
            <a:picLocks noChangeAspect="1" noChangeArrowheads="1"/>
          </p:cNvPicPr>
          <p:nvPr/>
        </p:nvPicPr>
        <p:blipFill>
          <a:blip r:embed="rId5" cstate="print"/>
          <a:srcRect l="31697" r="9107" b="-5635"/>
          <a:stretch>
            <a:fillRect/>
          </a:stretch>
        </p:blipFill>
        <p:spPr bwMode="auto">
          <a:xfrm rot="5400000">
            <a:off x="5101977" y="2815978"/>
            <a:ext cx="4034400" cy="4049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412776"/>
            <a:ext cx="8229600" cy="4525963"/>
          </a:xfrm>
        </p:spPr>
        <p:txBody>
          <a:bodyPr>
            <a:normAutofit/>
          </a:bodyPr>
          <a:lstStyle/>
          <a:p>
            <a:r>
              <a:rPr lang="es-ES" altLang="es-ES" dirty="0" smtClean="0"/>
              <a:t>Alta presión (hasta 5000 atm) y baja temperatura (hasta -60 C).</a:t>
            </a:r>
          </a:p>
          <a:p>
            <a:r>
              <a:rPr lang="es-ES" dirty="0"/>
              <a:t>Incertidumbre 1.5 </a:t>
            </a:r>
            <a:r>
              <a:rPr lang="es-ES" dirty="0" smtClean="0"/>
              <a:t>%.</a:t>
            </a:r>
            <a:endParaRPr lang="es-ES" altLang="es-ES" dirty="0" smtClean="0"/>
          </a:p>
          <a:p>
            <a:r>
              <a:rPr lang="es-ES" dirty="0" smtClean="0"/>
              <a:t>Barrido de temperatura a 0.20 C/min</a:t>
            </a:r>
          </a:p>
          <a:p>
            <a:r>
              <a:rPr lang="es-ES" dirty="0" smtClean="0"/>
              <a:t>Transductor por efecto </a:t>
            </a:r>
            <a:r>
              <a:rPr lang="es-ES" dirty="0" err="1" smtClean="0"/>
              <a:t>Seebeck</a:t>
            </a:r>
            <a:r>
              <a:rPr lang="es-ES" dirty="0" smtClean="0"/>
              <a:t>-</a:t>
            </a:r>
          </a:p>
          <a:p>
            <a:r>
              <a:rPr lang="es-ES" dirty="0" smtClean="0"/>
              <a:t>Control de temperatura – NTC. Fluctuación ±0.5 </a:t>
            </a:r>
            <a:r>
              <a:rPr lang="es-ES" dirty="0" err="1" smtClean="0"/>
              <a:t>mK</a:t>
            </a:r>
            <a:r>
              <a:rPr lang="es-ES" dirty="0" smtClean="0"/>
              <a:t>.</a:t>
            </a:r>
          </a:p>
          <a:p>
            <a:r>
              <a:rPr lang="es-ES" dirty="0" smtClean="0"/>
              <a:t>Control PID Tc=110 s.</a:t>
            </a:r>
          </a:p>
          <a:p>
            <a:pPr marL="0" indent="0">
              <a:buNone/>
            </a:pPr>
            <a:endParaRPr lang="es-ES" dirty="0" smtClean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1133"/>
            <a:ext cx="8229600" cy="1143000"/>
          </a:xfrm>
        </p:spPr>
        <p:txBody>
          <a:bodyPr/>
          <a:lstStyle/>
          <a:p>
            <a:r>
              <a:rPr lang="es-ES" dirty="0" smtClean="0"/>
              <a:t>Calorímetro </a:t>
            </a:r>
            <a:r>
              <a:rPr lang="es-ES" dirty="0" smtClean="0"/>
              <a:t>alta presión</a:t>
            </a:r>
            <a:endParaRPr lang="es-ES" dirty="0"/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/>
        </p:nvGraphicFramePr>
        <p:xfrm>
          <a:off x="6084169" y="2996952"/>
          <a:ext cx="1512168" cy="822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9" name="Ecuación" r:id="rId3" imgW="723600" imgH="393480" progId="Equation.3">
                  <p:embed/>
                </p:oleObj>
              </mc:Choice>
              <mc:Fallback>
                <p:oleObj name="Ecuación" r:id="rId3" imgW="723600" imgH="39348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9" y="2996952"/>
                        <a:ext cx="1512168" cy="8224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746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2353" y="1124744"/>
            <a:ext cx="8579296" cy="5184576"/>
          </a:xfrm>
        </p:spPr>
        <p:txBody>
          <a:bodyPr>
            <a:normAutofit fontScale="70000" lnSpcReduction="20000"/>
          </a:bodyPr>
          <a:lstStyle/>
          <a:p>
            <a:r>
              <a:rPr lang="es-ES" sz="5800" dirty="0" smtClean="0"/>
              <a:t>Importante Realimentación:</a:t>
            </a:r>
          </a:p>
          <a:p>
            <a:pPr marL="109728" indent="0">
              <a:buNone/>
            </a:pPr>
            <a:endParaRPr lang="es-ES" sz="5800" dirty="0"/>
          </a:p>
          <a:p>
            <a:pPr marL="109728" indent="0" algn="ctr">
              <a:buNone/>
            </a:pPr>
            <a:r>
              <a:rPr lang="es-ES" sz="5800" dirty="0" smtClean="0">
                <a:solidFill>
                  <a:srgbClr val="FF0000"/>
                </a:solidFill>
              </a:rPr>
              <a:t> </a:t>
            </a:r>
            <a:r>
              <a:rPr lang="es-ES" sz="5100" dirty="0" smtClean="0">
                <a:solidFill>
                  <a:srgbClr val="FF0000"/>
                </a:solidFill>
              </a:rPr>
              <a:t>Electrónica – </a:t>
            </a:r>
            <a:r>
              <a:rPr lang="es-ES" sz="5100" dirty="0">
                <a:solidFill>
                  <a:srgbClr val="FF0000"/>
                </a:solidFill>
              </a:rPr>
              <a:t>C</a:t>
            </a:r>
            <a:r>
              <a:rPr lang="es-ES" sz="5100" dirty="0" smtClean="0">
                <a:solidFill>
                  <a:srgbClr val="FF0000"/>
                </a:solidFill>
              </a:rPr>
              <a:t>iencia Fundamental.</a:t>
            </a:r>
          </a:p>
          <a:p>
            <a:endParaRPr lang="es-ES" sz="5800" dirty="0" smtClean="0"/>
          </a:p>
          <a:p>
            <a:pPr marL="0" indent="0">
              <a:buNone/>
            </a:pPr>
            <a:r>
              <a:rPr lang="es-ES" sz="4400" dirty="0"/>
              <a:t>	</a:t>
            </a:r>
            <a:r>
              <a:rPr lang="es-ES" sz="5700" dirty="0" smtClean="0"/>
              <a:t>Ejemplos:</a:t>
            </a:r>
            <a:r>
              <a:rPr lang="es-ES" sz="5700" dirty="0"/>
              <a:t>	</a:t>
            </a:r>
            <a:endParaRPr lang="es-ES" sz="5700" dirty="0" smtClean="0"/>
          </a:p>
          <a:p>
            <a:pPr marL="0" indent="0">
              <a:buNone/>
            </a:pPr>
            <a:r>
              <a:rPr lang="es-ES" sz="5700" dirty="0"/>
              <a:t>	</a:t>
            </a:r>
            <a:r>
              <a:rPr lang="es-ES" sz="5700" dirty="0" smtClean="0"/>
              <a:t>			</a:t>
            </a:r>
            <a:r>
              <a:rPr lang="es-ES" sz="5700" dirty="0" smtClean="0">
                <a:solidFill>
                  <a:srgbClr val="FF0000"/>
                </a:solidFill>
              </a:rPr>
              <a:t>-Transistor</a:t>
            </a:r>
          </a:p>
          <a:p>
            <a:pPr marL="0" indent="0">
              <a:buNone/>
            </a:pPr>
            <a:r>
              <a:rPr lang="es-ES" sz="5700" dirty="0" smtClean="0">
                <a:solidFill>
                  <a:srgbClr val="FF0000"/>
                </a:solidFill>
              </a:rPr>
              <a:t>				-Computación</a:t>
            </a:r>
          </a:p>
          <a:p>
            <a:pPr marL="0" indent="0">
              <a:buNone/>
            </a:pPr>
            <a:r>
              <a:rPr lang="es-ES" sz="5700" dirty="0" smtClean="0">
                <a:solidFill>
                  <a:srgbClr val="FF0000"/>
                </a:solidFill>
              </a:rPr>
              <a:t>				-Láser</a:t>
            </a:r>
            <a:endParaRPr lang="es-ES" sz="5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3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L:\2017\charlafarixa\Figure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54401"/>
          <a:stretch>
            <a:fillRect/>
          </a:stretch>
        </p:blipFill>
        <p:spPr bwMode="auto">
          <a:xfrm>
            <a:off x="805770" y="1268760"/>
            <a:ext cx="7150607" cy="4608512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Calorímetro </a:t>
            </a:r>
            <a:r>
              <a:rPr lang="es-ES" dirty="0" smtClean="0"/>
              <a:t>alta presión</a:t>
            </a:r>
            <a:endParaRPr lang="es-ES" dirty="0"/>
          </a:p>
        </p:txBody>
      </p:sp>
      <p:sp>
        <p:nvSpPr>
          <p:cNvPr id="24" name="23 CuadroTexto"/>
          <p:cNvSpPr txBox="1"/>
          <p:nvPr/>
        </p:nvSpPr>
        <p:spPr>
          <a:xfrm>
            <a:off x="1115616" y="5025950"/>
            <a:ext cx="727280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Esquema del calorímetro. 1- Baño termostático, 2.-Recipiente herméticamente sellado. 3.- Resistencia de calefacción. 4.- Bloque de aluminio. 5.- Sonda NTC. 6.- Sensor </a:t>
            </a:r>
            <a:r>
              <a:rPr lang="es-ES" dirty="0" err="1" smtClean="0"/>
              <a:t>Seebeck</a:t>
            </a:r>
            <a:r>
              <a:rPr lang="es-ES" dirty="0" smtClean="0"/>
              <a:t>. 7.- Tubos de alta presión.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57 CuadroTexto"/>
          <p:cNvSpPr txBox="1"/>
          <p:nvPr/>
        </p:nvSpPr>
        <p:spPr>
          <a:xfrm>
            <a:off x="5440345" y="1700761"/>
            <a:ext cx="1075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Celda 2</a:t>
            </a:r>
            <a:endParaRPr lang="es-ES" dirty="0"/>
          </a:p>
        </p:txBody>
      </p:sp>
      <p:sp>
        <p:nvSpPr>
          <p:cNvPr id="57" name="56 CuadroTexto"/>
          <p:cNvSpPr txBox="1"/>
          <p:nvPr/>
        </p:nvSpPr>
        <p:spPr>
          <a:xfrm>
            <a:off x="5453277" y="1985505"/>
            <a:ext cx="1079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Celda 1</a:t>
            </a:r>
            <a:endParaRPr lang="es-ES" dirty="0"/>
          </a:p>
        </p:txBody>
      </p:sp>
      <p:sp>
        <p:nvSpPr>
          <p:cNvPr id="59" name="58 CuadroTexto"/>
          <p:cNvSpPr txBox="1"/>
          <p:nvPr/>
        </p:nvSpPr>
        <p:spPr>
          <a:xfrm>
            <a:off x="5652120" y="2204864"/>
            <a:ext cx="783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NTC</a:t>
            </a:r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Calorímetro </a:t>
            </a:r>
            <a:r>
              <a:rPr lang="es-ES" dirty="0" smtClean="0"/>
              <a:t>alta presión</a:t>
            </a: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6732240" y="3284984"/>
            <a:ext cx="1656184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1547664" y="1916832"/>
            <a:ext cx="3816424" cy="6263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6444208" y="1988840"/>
            <a:ext cx="2520280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4427984" y="3140968"/>
            <a:ext cx="1512168" cy="28803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763689" y="3501008"/>
            <a:ext cx="2016224" cy="18722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CuadroTexto"/>
          <p:cNvSpPr txBox="1"/>
          <p:nvPr/>
        </p:nvSpPr>
        <p:spPr>
          <a:xfrm>
            <a:off x="6732240" y="357301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Calorímetro</a:t>
            </a:r>
            <a:endParaRPr lang="es-E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4427984" y="3789042"/>
            <a:ext cx="1728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Baño</a:t>
            </a:r>
          </a:p>
          <a:p>
            <a:r>
              <a:rPr lang="es-ES" dirty="0" smtClean="0"/>
              <a:t>Termostático</a:t>
            </a:r>
            <a:endParaRPr lang="es-ES" dirty="0"/>
          </a:p>
        </p:txBody>
      </p:sp>
      <p:sp>
        <p:nvSpPr>
          <p:cNvPr id="15" name="14 CuadroTexto"/>
          <p:cNvSpPr txBox="1"/>
          <p:nvPr/>
        </p:nvSpPr>
        <p:spPr>
          <a:xfrm>
            <a:off x="2267745" y="206084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 </a:t>
            </a:r>
            <a:r>
              <a:rPr lang="es-ES" dirty="0" err="1" smtClean="0"/>
              <a:t>Multímetro</a:t>
            </a:r>
            <a:r>
              <a:rPr lang="es-ES" dirty="0" smtClean="0"/>
              <a:t> </a:t>
            </a:r>
            <a:r>
              <a:rPr lang="es-ES" dirty="0" err="1" smtClean="0"/>
              <a:t>Keithley</a:t>
            </a:r>
            <a:r>
              <a:rPr lang="es-ES" dirty="0" smtClean="0"/>
              <a:t> 3706</a:t>
            </a:r>
            <a:endParaRPr lang="es-ES" dirty="0"/>
          </a:p>
        </p:txBody>
      </p:sp>
      <p:sp>
        <p:nvSpPr>
          <p:cNvPr id="16" name="15 CuadroTexto"/>
          <p:cNvSpPr txBox="1"/>
          <p:nvPr/>
        </p:nvSpPr>
        <p:spPr>
          <a:xfrm>
            <a:off x="2051720" y="42210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Ordenador</a:t>
            </a:r>
            <a:endParaRPr lang="es-ES" dirty="0"/>
          </a:p>
        </p:txBody>
      </p:sp>
      <p:sp>
        <p:nvSpPr>
          <p:cNvPr id="18" name="17 CuadroTexto"/>
          <p:cNvSpPr txBox="1"/>
          <p:nvPr/>
        </p:nvSpPr>
        <p:spPr>
          <a:xfrm>
            <a:off x="6388792" y="2132856"/>
            <a:ext cx="307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Fuente Delta ES 30-5</a:t>
            </a:r>
            <a:endParaRPr lang="es-ES" dirty="0"/>
          </a:p>
        </p:txBody>
      </p:sp>
      <p:grpSp>
        <p:nvGrpSpPr>
          <p:cNvPr id="69" name="68 Grupo"/>
          <p:cNvGrpSpPr/>
          <p:nvPr/>
        </p:nvGrpSpPr>
        <p:grpSpPr>
          <a:xfrm>
            <a:off x="7020272" y="5445224"/>
            <a:ext cx="1152128" cy="1368152"/>
            <a:chOff x="7299302" y="5889564"/>
            <a:chExt cx="1008112" cy="1368152"/>
          </a:xfrm>
        </p:grpSpPr>
        <p:sp>
          <p:nvSpPr>
            <p:cNvPr id="17" name="16 CuadroTexto"/>
            <p:cNvSpPr txBox="1"/>
            <p:nvPr/>
          </p:nvSpPr>
          <p:spPr>
            <a:xfrm>
              <a:off x="7299302" y="638897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Pistón </a:t>
              </a:r>
              <a:endParaRPr lang="es-ES" dirty="0"/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7360491" y="5889564"/>
              <a:ext cx="648072" cy="13681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8" name="67 Grupo"/>
          <p:cNvGrpSpPr/>
          <p:nvPr/>
        </p:nvGrpSpPr>
        <p:grpSpPr>
          <a:xfrm>
            <a:off x="6683691" y="4725144"/>
            <a:ext cx="1872208" cy="720080"/>
            <a:chOff x="6624228" y="5958572"/>
            <a:chExt cx="1872208" cy="720080"/>
          </a:xfrm>
        </p:grpSpPr>
        <p:sp>
          <p:nvSpPr>
            <p:cNvPr id="19" name="18 Rectángulo"/>
            <p:cNvSpPr/>
            <p:nvPr/>
          </p:nvSpPr>
          <p:spPr>
            <a:xfrm>
              <a:off x="6624228" y="5958572"/>
              <a:ext cx="1512168" cy="7200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19 CuadroTexto"/>
            <p:cNvSpPr txBox="1"/>
            <p:nvPr/>
          </p:nvSpPr>
          <p:spPr>
            <a:xfrm>
              <a:off x="6696236" y="6174596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Intensificador</a:t>
              </a:r>
              <a:endParaRPr lang="es-ES" dirty="0"/>
            </a:p>
          </p:txBody>
        </p:sp>
      </p:grpSp>
      <p:sp>
        <p:nvSpPr>
          <p:cNvPr id="3" name="2 Flecha abajo"/>
          <p:cNvSpPr/>
          <p:nvPr/>
        </p:nvSpPr>
        <p:spPr>
          <a:xfrm>
            <a:off x="7452320" y="2636912"/>
            <a:ext cx="288032" cy="64807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Flecha arriba"/>
          <p:cNvSpPr/>
          <p:nvPr/>
        </p:nvSpPr>
        <p:spPr>
          <a:xfrm>
            <a:off x="7308304" y="4293096"/>
            <a:ext cx="288032" cy="432048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" name="5 Conector recto de flecha"/>
          <p:cNvCxnSpPr/>
          <p:nvPr/>
        </p:nvCxnSpPr>
        <p:spPr>
          <a:xfrm flipH="1">
            <a:off x="5376797" y="2287186"/>
            <a:ext cx="90637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 flipH="1">
            <a:off x="6290066" y="2276872"/>
            <a:ext cx="10129" cy="1440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"/>
          <p:cNvCxnSpPr/>
          <p:nvPr/>
        </p:nvCxnSpPr>
        <p:spPr>
          <a:xfrm>
            <a:off x="6283170" y="3717032"/>
            <a:ext cx="4005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/>
          <p:nvPr/>
        </p:nvCxnSpPr>
        <p:spPr>
          <a:xfrm>
            <a:off x="6156176" y="2492896"/>
            <a:ext cx="0" cy="13681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"/>
          <p:cNvCxnSpPr/>
          <p:nvPr/>
        </p:nvCxnSpPr>
        <p:spPr>
          <a:xfrm>
            <a:off x="6172769" y="3861048"/>
            <a:ext cx="5829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/>
          <p:nvPr/>
        </p:nvCxnSpPr>
        <p:spPr>
          <a:xfrm flipH="1">
            <a:off x="5393821" y="2492896"/>
            <a:ext cx="7623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 de flecha"/>
          <p:cNvCxnSpPr/>
          <p:nvPr/>
        </p:nvCxnSpPr>
        <p:spPr>
          <a:xfrm flipH="1">
            <a:off x="5393821" y="1998132"/>
            <a:ext cx="9783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"/>
          <p:cNvCxnSpPr/>
          <p:nvPr/>
        </p:nvCxnSpPr>
        <p:spPr>
          <a:xfrm>
            <a:off x="6372200" y="3501008"/>
            <a:ext cx="311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50 Conector recto"/>
          <p:cNvCxnSpPr/>
          <p:nvPr/>
        </p:nvCxnSpPr>
        <p:spPr>
          <a:xfrm>
            <a:off x="6372200" y="1998132"/>
            <a:ext cx="0" cy="150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61 Flecha derecha"/>
          <p:cNvSpPr/>
          <p:nvPr/>
        </p:nvSpPr>
        <p:spPr>
          <a:xfrm>
            <a:off x="5976155" y="3942348"/>
            <a:ext cx="707535" cy="25754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4" name="63 Conector recto de flecha"/>
          <p:cNvCxnSpPr/>
          <p:nvPr/>
        </p:nvCxnSpPr>
        <p:spPr>
          <a:xfrm>
            <a:off x="3779912" y="4112205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65 Conector recto de flecha"/>
          <p:cNvCxnSpPr/>
          <p:nvPr/>
        </p:nvCxnSpPr>
        <p:spPr>
          <a:xfrm flipV="1">
            <a:off x="3347864" y="2543200"/>
            <a:ext cx="0" cy="9578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76 Conector recto de flecha"/>
          <p:cNvCxnSpPr/>
          <p:nvPr/>
        </p:nvCxnSpPr>
        <p:spPr>
          <a:xfrm>
            <a:off x="7439775" y="1556792"/>
            <a:ext cx="0" cy="4569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Conector recto"/>
          <p:cNvCxnSpPr/>
          <p:nvPr/>
        </p:nvCxnSpPr>
        <p:spPr>
          <a:xfrm flipH="1">
            <a:off x="3347865" y="1556792"/>
            <a:ext cx="4091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82 Conector recto"/>
          <p:cNvCxnSpPr/>
          <p:nvPr/>
        </p:nvCxnSpPr>
        <p:spPr>
          <a:xfrm>
            <a:off x="3347864" y="1556792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539553" y="1412776"/>
            <a:ext cx="80648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sz="3600" dirty="0" smtClean="0"/>
              <a:t>-Agua- Líquido altamente anómalo</a:t>
            </a:r>
          </a:p>
          <a:p>
            <a:pPr marL="342900" indent="-342900">
              <a:buFont typeface="+mj-lt"/>
              <a:buAutoNum type="arabicPeriod"/>
            </a:pPr>
            <a:endParaRPr lang="es-ES" sz="3600" dirty="0" smtClean="0"/>
          </a:p>
          <a:p>
            <a:pPr marL="342900" indent="-342900">
              <a:buFont typeface="+mj-lt"/>
              <a:buAutoNum type="arabicPeriod"/>
            </a:pPr>
            <a:r>
              <a:rPr lang="es-ES" sz="3600" dirty="0" smtClean="0"/>
              <a:t>- Muy bajo peso molecular (cfr. CH</a:t>
            </a:r>
            <a:r>
              <a:rPr lang="es-ES" sz="3600" baseline="-25000" dirty="0" smtClean="0"/>
              <a:t>4</a:t>
            </a:r>
            <a:r>
              <a:rPr lang="es-ES" sz="3600" dirty="0" smtClean="0"/>
              <a:t>, NH</a:t>
            </a:r>
            <a:r>
              <a:rPr lang="es-ES" sz="3600" baseline="-25000" dirty="0" smtClean="0"/>
              <a:t>3</a:t>
            </a:r>
            <a:r>
              <a:rPr lang="es-ES" sz="3600" dirty="0" smtClean="0"/>
              <a:t>, FH, SH</a:t>
            </a:r>
            <a:r>
              <a:rPr lang="es-ES" sz="3600" baseline="-25000" dirty="0" smtClean="0"/>
              <a:t>2</a:t>
            </a:r>
            <a:r>
              <a:rPr lang="es-ES" sz="3600" dirty="0" smtClean="0"/>
              <a:t>…)</a:t>
            </a:r>
          </a:p>
          <a:p>
            <a:pPr marL="342900" indent="-342900">
              <a:buFont typeface="+mj-lt"/>
              <a:buAutoNum type="arabicPeriod"/>
            </a:pPr>
            <a:endParaRPr lang="es-ES" sz="3600" dirty="0" smtClean="0"/>
          </a:p>
          <a:p>
            <a:pPr marL="342900" indent="-342900">
              <a:buFont typeface="+mj-lt"/>
              <a:buAutoNum type="arabicPeriod"/>
            </a:pPr>
            <a:r>
              <a:rPr lang="es-ES" sz="3600" dirty="0" smtClean="0"/>
              <a:t>- Máximo </a:t>
            </a:r>
            <a:r>
              <a:rPr lang="es-ES" sz="3600" dirty="0"/>
              <a:t>de densidad a 4 </a:t>
            </a:r>
            <a:r>
              <a:rPr lang="es-ES" sz="3600" dirty="0" smtClean="0"/>
              <a:t>C</a:t>
            </a:r>
          </a:p>
          <a:p>
            <a:endParaRPr lang="es-ES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77024"/>
            <a:ext cx="5976664" cy="566434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Agua a alta presión y baja temperatura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3001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Agua a alta presión y baja temperatura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539553" y="1412776"/>
            <a:ext cx="806489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3.- Alta </a:t>
            </a:r>
            <a:r>
              <a:rPr lang="es-ES" sz="3600" dirty="0"/>
              <a:t>capacidad </a:t>
            </a:r>
            <a:r>
              <a:rPr lang="es-ES" sz="3600" dirty="0" smtClean="0"/>
              <a:t>calorífica</a:t>
            </a:r>
          </a:p>
          <a:p>
            <a:endParaRPr lang="es-ES" sz="3600" dirty="0"/>
          </a:p>
          <a:p>
            <a:r>
              <a:rPr lang="es-ES" sz="3600" dirty="0" smtClean="0"/>
              <a:t>4.- </a:t>
            </a:r>
            <a:r>
              <a:rPr lang="es-ES" sz="3600" dirty="0"/>
              <a:t>Otras muchas magnitudes presentan anomalías (</a:t>
            </a:r>
            <a:r>
              <a:rPr lang="es-ES" sz="3600" dirty="0">
                <a:solidFill>
                  <a:srgbClr val="FF0000"/>
                </a:solidFill>
              </a:rPr>
              <a:t>más de 70</a:t>
            </a:r>
            <a:r>
              <a:rPr lang="es-ES" sz="3600" dirty="0" smtClean="0">
                <a:solidFill>
                  <a:srgbClr val="FF0000"/>
                </a:solidFill>
              </a:rPr>
              <a:t>!!</a:t>
            </a:r>
            <a:r>
              <a:rPr lang="es-ES" sz="3600" dirty="0" smtClean="0"/>
              <a:t>)</a:t>
            </a:r>
          </a:p>
          <a:p>
            <a:endParaRPr lang="es-ES" sz="3600" dirty="0"/>
          </a:p>
          <a:p>
            <a:r>
              <a:rPr lang="es-ES" sz="3600" dirty="0" smtClean="0"/>
              <a:t>5.- Relación </a:t>
            </a:r>
            <a:r>
              <a:rPr lang="es-ES" sz="3600" dirty="0"/>
              <a:t>con su estructura </a:t>
            </a:r>
            <a:r>
              <a:rPr lang="es-ES" sz="3600" dirty="0" err="1"/>
              <a:t>tetrahédrica</a:t>
            </a:r>
            <a:endParaRPr lang="es-ES" sz="3600" dirty="0" smtClean="0"/>
          </a:p>
          <a:p>
            <a:endParaRPr lang="es-ES" dirty="0" smtClean="0"/>
          </a:p>
          <a:p>
            <a:pPr marL="285750" indent="-285750">
              <a:buFontTx/>
              <a:buChar char="-"/>
            </a:pPr>
            <a:endParaRPr lang="es-ES" dirty="0" smtClean="0"/>
          </a:p>
          <a:p>
            <a:endParaRPr lang="es-ES" dirty="0"/>
          </a:p>
        </p:txBody>
      </p:sp>
      <p:pic>
        <p:nvPicPr>
          <p:cNvPr id="23" name="2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581" y="1916832"/>
            <a:ext cx="4068839" cy="397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7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Agua a alta presión y baja temperatura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611560" y="2377911"/>
            <a:ext cx="41399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chemeClr val="tx2"/>
                </a:solidFill>
              </a:rPr>
              <a:t>Explicación</a:t>
            </a:r>
            <a:r>
              <a:rPr lang="es-ES" sz="3600" dirty="0" smtClean="0"/>
              <a:t> – </a:t>
            </a:r>
            <a:r>
              <a:rPr lang="es-ES" sz="3600" dirty="0" smtClean="0">
                <a:solidFill>
                  <a:srgbClr val="C00000"/>
                </a:solidFill>
              </a:rPr>
              <a:t>El agua podría existir en dos estados líquidos diferentes</a:t>
            </a:r>
          </a:p>
          <a:p>
            <a:endParaRPr lang="es-ES" dirty="0" smtClean="0"/>
          </a:p>
          <a:p>
            <a:pPr marL="285750" indent="-285750">
              <a:buFontTx/>
              <a:buChar char="-"/>
            </a:pPr>
            <a:endParaRPr lang="es-ES" dirty="0" smtClean="0"/>
          </a:p>
          <a:p>
            <a:endParaRPr lang="es-ES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36712"/>
            <a:ext cx="4499622" cy="595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4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Agua a alta presión y baja temperatura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755576" y="4221088"/>
            <a:ext cx="8316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chemeClr val="tx2"/>
                </a:solidFill>
              </a:rPr>
              <a:t>-Puede dar información muy valiosa acerca de este estado exótico del agua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759342" y="1196752"/>
            <a:ext cx="8316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chemeClr val="tx2"/>
                </a:solidFill>
              </a:rPr>
              <a:t>-No existen medidas experimentales directas de la capacidad calorífica del agua a baja temperatura y alta presión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8671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324528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Agua a alta presión y baja temperatura</a:t>
            </a:r>
            <a:endParaRPr lang="es-ES" dirty="0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114425"/>
            <a:ext cx="70866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123728" y="5651956"/>
            <a:ext cx="59046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i="1" dirty="0" err="1" smtClean="0"/>
              <a:t>C</a:t>
            </a:r>
            <a:r>
              <a:rPr lang="es-ES" i="1" baseline="-25000" dirty="0" err="1" smtClean="0"/>
              <a:t>p</a:t>
            </a:r>
            <a:r>
              <a:rPr lang="es-ES" dirty="0" smtClean="0"/>
              <a:t> y </a:t>
            </a:r>
            <a:r>
              <a:rPr lang="es-ES" i="1" dirty="0" smtClean="0"/>
              <a:t>C</a:t>
            </a:r>
            <a:r>
              <a:rPr lang="es-ES" i="1" baseline="-25000" dirty="0" smtClean="0"/>
              <a:t>V</a:t>
            </a:r>
            <a:r>
              <a:rPr lang="es-ES" dirty="0" smtClean="0"/>
              <a:t> del agua a 1 atm</a:t>
            </a:r>
            <a:endParaRPr lang="es-ES" dirty="0"/>
          </a:p>
        </p:txBody>
      </p:sp>
      <p:sp>
        <p:nvSpPr>
          <p:cNvPr id="11" name="10 CuadroTexto"/>
          <p:cNvSpPr txBox="1"/>
          <p:nvPr/>
        </p:nvSpPr>
        <p:spPr>
          <a:xfrm>
            <a:off x="7668344" y="1772816"/>
            <a:ext cx="1368152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0036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Agua a alta presión y baja temperatura</a:t>
            </a:r>
            <a:endParaRPr lang="es-E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364" y="1124744"/>
            <a:ext cx="5877272" cy="5357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80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Agua a alta presión y baja temperatura</a:t>
            </a:r>
            <a:endParaRPr lang="es-ES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339" y="878245"/>
            <a:ext cx="3151372" cy="2835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830" y="3629261"/>
            <a:ext cx="3240322" cy="3184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412" y="941017"/>
            <a:ext cx="3125958" cy="2771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412" y="3698560"/>
            <a:ext cx="3214908" cy="31206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CuadroTexto"/>
          <p:cNvSpPr txBox="1"/>
          <p:nvPr/>
        </p:nvSpPr>
        <p:spPr>
          <a:xfrm>
            <a:off x="107504" y="170080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2000 atm</a:t>
            </a:r>
            <a:endParaRPr lang="es-ES" dirty="0"/>
          </a:p>
        </p:txBody>
      </p:sp>
      <p:sp>
        <p:nvSpPr>
          <p:cNvPr id="11" name="10 CuadroTexto"/>
          <p:cNvSpPr txBox="1"/>
          <p:nvPr/>
        </p:nvSpPr>
        <p:spPr>
          <a:xfrm>
            <a:off x="7596336" y="486247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5</a:t>
            </a:r>
            <a:r>
              <a:rPr lang="es-ES" dirty="0" smtClean="0"/>
              <a:t>000 atm</a:t>
            </a:r>
            <a:endParaRPr lang="es-ES" dirty="0"/>
          </a:p>
        </p:txBody>
      </p:sp>
      <p:sp>
        <p:nvSpPr>
          <p:cNvPr id="12" name="11 CuadroTexto"/>
          <p:cNvSpPr txBox="1"/>
          <p:nvPr/>
        </p:nvSpPr>
        <p:spPr>
          <a:xfrm>
            <a:off x="7524328" y="16915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3</a:t>
            </a:r>
            <a:r>
              <a:rPr lang="es-ES" dirty="0" smtClean="0"/>
              <a:t>000 atm</a:t>
            </a:r>
            <a:endParaRPr lang="es-ES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59904" y="485198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4000 atm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0036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Agua a alta presión y baja temperatura</a:t>
            </a:r>
            <a:endParaRPr lang="es-ES" dirty="0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488832" cy="525545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21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40" y="1052736"/>
            <a:ext cx="7717001" cy="5165926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971601" y="476674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Ejemplo paradigmático actual - CERN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90853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-27384"/>
            <a:ext cx="7772400" cy="14700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s-ES" altLang="es-ES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Laboratorio de </a:t>
            </a:r>
            <a:r>
              <a:rPr lang="es-ES" altLang="es-ES" sz="3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Termofísica</a:t>
            </a:r>
            <a:endParaRPr lang="es-ES" altLang="es-ES" sz="36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180527" y="1417852"/>
            <a:ext cx="9577064" cy="129106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ES" altLang="es-E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Departamento de Física Aplicada – Campus Ourense Universidad de Vigo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3" y="2393090"/>
            <a:ext cx="576064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318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Laboratorio de </a:t>
            </a:r>
            <a:r>
              <a:rPr lang="es-ES" dirty="0" err="1"/>
              <a:t>Termofísica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905000"/>
            <a:ext cx="9144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None/>
              <a:defRPr/>
            </a:pPr>
            <a:r>
              <a:rPr lang="es-ES" altLang="es-ES" b="1" dirty="0" smtClean="0"/>
              <a:t>Determinación de propiedades </a:t>
            </a:r>
            <a:r>
              <a:rPr lang="es-ES" altLang="es-ES" b="1" dirty="0" err="1" smtClean="0"/>
              <a:t>termofísicas</a:t>
            </a:r>
            <a:r>
              <a:rPr lang="es-ES" altLang="es-ES" b="1" dirty="0" smtClean="0"/>
              <a:t>: </a:t>
            </a:r>
          </a:p>
          <a:p>
            <a:pPr>
              <a:lnSpc>
                <a:spcPct val="90000"/>
              </a:lnSpc>
              <a:buFontTx/>
              <a:buChar char="o"/>
              <a:defRPr/>
            </a:pPr>
            <a:r>
              <a:rPr lang="es-ES" altLang="es-ES" dirty="0" smtClean="0"/>
              <a:t>Calorímetros</a:t>
            </a:r>
          </a:p>
          <a:p>
            <a:pPr>
              <a:lnSpc>
                <a:spcPct val="90000"/>
              </a:lnSpc>
              <a:buFontTx/>
              <a:buChar char="o"/>
              <a:defRPr/>
            </a:pPr>
            <a:r>
              <a:rPr lang="es-ES" altLang="es-ES" dirty="0" smtClean="0"/>
              <a:t>Velocidad del sonido</a:t>
            </a:r>
          </a:p>
          <a:p>
            <a:pPr>
              <a:lnSpc>
                <a:spcPct val="90000"/>
              </a:lnSpc>
              <a:buFontTx/>
              <a:buChar char="o"/>
              <a:defRPr/>
            </a:pPr>
            <a:r>
              <a:rPr lang="es-ES" altLang="es-ES" dirty="0" smtClean="0"/>
              <a:t>Densímetros</a:t>
            </a:r>
          </a:p>
          <a:p>
            <a:pPr>
              <a:lnSpc>
                <a:spcPct val="90000"/>
              </a:lnSpc>
              <a:buFontTx/>
              <a:buChar char="o"/>
              <a:defRPr/>
            </a:pPr>
            <a:r>
              <a:rPr lang="es-ES" altLang="es-ES" dirty="0" smtClean="0"/>
              <a:t>Dispersión de luz.</a:t>
            </a:r>
          </a:p>
          <a:p>
            <a:pPr>
              <a:lnSpc>
                <a:spcPct val="90000"/>
              </a:lnSpc>
              <a:buFontTx/>
              <a:buChar char="o"/>
              <a:defRPr/>
            </a:pPr>
            <a:r>
              <a:rPr lang="es-ES" altLang="es-ES" dirty="0" smtClean="0"/>
              <a:t>Viscosidad</a:t>
            </a:r>
          </a:p>
          <a:p>
            <a:pPr>
              <a:lnSpc>
                <a:spcPct val="90000"/>
              </a:lnSpc>
              <a:buFontTx/>
              <a:buChar char="o"/>
              <a:defRPr/>
            </a:pPr>
            <a:r>
              <a:rPr lang="es-ES" altLang="es-ES" dirty="0" smtClean="0"/>
              <a:t>Índice de refracción</a:t>
            </a:r>
          </a:p>
          <a:p>
            <a:pPr>
              <a:lnSpc>
                <a:spcPct val="90000"/>
              </a:lnSpc>
              <a:buFontTx/>
              <a:buChar char="o"/>
              <a:defRPr/>
            </a:pPr>
            <a:r>
              <a:rPr lang="es-ES" altLang="es-ES" dirty="0" smtClean="0"/>
              <a:t>Equilibrio de fases</a:t>
            </a:r>
          </a:p>
        </p:txBody>
      </p:sp>
    </p:spTree>
    <p:extLst>
      <p:ext uri="{BB962C8B-B14F-4D97-AF65-F5344CB8AC3E}">
        <p14:creationId xmlns:p14="http://schemas.microsoft.com/office/powerpoint/2010/main" val="126228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125" indent="-273050">
              <a:buFont typeface="Wingdings" panose="05000000000000000000" pitchFamily="2" charset="2"/>
              <a:buChar char="q"/>
            </a:pPr>
            <a:r>
              <a:rPr lang="es-ES" b="1" dirty="0" smtClean="0"/>
              <a:t>Descripción general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dirty="0" smtClean="0"/>
              <a:t>Control temperatura y presión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dirty="0" smtClean="0"/>
              <a:t>Transducción y adquisición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s-ES" dirty="0"/>
          </a:p>
          <a:p>
            <a:pPr lvl="1">
              <a:buFont typeface="Wingdings" panose="05000000000000000000" pitchFamily="2" charset="2"/>
              <a:buChar char="q"/>
            </a:pPr>
            <a:endParaRPr lang="es-ES" dirty="0" smtClean="0"/>
          </a:p>
          <a:p>
            <a:pPr marL="549275" lvl="1" indent="-457200">
              <a:buFont typeface="Wingdings" panose="05000000000000000000" pitchFamily="2" charset="2"/>
              <a:buChar char="q"/>
            </a:pPr>
            <a:r>
              <a:rPr lang="es-ES" sz="2700" b="1" dirty="0" smtClean="0"/>
              <a:t>Caso concreto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dirty="0" smtClean="0"/>
              <a:t>Calorímetro alta presión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dirty="0" smtClean="0"/>
              <a:t>Aplicación: Agua a  alta presión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s-ES" dirty="0" smtClean="0"/>
          </a:p>
          <a:p>
            <a:pPr lvl="1">
              <a:buFont typeface="Wingdings" panose="05000000000000000000" pitchFamily="2" charset="2"/>
              <a:buChar char="q"/>
            </a:pP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Esquema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2441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0" y="-26988"/>
            <a:ext cx="8229600" cy="1143001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ESQUEMA GENERAL</a:t>
            </a:r>
            <a:br>
              <a:rPr lang="es-ES" dirty="0" smtClean="0">
                <a:solidFill>
                  <a:srgbClr val="FF0000"/>
                </a:solidFill>
              </a:rPr>
            </a:b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5" name="4 Elipse"/>
          <p:cNvSpPr/>
          <p:nvPr/>
        </p:nvSpPr>
        <p:spPr>
          <a:xfrm>
            <a:off x="899591" y="1700809"/>
            <a:ext cx="4001577" cy="403244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1584609" y="3878945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Instrumento de Medida</a:t>
            </a:r>
            <a:endParaRPr lang="es-ES" sz="2800" dirty="0"/>
          </a:p>
        </p:txBody>
      </p:sp>
      <p:sp>
        <p:nvSpPr>
          <p:cNvPr id="7" name="6 Rectángulo redondeado"/>
          <p:cNvSpPr/>
          <p:nvPr/>
        </p:nvSpPr>
        <p:spPr>
          <a:xfrm>
            <a:off x="1835697" y="3068962"/>
            <a:ext cx="1440160" cy="6480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1763688" y="321297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Transductor</a:t>
            </a:r>
            <a:endParaRPr lang="es-ES" dirty="0"/>
          </a:p>
        </p:txBody>
      </p:sp>
      <p:sp>
        <p:nvSpPr>
          <p:cNvPr id="9" name="8 Flecha derecha"/>
          <p:cNvSpPr/>
          <p:nvPr/>
        </p:nvSpPr>
        <p:spPr>
          <a:xfrm>
            <a:off x="3275856" y="3090276"/>
            <a:ext cx="2160240" cy="57606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9 Rectángulo redondeado"/>
          <p:cNvSpPr/>
          <p:nvPr/>
        </p:nvSpPr>
        <p:spPr>
          <a:xfrm>
            <a:off x="5436096" y="1844824"/>
            <a:ext cx="1505272" cy="37444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436096" y="392376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Conversor A/D</a:t>
            </a:r>
            <a:endParaRPr lang="es-ES" dirty="0"/>
          </a:p>
        </p:txBody>
      </p:sp>
      <p:sp>
        <p:nvSpPr>
          <p:cNvPr id="12" name="11 Rectángulo redondeado"/>
          <p:cNvSpPr/>
          <p:nvPr/>
        </p:nvSpPr>
        <p:spPr>
          <a:xfrm>
            <a:off x="1907705" y="2204864"/>
            <a:ext cx="2088232" cy="3600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12 Rectángulo redondeado"/>
          <p:cNvSpPr/>
          <p:nvPr/>
        </p:nvSpPr>
        <p:spPr>
          <a:xfrm>
            <a:off x="1691680" y="4941168"/>
            <a:ext cx="2232248" cy="3693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1905822" y="2191118"/>
            <a:ext cx="2234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Sensor de presión</a:t>
            </a:r>
            <a:endParaRPr lang="es-ES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619672" y="494116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Sensor temperatura</a:t>
            </a:r>
            <a:endParaRPr lang="es-ES" dirty="0"/>
          </a:p>
        </p:txBody>
      </p:sp>
      <p:sp>
        <p:nvSpPr>
          <p:cNvPr id="16" name="15 Flecha derecha"/>
          <p:cNvSpPr/>
          <p:nvPr/>
        </p:nvSpPr>
        <p:spPr>
          <a:xfrm>
            <a:off x="3995937" y="2132856"/>
            <a:ext cx="1440160" cy="57606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16 Flecha derecha"/>
          <p:cNvSpPr/>
          <p:nvPr/>
        </p:nvSpPr>
        <p:spPr>
          <a:xfrm>
            <a:off x="3923928" y="4869160"/>
            <a:ext cx="1512168" cy="46005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7452321" y="1876182"/>
            <a:ext cx="1325252" cy="385707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0" name="19 CuadroTexto"/>
          <p:cNvSpPr txBox="1"/>
          <p:nvPr/>
        </p:nvSpPr>
        <p:spPr>
          <a:xfrm>
            <a:off x="7452321" y="3981263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Ordenador</a:t>
            </a:r>
            <a:endParaRPr lang="es-ES" dirty="0"/>
          </a:p>
        </p:txBody>
      </p:sp>
      <p:sp>
        <p:nvSpPr>
          <p:cNvPr id="21" name="20 Flecha derecha"/>
          <p:cNvSpPr/>
          <p:nvPr/>
        </p:nvSpPr>
        <p:spPr>
          <a:xfrm>
            <a:off x="6941368" y="3981265"/>
            <a:ext cx="504056" cy="3747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23" name="22 Rectángulo redondeado"/>
          <p:cNvSpPr/>
          <p:nvPr/>
        </p:nvSpPr>
        <p:spPr>
          <a:xfrm>
            <a:off x="1763689" y="692696"/>
            <a:ext cx="2664296" cy="61429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5" name="24 Rectángulo redondeado"/>
          <p:cNvSpPr/>
          <p:nvPr/>
        </p:nvSpPr>
        <p:spPr>
          <a:xfrm>
            <a:off x="1156754" y="6237312"/>
            <a:ext cx="3199223" cy="5928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6" name="25 CuadroTexto"/>
          <p:cNvSpPr txBox="1"/>
          <p:nvPr/>
        </p:nvSpPr>
        <p:spPr>
          <a:xfrm>
            <a:off x="2121640" y="836712"/>
            <a:ext cx="1802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Actuador presión</a:t>
            </a:r>
            <a:endParaRPr lang="es-ES" dirty="0"/>
          </a:p>
        </p:txBody>
      </p:sp>
      <p:sp>
        <p:nvSpPr>
          <p:cNvPr id="27" name="26 CuadroTexto"/>
          <p:cNvSpPr txBox="1"/>
          <p:nvPr/>
        </p:nvSpPr>
        <p:spPr>
          <a:xfrm>
            <a:off x="1388214" y="6381328"/>
            <a:ext cx="3759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Actuador  temperatura</a:t>
            </a:r>
            <a:endParaRPr lang="es-ES" dirty="0"/>
          </a:p>
        </p:txBody>
      </p:sp>
      <p:sp>
        <p:nvSpPr>
          <p:cNvPr id="29" name="28 Rectángulo redondeado"/>
          <p:cNvSpPr/>
          <p:nvPr/>
        </p:nvSpPr>
        <p:spPr>
          <a:xfrm>
            <a:off x="6113277" y="802808"/>
            <a:ext cx="2664296" cy="61429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29 Flecha abajo"/>
          <p:cNvSpPr/>
          <p:nvPr/>
        </p:nvSpPr>
        <p:spPr>
          <a:xfrm rot="10800000">
            <a:off x="7956376" y="1417102"/>
            <a:ext cx="324036" cy="4277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1" name="30 CuadroTexto"/>
          <p:cNvSpPr txBox="1"/>
          <p:nvPr/>
        </p:nvSpPr>
        <p:spPr>
          <a:xfrm>
            <a:off x="6617333" y="908519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Conversor D/A</a:t>
            </a:r>
            <a:endParaRPr lang="es-ES" dirty="0"/>
          </a:p>
        </p:txBody>
      </p:sp>
      <p:sp>
        <p:nvSpPr>
          <p:cNvPr id="32" name="31 Rectángulo redondeado"/>
          <p:cNvSpPr/>
          <p:nvPr/>
        </p:nvSpPr>
        <p:spPr>
          <a:xfrm>
            <a:off x="6078672" y="6199083"/>
            <a:ext cx="2664296" cy="61429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3" name="32 CuadroTexto"/>
          <p:cNvSpPr txBox="1"/>
          <p:nvPr/>
        </p:nvSpPr>
        <p:spPr>
          <a:xfrm>
            <a:off x="6660233" y="630002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Conversor D/A</a:t>
            </a:r>
            <a:endParaRPr lang="es-ES" dirty="0"/>
          </a:p>
        </p:txBody>
      </p:sp>
      <p:sp>
        <p:nvSpPr>
          <p:cNvPr id="34" name="33 Flecha abajo"/>
          <p:cNvSpPr/>
          <p:nvPr/>
        </p:nvSpPr>
        <p:spPr>
          <a:xfrm>
            <a:off x="7956376" y="5733257"/>
            <a:ext cx="317140" cy="4658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5" name="34 Flecha derecha"/>
          <p:cNvSpPr/>
          <p:nvPr/>
        </p:nvSpPr>
        <p:spPr>
          <a:xfrm rot="10800000">
            <a:off x="4427984" y="821921"/>
            <a:ext cx="1685788" cy="57606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6" name="35 Flecha derecha"/>
          <p:cNvSpPr/>
          <p:nvPr/>
        </p:nvSpPr>
        <p:spPr>
          <a:xfrm rot="10800000">
            <a:off x="4373252" y="6254592"/>
            <a:ext cx="1685788" cy="57606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7" name="36 Flecha abajo"/>
          <p:cNvSpPr/>
          <p:nvPr/>
        </p:nvSpPr>
        <p:spPr>
          <a:xfrm>
            <a:off x="2750817" y="1340768"/>
            <a:ext cx="453032" cy="36004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8" name="37 Flecha abajo"/>
          <p:cNvSpPr/>
          <p:nvPr/>
        </p:nvSpPr>
        <p:spPr>
          <a:xfrm rot="10800000">
            <a:off x="2663788" y="5733258"/>
            <a:ext cx="453032" cy="457795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4535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5280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dirty="0" smtClean="0"/>
              <a:t>Termoeléctricos </a:t>
            </a:r>
          </a:p>
          <a:p>
            <a:pPr marL="0" indent="0">
              <a:buNone/>
            </a:pPr>
            <a:r>
              <a:rPr lang="es-ES" sz="2800" dirty="0" smtClean="0"/>
              <a:t>-Basados en el efecto </a:t>
            </a:r>
            <a:r>
              <a:rPr lang="es-ES" sz="2800" dirty="0" err="1" smtClean="0"/>
              <a:t>Seebeck</a:t>
            </a:r>
            <a:r>
              <a:rPr lang="es-ES" sz="2800" dirty="0" smtClean="0"/>
              <a:t> </a:t>
            </a:r>
          </a:p>
          <a:p>
            <a:pPr marL="0" indent="0">
              <a:buNone/>
            </a:pPr>
            <a:r>
              <a:rPr lang="es-ES" sz="2800" dirty="0" smtClean="0">
                <a:latin typeface="Symbol" pitchFamily="18" charset="2"/>
              </a:rPr>
              <a:t>D</a:t>
            </a:r>
            <a:r>
              <a:rPr lang="es-ES" sz="2800" i="1" dirty="0" smtClean="0"/>
              <a:t>V</a:t>
            </a:r>
            <a:r>
              <a:rPr lang="es-ES" sz="2800" dirty="0" smtClean="0"/>
              <a:t>=</a:t>
            </a:r>
            <a:r>
              <a:rPr lang="es-ES" sz="2800" dirty="0" err="1" smtClean="0"/>
              <a:t>k</a:t>
            </a:r>
            <a:r>
              <a:rPr lang="es-ES" sz="2800" dirty="0" err="1" smtClean="0">
                <a:latin typeface="Symbol" pitchFamily="18" charset="2"/>
              </a:rPr>
              <a:t>D</a:t>
            </a:r>
            <a:r>
              <a:rPr lang="es-ES" sz="2800" i="1" dirty="0" err="1" smtClean="0"/>
              <a:t>T</a:t>
            </a:r>
            <a:endParaRPr lang="es-ES" sz="2800" i="1" dirty="0" smtClean="0"/>
          </a:p>
          <a:p>
            <a:pPr marL="0" indent="0"/>
            <a:endParaRPr lang="es-ES" sz="2800" dirty="0" smtClean="0"/>
          </a:p>
          <a:p>
            <a:pPr marL="0" indent="0">
              <a:buNone/>
            </a:pPr>
            <a:endParaRPr lang="es-ES" sz="2800" dirty="0"/>
          </a:p>
          <a:p>
            <a:pPr marL="0" indent="0">
              <a:buNone/>
            </a:pPr>
            <a:r>
              <a:rPr lang="es-ES" sz="2800" dirty="0" smtClean="0"/>
              <a:t>Resistivos </a:t>
            </a:r>
          </a:p>
          <a:p>
            <a:pPr marL="0" indent="0">
              <a:buNone/>
            </a:pPr>
            <a:r>
              <a:rPr lang="es-ES" sz="2800" dirty="0" smtClean="0"/>
              <a:t>-Basados en relaciones resistencia – temperatura</a:t>
            </a:r>
          </a:p>
          <a:p>
            <a:pPr marL="0" indent="0">
              <a:buNone/>
            </a:pPr>
            <a:r>
              <a:rPr lang="es-ES" sz="2800" i="1" dirty="0" smtClean="0"/>
              <a:t>R</a:t>
            </a:r>
            <a:r>
              <a:rPr lang="es-ES" sz="2800" dirty="0" smtClean="0"/>
              <a:t>=f(</a:t>
            </a:r>
            <a:r>
              <a:rPr lang="es-ES" sz="2800" i="1" dirty="0" smtClean="0"/>
              <a:t>T</a:t>
            </a:r>
            <a:r>
              <a:rPr lang="es-ES" sz="2800" dirty="0" smtClean="0"/>
              <a:t>)</a:t>
            </a:r>
            <a:endParaRPr lang="es-ES" sz="2800" i="1" dirty="0" smtClean="0"/>
          </a:p>
          <a:p>
            <a:pPr marL="0" indent="0">
              <a:buNone/>
            </a:pPr>
            <a:endParaRPr lang="es-ES" dirty="0" smtClean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Sensores de Temperatura</a:t>
            </a:r>
            <a:endParaRPr lang="es-ES" dirty="0"/>
          </a:p>
        </p:txBody>
      </p:sp>
      <p:pic>
        <p:nvPicPr>
          <p:cNvPr id="8" name="7 Imagen" descr="Thermocouple_circuit_Ktype_including_voltmeter_temperature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2204864"/>
            <a:ext cx="5724128" cy="1788790"/>
          </a:xfrm>
          <a:prstGeom prst="rect">
            <a:avLst/>
          </a:prstGeom>
        </p:spPr>
      </p:pic>
      <p:pic>
        <p:nvPicPr>
          <p:cNvPr id="10" name="9 Imagen" descr="4wire2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4653138"/>
            <a:ext cx="381000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8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2961" y="1100628"/>
            <a:ext cx="7709480" cy="19683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smtClean="0"/>
              <a:t>Termoeléctricos –</a:t>
            </a:r>
          </a:p>
          <a:p>
            <a:pPr marL="0" indent="0">
              <a:buNone/>
            </a:pPr>
            <a:r>
              <a:rPr lang="es-ES" dirty="0" smtClean="0"/>
              <a:t>Termopar.- Alta linealidad  ±10 </a:t>
            </a:r>
            <a:r>
              <a:rPr lang="es-ES" dirty="0" err="1" smtClean="0"/>
              <a:t>mK</a:t>
            </a:r>
            <a:endParaRPr lang="es-ES" dirty="0" smtClean="0"/>
          </a:p>
          <a:p>
            <a:pPr marL="0" indent="0"/>
            <a:endParaRPr lang="es-ES" dirty="0" smtClean="0"/>
          </a:p>
          <a:p>
            <a:pPr marL="0" indent="0"/>
            <a:endParaRPr lang="es-ES" dirty="0"/>
          </a:p>
          <a:p>
            <a:pPr marL="0" indent="0">
              <a:buNone/>
            </a:pPr>
            <a:endParaRPr lang="es-ES" dirty="0" smtClean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Sensores de Temperatura</a:t>
            </a:r>
            <a:endParaRPr lang="es-ES" dirty="0"/>
          </a:p>
        </p:txBody>
      </p:sp>
      <p:pic>
        <p:nvPicPr>
          <p:cNvPr id="1026" name="Picture 2" descr="L:\2017\charlafarixa\20170904_182143.jpg"/>
          <p:cNvPicPr>
            <a:picLocks noChangeAspect="1" noChangeArrowheads="1"/>
          </p:cNvPicPr>
          <p:nvPr/>
        </p:nvPicPr>
        <p:blipFill>
          <a:blip r:embed="rId2" cstate="print"/>
          <a:srcRect l="44670"/>
          <a:stretch>
            <a:fillRect/>
          </a:stretch>
        </p:blipFill>
        <p:spPr bwMode="auto">
          <a:xfrm>
            <a:off x="1043608" y="2492896"/>
            <a:ext cx="3059832" cy="3110712"/>
          </a:xfrm>
          <a:prstGeom prst="rect">
            <a:avLst/>
          </a:prstGeom>
          <a:noFill/>
        </p:spPr>
      </p:pic>
      <p:pic>
        <p:nvPicPr>
          <p:cNvPr id="8" name="7 Imagen" descr="WauP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420890"/>
            <a:ext cx="36576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8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3324</TotalTime>
  <Words>612</Words>
  <Application>Microsoft Office PowerPoint</Application>
  <PresentationFormat>Presentación en pantalla (4:3)</PresentationFormat>
  <Paragraphs>197</Paragraphs>
  <Slides>29</Slides>
  <Notes>10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1" baseType="lpstr">
      <vt:lpstr>Concurrencia</vt:lpstr>
      <vt:lpstr>Ecuación</vt:lpstr>
      <vt:lpstr>Implementación de sistemas de control y adquisición de datos para la investigación científica   </vt:lpstr>
      <vt:lpstr>Presentación de PowerPoint</vt:lpstr>
      <vt:lpstr>Presentación de PowerPoint</vt:lpstr>
      <vt:lpstr>Laboratorio de Termofísica</vt:lpstr>
      <vt:lpstr>Laboratorio de Termofísica </vt:lpstr>
      <vt:lpstr>Esquema</vt:lpstr>
      <vt:lpstr>ESQUEMA GENERAL </vt:lpstr>
      <vt:lpstr>Sensores de Temperatura</vt:lpstr>
      <vt:lpstr>Sensores de Temperatura</vt:lpstr>
      <vt:lpstr>Sensores de Temperatura</vt:lpstr>
      <vt:lpstr>Sensores de Temperatura</vt:lpstr>
      <vt:lpstr>Sensores de Presión</vt:lpstr>
      <vt:lpstr>Control de la temperatura</vt:lpstr>
      <vt:lpstr>Control de la temperatura</vt:lpstr>
      <vt:lpstr>Control de la temperatura</vt:lpstr>
      <vt:lpstr>Control de presión</vt:lpstr>
      <vt:lpstr>Transductores</vt:lpstr>
      <vt:lpstr>Conversión A/D y D/A</vt:lpstr>
      <vt:lpstr>Calorímetro alta presión</vt:lpstr>
      <vt:lpstr>Calorímetro alta presión</vt:lpstr>
      <vt:lpstr>Calorímetro alta presión</vt:lpstr>
      <vt:lpstr>Agua a alta presión y baja temperatura</vt:lpstr>
      <vt:lpstr>Agua a alta presión y baja temperatura</vt:lpstr>
      <vt:lpstr>Agua a alta presión y baja temperatura</vt:lpstr>
      <vt:lpstr>Agua a alta presión y baja temperatura</vt:lpstr>
      <vt:lpstr>Agua a alta presión y baja temperatura</vt:lpstr>
      <vt:lpstr>Agua a alta presión y baja temperatura</vt:lpstr>
      <vt:lpstr>Agua a alta presión y baja temperatura</vt:lpstr>
      <vt:lpstr>Agua a alta presión y baja temperatura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Implementación de Sistemas de control e Adquisición de Datos para á investigación científica</dc:title>
  <dc:creator>Usuario</dc:creator>
  <cp:lastModifiedBy>JTC</cp:lastModifiedBy>
  <cp:revision>284</cp:revision>
  <cp:lastPrinted>2017-09-11T08:57:12Z</cp:lastPrinted>
  <dcterms:created xsi:type="dcterms:W3CDTF">2017-08-16T10:59:33Z</dcterms:created>
  <dcterms:modified xsi:type="dcterms:W3CDTF">2017-09-12T11:08:58Z</dcterms:modified>
</cp:coreProperties>
</file>