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5" r:id="rId7"/>
    <p:sldId id="273" r:id="rId8"/>
    <p:sldId id="268" r:id="rId9"/>
    <p:sldId id="266" r:id="rId10"/>
    <p:sldId id="264" r:id="rId11"/>
    <p:sldId id="272" r:id="rId12"/>
    <p:sldId id="262" r:id="rId13"/>
    <p:sldId id="260" r:id="rId14"/>
    <p:sldId id="261" r:id="rId15"/>
    <p:sldId id="274" r:id="rId16"/>
    <p:sldId id="263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EA3"/>
    <a:srgbClr val="018CD7"/>
    <a:srgbClr val="008BDE"/>
    <a:srgbClr val="25262A"/>
    <a:srgbClr val="0089D1"/>
    <a:srgbClr val="FFFFFF"/>
    <a:srgbClr val="006B9F"/>
    <a:srgbClr val="ADCDEA"/>
    <a:srgbClr val="22232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5" autoAdjust="0"/>
    <p:restoredTop sz="94737" autoAdjust="0"/>
  </p:normalViewPr>
  <p:slideViewPr>
    <p:cSldViewPr snapToGrid="0">
      <p:cViewPr varScale="1">
        <p:scale>
          <a:sx n="74" d="100"/>
          <a:sy n="74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60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27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5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29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6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20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70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36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76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2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52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FB03-D2F4-4861-B091-C7FA165275C3}" type="datetimeFigureOut">
              <a:rPr lang="es-ES" smtClean="0"/>
              <a:t>11/09/2017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9209-D883-4583-82FE-4EA4B4DBB2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69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34.png"/><Relationship Id="rId3" Type="http://schemas.openxmlformats.org/officeDocument/2006/relationships/image" Target="../media/image26.png"/><Relationship Id="rId21" Type="http://schemas.microsoft.com/office/2007/relationships/hdphoto" Target="../media/hdphoto9.wdp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image" Target="../media/image4.png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24" Type="http://schemas.openxmlformats.org/officeDocument/2006/relationships/image" Target="../media/image37.png"/><Relationship Id="rId5" Type="http://schemas.openxmlformats.org/officeDocument/2006/relationships/image" Target="../media/image27.pn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9629405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18" y="2057450"/>
            <a:ext cx="8936164" cy="27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14068" y="5693435"/>
            <a:ext cx="196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Presentado por: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Emilio </a:t>
            </a:r>
            <a:r>
              <a:rPr lang="es-E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Aguete</a:t>
            </a: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1020870" y="866877"/>
            <a:ext cx="1702771" cy="216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46630" y="539240"/>
            <a:ext cx="439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89D1"/>
                </a:solidFill>
                <a:latin typeface="Century Gothic" panose="020B0502020202020204" pitchFamily="34" charset="0"/>
              </a:rPr>
              <a:t>Desarrollo</a:t>
            </a:r>
            <a:r>
              <a:rPr lang="es-ES" sz="3200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.</a:t>
            </a:r>
            <a:endParaRPr lang="es-ES" sz="3200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471812" y="410265"/>
            <a:ext cx="5298188" cy="1839991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lecha abajo 5"/>
          <p:cNvSpPr/>
          <p:nvPr/>
        </p:nvSpPr>
        <p:spPr>
          <a:xfrm>
            <a:off x="5615730" y="4915779"/>
            <a:ext cx="1026780" cy="657139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ángulo 7"/>
          <p:cNvSpPr/>
          <p:nvPr/>
        </p:nvSpPr>
        <p:spPr>
          <a:xfrm>
            <a:off x="3664847" y="5441490"/>
            <a:ext cx="4928547" cy="12321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Elipse 8"/>
          <p:cNvSpPr/>
          <p:nvPr/>
        </p:nvSpPr>
        <p:spPr>
          <a:xfrm>
            <a:off x="3847168" y="559000"/>
            <a:ext cx="2148248" cy="2148248"/>
          </a:xfrm>
          <a:prstGeom prst="ellipse">
            <a:avLst/>
          </a:prstGeom>
          <a:solidFill>
            <a:srgbClr val="008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Century Gothic" panose="020B0502020202020204" pitchFamily="34" charset="0"/>
              </a:rPr>
              <a:t>Ingenieros especialistas en </a:t>
            </a:r>
            <a:r>
              <a:rPr lang="es-ES" sz="1400" dirty="0" err="1" smtClean="0">
                <a:latin typeface="Century Gothic" panose="020B0502020202020204" pitchFamily="34" charset="0"/>
              </a:rPr>
              <a:t>RPA’s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003180" y="2312887"/>
            <a:ext cx="2148248" cy="2148248"/>
          </a:xfrm>
          <a:prstGeom prst="ellipse">
            <a:avLst/>
          </a:prstGeom>
          <a:solidFill>
            <a:srgbClr val="008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Century Gothic" panose="020B0502020202020204" pitchFamily="34" charset="0"/>
              </a:rPr>
              <a:t>Pilotos de pruebas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175362" y="518056"/>
            <a:ext cx="2148248" cy="2148248"/>
          </a:xfrm>
          <a:prstGeom prst="ellipse">
            <a:avLst/>
          </a:prstGeom>
          <a:solidFill>
            <a:srgbClr val="008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Century Gothic" panose="020B0502020202020204" pitchFamily="34" charset="0"/>
              </a:rPr>
              <a:t>Aeromodelistas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2" name="Forma 11"/>
          <p:cNvSpPr/>
          <p:nvPr/>
        </p:nvSpPr>
        <p:spPr>
          <a:xfrm>
            <a:off x="3245920" y="161750"/>
            <a:ext cx="5749972" cy="4599977"/>
          </a:xfrm>
          <a:prstGeom prst="funnel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3" name="CuadroTexto 12"/>
          <p:cNvSpPr txBox="1"/>
          <p:nvPr/>
        </p:nvSpPr>
        <p:spPr>
          <a:xfrm>
            <a:off x="3839051" y="5726970"/>
            <a:ext cx="458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Departamento de desarrollo.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2" name="Hexágono 1"/>
          <p:cNvSpPr/>
          <p:nvPr/>
        </p:nvSpPr>
        <p:spPr>
          <a:xfrm>
            <a:off x="2958498" y="651346"/>
            <a:ext cx="2157983" cy="1860330"/>
          </a:xfrm>
          <a:prstGeom prst="hexagon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Universidad de Cádiz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4" name="Hexágono 13"/>
          <p:cNvSpPr/>
          <p:nvPr/>
        </p:nvSpPr>
        <p:spPr>
          <a:xfrm>
            <a:off x="1093065" y="1648998"/>
            <a:ext cx="2157983" cy="1860330"/>
          </a:xfrm>
          <a:prstGeom prst="hexagon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Escuela Superior de Ingeniería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5" name="Hexágono 14"/>
          <p:cNvSpPr/>
          <p:nvPr/>
        </p:nvSpPr>
        <p:spPr>
          <a:xfrm>
            <a:off x="2958498" y="2646649"/>
            <a:ext cx="2157983" cy="1860330"/>
          </a:xfrm>
          <a:prstGeom prst="hexagon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Universidad CEU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6" name="Hexágono 15"/>
          <p:cNvSpPr/>
          <p:nvPr/>
        </p:nvSpPr>
        <p:spPr>
          <a:xfrm>
            <a:off x="1093065" y="3644301"/>
            <a:ext cx="2157983" cy="1860330"/>
          </a:xfrm>
          <a:prstGeom prst="hexagon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Universidad de Vigo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7" name="Hexágono 16"/>
          <p:cNvSpPr/>
          <p:nvPr/>
        </p:nvSpPr>
        <p:spPr>
          <a:xfrm>
            <a:off x="2958498" y="4641952"/>
            <a:ext cx="2157983" cy="1860330"/>
          </a:xfrm>
          <a:prstGeom prst="hexagon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Empresas y academias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5319" y="889014"/>
            <a:ext cx="291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Century Gothic" panose="020B0502020202020204" pitchFamily="34" charset="0"/>
              </a:rPr>
              <a:t>Colaboraciones: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100153" y="5528475"/>
            <a:ext cx="2691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entury Gothic" panose="020B0502020202020204" pitchFamily="34" charset="0"/>
              </a:rPr>
              <a:t>Emergencias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entury Gothic" panose="020B0502020202020204" pitchFamily="34" charset="0"/>
              </a:rPr>
              <a:t>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entury Gothic" panose="020B0502020202020204" pitchFamily="34" charset="0"/>
              </a:rPr>
              <a:t>Desarrollo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entury Gothic" panose="020B0502020202020204" pitchFamily="34" charset="0"/>
              </a:rPr>
              <a:t>Formación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464944" y="569343"/>
            <a:ext cx="5262113" cy="1207698"/>
          </a:xfrm>
          <a:prstGeom prst="roundRect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¿Qué es lo que diferencia a AEROCAMARAS?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1688621" y="2830898"/>
            <a:ext cx="3552645" cy="3552645"/>
          </a:xfrm>
          <a:prstGeom prst="ellipse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8356123" y="3770459"/>
            <a:ext cx="1673523" cy="167352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300377" y="4104737"/>
            <a:ext cx="2329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es-E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horas</a:t>
            </a:r>
            <a:endParaRPr lang="es-E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042696" y="4156497"/>
            <a:ext cx="2329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20/30 </a:t>
            </a:r>
          </a:p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min.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24" name="Flecha a la derecha con bandas 23"/>
          <p:cNvSpPr/>
          <p:nvPr/>
        </p:nvSpPr>
        <p:spPr>
          <a:xfrm>
            <a:off x="5452973" y="4191722"/>
            <a:ext cx="2691442" cy="830997"/>
          </a:xfrm>
          <a:prstGeom prst="stripedRightArrow">
            <a:avLst>
              <a:gd name="adj1" fmla="val 62457"/>
              <a:gd name="adj2" fmla="val 50000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41" y="1961920"/>
            <a:ext cx="2216005" cy="695008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7722079" y="2046779"/>
            <a:ext cx="290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Nuestros competidores: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56" y="651346"/>
            <a:ext cx="6381208" cy="29114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2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5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25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75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750"/>
                            </p:stCondLst>
                            <p:childTnLst>
                              <p:par>
                                <p:cTn id="180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" grpId="0"/>
      <p:bldP spid="4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/>
      <p:bldP spid="13" grpId="1"/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" grpId="0"/>
      <p:bldP spid="3" grpId="1"/>
      <p:bldP spid="18" grpId="0"/>
      <p:bldP spid="18" grpId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ángulo 87"/>
          <p:cNvSpPr/>
          <p:nvPr/>
        </p:nvSpPr>
        <p:spPr>
          <a:xfrm flipH="1">
            <a:off x="792964" y="879517"/>
            <a:ext cx="1408074" cy="216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Arco de bloque 91"/>
          <p:cNvSpPr/>
          <p:nvPr/>
        </p:nvSpPr>
        <p:spPr>
          <a:xfrm>
            <a:off x="-5686347" y="48882"/>
            <a:ext cx="7364541" cy="7364541"/>
          </a:xfrm>
          <a:prstGeom prst="blockArc">
            <a:avLst>
              <a:gd name="adj1" fmla="val 18900000"/>
              <a:gd name="adj2" fmla="val 2700000"/>
              <a:gd name="adj3" fmla="val 29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09898" y="586712"/>
            <a:ext cx="597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89D1"/>
                </a:solidFill>
                <a:latin typeface="Century Gothic" panose="020B0502020202020204" pitchFamily="34" charset="0"/>
              </a:rPr>
              <a:t>Servicios.</a:t>
            </a:r>
            <a:endParaRPr lang="es-ES" sz="2400" dirty="0">
              <a:solidFill>
                <a:srgbClr val="0089D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144878" y="1422269"/>
            <a:ext cx="7112019" cy="847049"/>
            <a:chOff x="620203" y="423304"/>
            <a:chExt cx="8190876" cy="847049"/>
          </a:xfrm>
        </p:grpSpPr>
        <p:sp>
          <p:nvSpPr>
            <p:cNvPr id="27" name="Rectángulo 26"/>
            <p:cNvSpPr/>
            <p:nvPr/>
          </p:nvSpPr>
          <p:spPr>
            <a:xfrm>
              <a:off x="620203" y="423304"/>
              <a:ext cx="8190876" cy="8470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27"/>
            <p:cNvSpPr/>
            <p:nvPr/>
          </p:nvSpPr>
          <p:spPr>
            <a:xfrm>
              <a:off x="620203" y="423304"/>
              <a:ext cx="8190876" cy="847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345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Century Gothic" panose="020B0502020202020204" pitchFamily="34" charset="0"/>
                </a:rPr>
                <a:t>Servicios audiovisuales, como por ejemplo:</a:t>
              </a:r>
              <a:endParaRPr lang="es-ES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1813422" y="2826057"/>
            <a:ext cx="572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50000"/>
              <a:buFont typeface="Wingdings" panose="05000000000000000000" pitchFamily="2" charset="2"/>
              <a:buChar char="§"/>
            </a:pPr>
            <a:r>
              <a:rPr lang="es-ES" dirty="0" smtClean="0">
                <a:latin typeface="Century Gothic" panose="020B0502020202020204" pitchFamily="34" charset="0"/>
              </a:rPr>
              <a:t>Desarrollo de producciones audiovisuales completas.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813422" y="3685910"/>
            <a:ext cx="594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50000"/>
              <a:buFont typeface="Wingdings" panose="05000000000000000000" pitchFamily="2" charset="2"/>
              <a:buChar char="§"/>
            </a:pPr>
            <a:r>
              <a:rPr lang="es-ES" dirty="0" smtClean="0">
                <a:latin typeface="Century Gothic" panose="020B0502020202020204" pitchFamily="34" charset="0"/>
              </a:rPr>
              <a:t>Servicio de drones para productoras de cine, publicidad y TV.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813422" y="4545763"/>
            <a:ext cx="572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50000"/>
              <a:buFont typeface="Wingdings" panose="05000000000000000000" pitchFamily="2" charset="2"/>
              <a:buChar char="§"/>
            </a:pPr>
            <a:r>
              <a:rPr lang="es-ES" dirty="0" smtClean="0">
                <a:latin typeface="Century Gothic" panose="020B0502020202020204" pitchFamily="34" charset="0"/>
              </a:rPr>
              <a:t>Venta de imágenes y videos sin edición.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813422" y="5388276"/>
            <a:ext cx="572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50000"/>
              <a:buFont typeface="Wingdings" panose="05000000000000000000" pitchFamily="2" charset="2"/>
              <a:buChar char="§"/>
            </a:pPr>
            <a:r>
              <a:rPr lang="es-ES" dirty="0" smtClean="0">
                <a:latin typeface="Century Gothic" panose="020B0502020202020204" pitchFamily="34" charset="0"/>
              </a:rPr>
              <a:t>Filmación y venta de imágenes y vídeos para medios de comunicación.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5" name="Arco de bloque 34"/>
          <p:cNvSpPr/>
          <p:nvPr/>
        </p:nvSpPr>
        <p:spPr>
          <a:xfrm>
            <a:off x="-5728894" y="-26378"/>
            <a:ext cx="7410917" cy="7410917"/>
          </a:xfrm>
          <a:prstGeom prst="blockArc">
            <a:avLst>
              <a:gd name="adj1" fmla="val 18900000"/>
              <a:gd name="adj2" fmla="val 2700000"/>
              <a:gd name="adj3" fmla="val 291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upo 35"/>
          <p:cNvGrpSpPr/>
          <p:nvPr/>
        </p:nvGrpSpPr>
        <p:grpSpPr>
          <a:xfrm>
            <a:off x="1149284" y="1383484"/>
            <a:ext cx="7107613" cy="847049"/>
            <a:chOff x="620203" y="423304"/>
            <a:chExt cx="8190876" cy="847049"/>
          </a:xfrm>
        </p:grpSpPr>
        <p:sp>
          <p:nvSpPr>
            <p:cNvPr id="50" name="Rectángulo 49"/>
            <p:cNvSpPr/>
            <p:nvPr/>
          </p:nvSpPr>
          <p:spPr>
            <a:xfrm>
              <a:off x="620203" y="423304"/>
              <a:ext cx="8190876" cy="8470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ángulo 50"/>
            <p:cNvSpPr/>
            <p:nvPr/>
          </p:nvSpPr>
          <p:spPr>
            <a:xfrm>
              <a:off x="620203" y="423304"/>
              <a:ext cx="8190876" cy="847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345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Century Gothic" panose="020B0502020202020204" pitchFamily="34" charset="0"/>
                </a:rPr>
                <a:t>Inspección de edificios e instalaciones industriales.</a:t>
              </a:r>
              <a:endParaRPr lang="es-ES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Elipse 36"/>
          <p:cNvSpPr/>
          <p:nvPr/>
        </p:nvSpPr>
        <p:spPr>
          <a:xfrm>
            <a:off x="619879" y="1277603"/>
            <a:ext cx="1058811" cy="105881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upo 37"/>
          <p:cNvGrpSpPr/>
          <p:nvPr/>
        </p:nvGrpSpPr>
        <p:grpSpPr>
          <a:xfrm>
            <a:off x="1634918" y="2654278"/>
            <a:ext cx="6621979" cy="847049"/>
            <a:chOff x="1105836" y="1694098"/>
            <a:chExt cx="7705243" cy="847049"/>
          </a:xfrm>
        </p:grpSpPr>
        <p:sp>
          <p:nvSpPr>
            <p:cNvPr id="48" name="Rectángulo 47"/>
            <p:cNvSpPr/>
            <p:nvPr/>
          </p:nvSpPr>
          <p:spPr>
            <a:xfrm>
              <a:off x="1105836" y="1694098"/>
              <a:ext cx="7705243" cy="8470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ángulo 48"/>
            <p:cNvSpPr/>
            <p:nvPr/>
          </p:nvSpPr>
          <p:spPr>
            <a:xfrm>
              <a:off x="1105836" y="1694098"/>
              <a:ext cx="7705243" cy="847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345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Century Gothic" panose="020B0502020202020204" pitchFamily="34" charset="0"/>
                </a:rPr>
                <a:t>Seguimiento y control de edificaciones.</a:t>
              </a:r>
              <a:endParaRPr lang="es-ES" sz="2000" kern="1200" dirty="0"/>
            </a:p>
          </p:txBody>
        </p:sp>
      </p:grpSp>
      <p:sp>
        <p:nvSpPr>
          <p:cNvPr id="30" name="Elipse 29"/>
          <p:cNvSpPr/>
          <p:nvPr/>
        </p:nvSpPr>
        <p:spPr>
          <a:xfrm>
            <a:off x="604953" y="1279519"/>
            <a:ext cx="1058811" cy="105881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Elipse 38"/>
          <p:cNvSpPr/>
          <p:nvPr/>
        </p:nvSpPr>
        <p:spPr>
          <a:xfrm>
            <a:off x="1105511" y="2548397"/>
            <a:ext cx="1058811" cy="105881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Grupo 39"/>
          <p:cNvGrpSpPr/>
          <p:nvPr/>
        </p:nvGrpSpPr>
        <p:grpSpPr>
          <a:xfrm>
            <a:off x="1634918" y="3925072"/>
            <a:ext cx="6621979" cy="847049"/>
            <a:chOff x="1105836" y="2964892"/>
            <a:chExt cx="7705243" cy="847049"/>
          </a:xfrm>
        </p:grpSpPr>
        <p:sp>
          <p:nvSpPr>
            <p:cNvPr id="46" name="Rectángulo 45"/>
            <p:cNvSpPr/>
            <p:nvPr/>
          </p:nvSpPr>
          <p:spPr>
            <a:xfrm>
              <a:off x="1105836" y="2964892"/>
              <a:ext cx="7705243" cy="8470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tángulo 46"/>
            <p:cNvSpPr/>
            <p:nvPr/>
          </p:nvSpPr>
          <p:spPr>
            <a:xfrm>
              <a:off x="1105836" y="2964892"/>
              <a:ext cx="7705243" cy="847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345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Century Gothic" panose="020B0502020202020204" pitchFamily="34" charset="0"/>
                </a:rPr>
                <a:t>Inspección de red eléctrica, torres eólicas, etc..</a:t>
              </a:r>
            </a:p>
          </p:txBody>
        </p:sp>
      </p:grpSp>
      <p:sp>
        <p:nvSpPr>
          <p:cNvPr id="41" name="Elipse 40"/>
          <p:cNvSpPr/>
          <p:nvPr/>
        </p:nvSpPr>
        <p:spPr>
          <a:xfrm>
            <a:off x="1105511" y="3819191"/>
            <a:ext cx="1058811" cy="105881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upo 41"/>
          <p:cNvGrpSpPr/>
          <p:nvPr/>
        </p:nvGrpSpPr>
        <p:grpSpPr>
          <a:xfrm>
            <a:off x="1149284" y="5195866"/>
            <a:ext cx="7107613" cy="847049"/>
            <a:chOff x="620203" y="4235686"/>
            <a:chExt cx="8190876" cy="847049"/>
          </a:xfrm>
        </p:grpSpPr>
        <p:sp>
          <p:nvSpPr>
            <p:cNvPr id="44" name="Rectángulo 43"/>
            <p:cNvSpPr/>
            <p:nvPr/>
          </p:nvSpPr>
          <p:spPr>
            <a:xfrm>
              <a:off x="620203" y="4235686"/>
              <a:ext cx="8190876" cy="8470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ángulo 44"/>
            <p:cNvSpPr/>
            <p:nvPr/>
          </p:nvSpPr>
          <p:spPr>
            <a:xfrm>
              <a:off x="620203" y="4235686"/>
              <a:ext cx="8190876" cy="847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345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smtClean="0">
                  <a:latin typeface="Century Gothic" panose="020B0502020202020204" pitchFamily="34" charset="0"/>
                </a:rPr>
                <a:t>Inspecciones técnicas de puertos, embarcaciones, etc., con drones subacuáticos.</a:t>
              </a:r>
              <a:endParaRPr lang="es-ES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Elipse 42"/>
          <p:cNvSpPr/>
          <p:nvPr/>
        </p:nvSpPr>
        <p:spPr>
          <a:xfrm>
            <a:off x="619879" y="5089985"/>
            <a:ext cx="1058811" cy="105881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Arco de bloque 68"/>
          <p:cNvSpPr/>
          <p:nvPr/>
        </p:nvSpPr>
        <p:spPr>
          <a:xfrm>
            <a:off x="-5683470" y="0"/>
            <a:ext cx="7364541" cy="7364541"/>
          </a:xfrm>
          <a:prstGeom prst="blockArc">
            <a:avLst>
              <a:gd name="adj1" fmla="val 18900000"/>
              <a:gd name="adj2" fmla="val 2700000"/>
              <a:gd name="adj3" fmla="val 29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0" name="Grupo 69"/>
          <p:cNvGrpSpPr/>
          <p:nvPr/>
        </p:nvGrpSpPr>
        <p:grpSpPr>
          <a:xfrm>
            <a:off x="1141562" y="1380596"/>
            <a:ext cx="7115335" cy="841740"/>
            <a:chOff x="616373" y="420651"/>
            <a:chExt cx="8232633" cy="841740"/>
          </a:xfrm>
        </p:grpSpPr>
        <p:sp>
          <p:nvSpPr>
            <p:cNvPr id="84" name="Rectángulo 83"/>
            <p:cNvSpPr/>
            <p:nvPr/>
          </p:nvSpPr>
          <p:spPr>
            <a:xfrm>
              <a:off x="616373" y="420651"/>
              <a:ext cx="8232633" cy="84174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Rectángulo 84"/>
            <p:cNvSpPr/>
            <p:nvPr/>
          </p:nvSpPr>
          <p:spPr>
            <a:xfrm>
              <a:off x="616373" y="420651"/>
              <a:ext cx="8232633" cy="841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8132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Century Gothic" panose="020B0502020202020204" pitchFamily="34" charset="0"/>
                </a:rPr>
                <a:t>Toma de imágenes para cartografía.</a:t>
              </a:r>
              <a:endParaRPr lang="es-ES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1" name="Elipse 70"/>
          <p:cNvSpPr/>
          <p:nvPr/>
        </p:nvSpPr>
        <p:spPr>
          <a:xfrm>
            <a:off x="615473" y="1275378"/>
            <a:ext cx="1052175" cy="10521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2" name="Grupo 71"/>
          <p:cNvGrpSpPr/>
          <p:nvPr/>
        </p:nvGrpSpPr>
        <p:grpSpPr>
          <a:xfrm>
            <a:off x="1624150" y="2643426"/>
            <a:ext cx="6632747" cy="841740"/>
            <a:chOff x="1098962" y="1683481"/>
            <a:chExt cx="7750044" cy="841740"/>
          </a:xfrm>
        </p:grpSpPr>
        <p:sp>
          <p:nvSpPr>
            <p:cNvPr id="82" name="Rectángulo 81"/>
            <p:cNvSpPr/>
            <p:nvPr/>
          </p:nvSpPr>
          <p:spPr>
            <a:xfrm>
              <a:off x="1098962" y="1683481"/>
              <a:ext cx="7750044" cy="84174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ectángulo 82"/>
            <p:cNvSpPr/>
            <p:nvPr/>
          </p:nvSpPr>
          <p:spPr>
            <a:xfrm>
              <a:off x="1098962" y="1683481"/>
              <a:ext cx="7750044" cy="841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8132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Century Gothic" panose="020B0502020202020204" pitchFamily="34" charset="0"/>
                </a:rPr>
                <a:t>Control y gestión eficiente de explotaciones agrícolas, hortofrutícolas, recursos forestales, ganaderos y pesqueros.</a:t>
              </a:r>
              <a:endParaRPr lang="es-ES" sz="1600" kern="1200" dirty="0"/>
            </a:p>
          </p:txBody>
        </p:sp>
      </p:grpSp>
      <p:sp>
        <p:nvSpPr>
          <p:cNvPr id="73" name="Elipse 72"/>
          <p:cNvSpPr/>
          <p:nvPr/>
        </p:nvSpPr>
        <p:spPr>
          <a:xfrm>
            <a:off x="1098062" y="2538208"/>
            <a:ext cx="1052175" cy="10521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4" name="Grupo 73"/>
          <p:cNvGrpSpPr/>
          <p:nvPr/>
        </p:nvGrpSpPr>
        <p:grpSpPr>
          <a:xfrm>
            <a:off x="1624150" y="3906256"/>
            <a:ext cx="6632747" cy="841740"/>
            <a:chOff x="1098962" y="2946311"/>
            <a:chExt cx="7750044" cy="841740"/>
          </a:xfrm>
        </p:grpSpPr>
        <p:sp>
          <p:nvSpPr>
            <p:cNvPr id="80" name="Rectángulo 79"/>
            <p:cNvSpPr/>
            <p:nvPr/>
          </p:nvSpPr>
          <p:spPr>
            <a:xfrm>
              <a:off x="1098962" y="2946311"/>
              <a:ext cx="7750044" cy="84174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Rectángulo 80"/>
            <p:cNvSpPr/>
            <p:nvPr/>
          </p:nvSpPr>
          <p:spPr>
            <a:xfrm>
              <a:off x="1098962" y="2946311"/>
              <a:ext cx="7750044" cy="841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8132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Century Gothic" panose="020B0502020202020204" pitchFamily="34" charset="0"/>
                </a:rPr>
                <a:t>Vigilancia y seguridad.</a:t>
              </a:r>
            </a:p>
          </p:txBody>
        </p:sp>
      </p:grpSp>
      <p:sp>
        <p:nvSpPr>
          <p:cNvPr id="75" name="Elipse 74"/>
          <p:cNvSpPr/>
          <p:nvPr/>
        </p:nvSpPr>
        <p:spPr>
          <a:xfrm>
            <a:off x="1098062" y="3801039"/>
            <a:ext cx="1052175" cy="10521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6" name="Grupo 75"/>
          <p:cNvGrpSpPr/>
          <p:nvPr/>
        </p:nvGrpSpPr>
        <p:grpSpPr>
          <a:xfrm>
            <a:off x="1141562" y="5169086"/>
            <a:ext cx="7115335" cy="841740"/>
            <a:chOff x="616373" y="4209141"/>
            <a:chExt cx="8232633" cy="841740"/>
          </a:xfrm>
        </p:grpSpPr>
        <p:sp>
          <p:nvSpPr>
            <p:cNvPr id="78" name="Rectángulo 77"/>
            <p:cNvSpPr/>
            <p:nvPr/>
          </p:nvSpPr>
          <p:spPr>
            <a:xfrm>
              <a:off x="616373" y="4209141"/>
              <a:ext cx="8232633" cy="84174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616373" y="4209141"/>
              <a:ext cx="8232633" cy="841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8132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Century Gothic" panose="020B0502020202020204" pitchFamily="34" charset="0"/>
                </a:rPr>
                <a:t>Control de furtivismo.</a:t>
              </a:r>
              <a:endParaRPr lang="es-ES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7" name="Elipse 76"/>
          <p:cNvSpPr/>
          <p:nvPr/>
        </p:nvSpPr>
        <p:spPr>
          <a:xfrm>
            <a:off x="615473" y="5063869"/>
            <a:ext cx="1052175" cy="105217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Arco de bloque 51"/>
          <p:cNvSpPr/>
          <p:nvPr/>
        </p:nvSpPr>
        <p:spPr>
          <a:xfrm>
            <a:off x="-5701158" y="0"/>
            <a:ext cx="7410917" cy="7410917"/>
          </a:xfrm>
          <a:prstGeom prst="blockArc">
            <a:avLst>
              <a:gd name="adj1" fmla="val 18900000"/>
              <a:gd name="adj2" fmla="val 2700000"/>
              <a:gd name="adj3" fmla="val 291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3" name="Grupo 52"/>
          <p:cNvGrpSpPr/>
          <p:nvPr/>
        </p:nvGrpSpPr>
        <p:grpSpPr>
          <a:xfrm>
            <a:off x="1144879" y="1375742"/>
            <a:ext cx="7112018" cy="847049"/>
            <a:chOff x="620203" y="423304"/>
            <a:chExt cx="8190876" cy="847049"/>
          </a:xfrm>
        </p:grpSpPr>
        <p:sp>
          <p:nvSpPr>
            <p:cNvPr id="67" name="Rectángulo 66"/>
            <p:cNvSpPr/>
            <p:nvPr/>
          </p:nvSpPr>
          <p:spPr>
            <a:xfrm>
              <a:off x="620203" y="423304"/>
              <a:ext cx="8190876" cy="8470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tángulo 67"/>
            <p:cNvSpPr/>
            <p:nvPr/>
          </p:nvSpPr>
          <p:spPr>
            <a:xfrm>
              <a:off x="620203" y="423304"/>
              <a:ext cx="8190876" cy="847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345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Century Gothic" panose="020B0502020202020204" pitchFamily="34" charset="0"/>
                </a:rPr>
                <a:t>Apoyo e intervención en emergencias.</a:t>
              </a:r>
              <a:endParaRPr lang="es-ES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Elipse 53"/>
          <p:cNvSpPr/>
          <p:nvPr/>
        </p:nvSpPr>
        <p:spPr>
          <a:xfrm>
            <a:off x="615473" y="1269861"/>
            <a:ext cx="1058811" cy="105881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5" name="Grupo 54"/>
          <p:cNvGrpSpPr/>
          <p:nvPr/>
        </p:nvGrpSpPr>
        <p:grpSpPr>
          <a:xfrm>
            <a:off x="1630512" y="2646536"/>
            <a:ext cx="6626385" cy="847049"/>
            <a:chOff x="1105836" y="1694098"/>
            <a:chExt cx="7705243" cy="847049"/>
          </a:xfrm>
        </p:grpSpPr>
        <p:sp>
          <p:nvSpPr>
            <p:cNvPr id="65" name="Rectángulo 64"/>
            <p:cNvSpPr/>
            <p:nvPr/>
          </p:nvSpPr>
          <p:spPr>
            <a:xfrm>
              <a:off x="1105836" y="1694098"/>
              <a:ext cx="7705243" cy="8470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ectángulo 65"/>
            <p:cNvSpPr/>
            <p:nvPr/>
          </p:nvSpPr>
          <p:spPr>
            <a:xfrm>
              <a:off x="1105836" y="1694098"/>
              <a:ext cx="7705243" cy="847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345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Century Gothic" panose="020B0502020202020204" pitchFamily="34" charset="0"/>
                </a:rPr>
                <a:t>Salvamento marítimo y vigilancia costera.</a:t>
              </a:r>
              <a:endParaRPr lang="es-ES" sz="2000" kern="1200" dirty="0"/>
            </a:p>
          </p:txBody>
        </p:sp>
      </p:grpSp>
      <p:sp>
        <p:nvSpPr>
          <p:cNvPr id="56" name="Elipse 55"/>
          <p:cNvSpPr/>
          <p:nvPr/>
        </p:nvSpPr>
        <p:spPr>
          <a:xfrm>
            <a:off x="1101105" y="2540655"/>
            <a:ext cx="1058811" cy="105881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7" name="Grupo 56"/>
          <p:cNvGrpSpPr/>
          <p:nvPr/>
        </p:nvGrpSpPr>
        <p:grpSpPr>
          <a:xfrm>
            <a:off x="1630512" y="3917330"/>
            <a:ext cx="6626385" cy="847049"/>
            <a:chOff x="1105836" y="2964892"/>
            <a:chExt cx="7705243" cy="847049"/>
          </a:xfrm>
        </p:grpSpPr>
        <p:sp>
          <p:nvSpPr>
            <p:cNvPr id="63" name="Rectángulo 62"/>
            <p:cNvSpPr/>
            <p:nvPr/>
          </p:nvSpPr>
          <p:spPr>
            <a:xfrm>
              <a:off x="1105836" y="2964892"/>
              <a:ext cx="7705243" cy="8470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ectángulo 63"/>
            <p:cNvSpPr/>
            <p:nvPr/>
          </p:nvSpPr>
          <p:spPr>
            <a:xfrm>
              <a:off x="1105836" y="2964892"/>
              <a:ext cx="7705243" cy="847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345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Century Gothic" panose="020B0502020202020204" pitchFamily="34" charset="0"/>
                </a:rPr>
                <a:t>Inventariado, gestión inteligente del territorio.</a:t>
              </a:r>
            </a:p>
          </p:txBody>
        </p:sp>
      </p:grpSp>
      <p:sp>
        <p:nvSpPr>
          <p:cNvPr id="58" name="Elipse 57"/>
          <p:cNvSpPr/>
          <p:nvPr/>
        </p:nvSpPr>
        <p:spPr>
          <a:xfrm>
            <a:off x="1101105" y="3811449"/>
            <a:ext cx="1058811" cy="105881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9" name="Grupo 58"/>
          <p:cNvGrpSpPr/>
          <p:nvPr/>
        </p:nvGrpSpPr>
        <p:grpSpPr>
          <a:xfrm>
            <a:off x="1144879" y="5188124"/>
            <a:ext cx="7112018" cy="847049"/>
            <a:chOff x="620203" y="4235686"/>
            <a:chExt cx="8190876" cy="847049"/>
          </a:xfrm>
        </p:grpSpPr>
        <p:sp>
          <p:nvSpPr>
            <p:cNvPr id="61" name="Rectángulo 60"/>
            <p:cNvSpPr/>
            <p:nvPr/>
          </p:nvSpPr>
          <p:spPr>
            <a:xfrm>
              <a:off x="620203" y="4235686"/>
              <a:ext cx="8190876" cy="8470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ctángulo 61"/>
            <p:cNvSpPr/>
            <p:nvPr/>
          </p:nvSpPr>
          <p:spPr>
            <a:xfrm>
              <a:off x="620203" y="4235686"/>
              <a:ext cx="8190876" cy="847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345" tIns="63500" rIns="63500" bIns="635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latin typeface="Century Gothic" panose="020B0502020202020204" pitchFamily="34" charset="0"/>
                </a:rPr>
                <a:t>Formación sobre pilotaje.</a:t>
              </a:r>
              <a:endParaRPr lang="es-ES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0" name="Elipse 59"/>
          <p:cNvSpPr/>
          <p:nvPr/>
        </p:nvSpPr>
        <p:spPr>
          <a:xfrm>
            <a:off x="615473" y="5082243"/>
            <a:ext cx="1058811" cy="105881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6" name="Imagen 85"/>
          <p:cNvPicPr>
            <a:picLocks noChangeAspect="1"/>
          </p:cNvPicPr>
          <p:nvPr/>
        </p:nvPicPr>
        <p:blipFill rotWithShape="1">
          <a:blip r:embed="rId3"/>
          <a:srcRect r="51263"/>
          <a:stretch/>
        </p:blipFill>
        <p:spPr>
          <a:xfrm>
            <a:off x="8558174" y="1383177"/>
            <a:ext cx="3388000" cy="2216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7" name="Imagen 86"/>
          <p:cNvPicPr>
            <a:picLocks noChangeAspect="1"/>
          </p:cNvPicPr>
          <p:nvPr/>
        </p:nvPicPr>
        <p:blipFill rotWithShape="1">
          <a:blip r:embed="rId3"/>
          <a:srcRect l="50672"/>
          <a:stretch/>
        </p:blipFill>
        <p:spPr>
          <a:xfrm>
            <a:off x="8538520" y="1381857"/>
            <a:ext cx="3420097" cy="22104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/>
          <a:stretch/>
        </p:blipFill>
        <p:spPr>
          <a:xfrm>
            <a:off x="8568488" y="3720901"/>
            <a:ext cx="3405120" cy="20148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5425" r="4502" b="5517"/>
          <a:stretch/>
        </p:blipFill>
        <p:spPr>
          <a:xfrm>
            <a:off x="8560324" y="3688030"/>
            <a:ext cx="3398293" cy="20167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1" b="26904"/>
          <a:stretch/>
        </p:blipFill>
        <p:spPr>
          <a:xfrm>
            <a:off x="8574409" y="3667416"/>
            <a:ext cx="3376945" cy="2065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 r="9069"/>
          <a:stretch/>
        </p:blipFill>
        <p:spPr>
          <a:xfrm>
            <a:off x="8570794" y="1385767"/>
            <a:ext cx="3384192" cy="22053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88" y="2826057"/>
            <a:ext cx="4287745" cy="24072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4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50"/>
                            </p:stCondLst>
                            <p:childTnLst>
                              <p:par>
                                <p:cTn id="19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500"/>
                            </p:stCondLst>
                            <p:childTnLst>
                              <p:par>
                                <p:cTn id="2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500"/>
                            </p:stCondLst>
                            <p:childTnLst>
                              <p:par>
                                <p:cTn id="2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50"/>
                            </p:stCondLst>
                            <p:childTnLst>
                              <p:par>
                                <p:cTn id="29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5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0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50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4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991606" y="846487"/>
            <a:ext cx="3846401" cy="216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36991" y="515238"/>
            <a:ext cx="498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89D1"/>
                </a:solidFill>
                <a:latin typeface="Century Gothic" panose="020B0502020202020204" pitchFamily="34" charset="0"/>
              </a:rPr>
              <a:t>Servicios</a:t>
            </a:r>
            <a:r>
              <a:rPr lang="es-ES" sz="3200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 </a:t>
            </a:r>
            <a:r>
              <a:rPr lang="es-ES" sz="2800" dirty="0">
                <a:solidFill>
                  <a:srgbClr val="0089D1"/>
                </a:solidFill>
                <a:latin typeface="Century Gothic" panose="020B0502020202020204" pitchFamily="34" charset="0"/>
              </a:rPr>
              <a:t>profesionales</a:t>
            </a:r>
            <a:r>
              <a:rPr lang="es-ES" sz="3200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.</a:t>
            </a:r>
            <a:endParaRPr lang="es-ES" sz="3200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Arco de bloque 18"/>
          <p:cNvSpPr/>
          <p:nvPr/>
        </p:nvSpPr>
        <p:spPr>
          <a:xfrm>
            <a:off x="1193667" y="2282331"/>
            <a:ext cx="4298202" cy="4298202"/>
          </a:xfrm>
          <a:prstGeom prst="blockArc">
            <a:avLst>
              <a:gd name="adj1" fmla="val 9000000"/>
              <a:gd name="adj2" fmla="val 16200000"/>
              <a:gd name="adj3" fmla="val 4642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Arco de bloque 19"/>
          <p:cNvSpPr/>
          <p:nvPr/>
        </p:nvSpPr>
        <p:spPr>
          <a:xfrm>
            <a:off x="1193667" y="2282331"/>
            <a:ext cx="4298202" cy="4298202"/>
          </a:xfrm>
          <a:prstGeom prst="blockArc">
            <a:avLst>
              <a:gd name="adj1" fmla="val 1800000"/>
              <a:gd name="adj2" fmla="val 9000000"/>
              <a:gd name="adj3" fmla="val 4642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Arco de bloque 20"/>
          <p:cNvSpPr/>
          <p:nvPr/>
        </p:nvSpPr>
        <p:spPr>
          <a:xfrm>
            <a:off x="1193667" y="2282331"/>
            <a:ext cx="4298202" cy="4298202"/>
          </a:xfrm>
          <a:prstGeom prst="blockArc">
            <a:avLst>
              <a:gd name="adj1" fmla="val 16200000"/>
              <a:gd name="adj2" fmla="val 1800000"/>
              <a:gd name="adj3" fmla="val 4642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upo 21"/>
          <p:cNvGrpSpPr/>
          <p:nvPr/>
        </p:nvGrpSpPr>
        <p:grpSpPr>
          <a:xfrm>
            <a:off x="2219327" y="3307991"/>
            <a:ext cx="2246882" cy="2246882"/>
            <a:chOff x="2890598" y="1803150"/>
            <a:chExt cx="2246882" cy="2246882"/>
          </a:xfrm>
        </p:grpSpPr>
        <p:sp>
          <p:nvSpPr>
            <p:cNvPr id="32" name="Elipse 31"/>
            <p:cNvSpPr/>
            <p:nvPr/>
          </p:nvSpPr>
          <p:spPr>
            <a:xfrm>
              <a:off x="2890598" y="1803150"/>
              <a:ext cx="2246882" cy="2246882"/>
            </a:xfrm>
            <a:prstGeom prst="ellipse">
              <a:avLst/>
            </a:prstGeom>
            <a:solidFill>
              <a:srgbClr val="006B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Elipse 7"/>
            <p:cNvSpPr/>
            <p:nvPr/>
          </p:nvSpPr>
          <p:spPr>
            <a:xfrm>
              <a:off x="3219646" y="2132198"/>
              <a:ext cx="1588786" cy="1588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>
                  <a:latin typeface="Century Gothic" panose="020B0502020202020204" pitchFamily="34" charset="0"/>
                </a:rPr>
                <a:t>Equipo especializado</a:t>
              </a:r>
              <a:endParaRPr lang="es-ES" sz="18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384615" y="1374064"/>
            <a:ext cx="1916306" cy="1916306"/>
            <a:chOff x="3055886" y="-130777"/>
            <a:chExt cx="1916306" cy="1916306"/>
          </a:xfrm>
        </p:grpSpPr>
        <p:sp>
          <p:nvSpPr>
            <p:cNvPr id="30" name="Elipse 29"/>
            <p:cNvSpPr/>
            <p:nvPr/>
          </p:nvSpPr>
          <p:spPr>
            <a:xfrm>
              <a:off x="3055886" y="-130777"/>
              <a:ext cx="1916306" cy="1916306"/>
            </a:xfrm>
            <a:prstGeom prst="ellipse">
              <a:avLst/>
            </a:prstGeom>
            <a:solidFill>
              <a:srgbClr val="0089D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ipse 9"/>
            <p:cNvSpPr/>
            <p:nvPr/>
          </p:nvSpPr>
          <p:spPr>
            <a:xfrm>
              <a:off x="3336523" y="149860"/>
              <a:ext cx="1355032" cy="1355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Century Gothic" panose="020B0502020202020204" pitchFamily="34" charset="0"/>
                </a:rPr>
                <a:t>Publicidad, cine y TV.</a:t>
              </a:r>
              <a:endParaRPr lang="es-ES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202589" y="4522887"/>
            <a:ext cx="1916306" cy="1916306"/>
            <a:chOff x="4873860" y="3018046"/>
            <a:chExt cx="1916306" cy="1916306"/>
          </a:xfrm>
        </p:grpSpPr>
        <p:sp>
          <p:nvSpPr>
            <p:cNvPr id="28" name="Elipse 27"/>
            <p:cNvSpPr/>
            <p:nvPr/>
          </p:nvSpPr>
          <p:spPr>
            <a:xfrm>
              <a:off x="4873860" y="3018046"/>
              <a:ext cx="1916306" cy="1916306"/>
            </a:xfrm>
            <a:prstGeom prst="ellipse">
              <a:avLst/>
            </a:prstGeom>
            <a:solidFill>
              <a:srgbClr val="0089D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ipse 11"/>
            <p:cNvSpPr/>
            <p:nvPr/>
          </p:nvSpPr>
          <p:spPr>
            <a:xfrm>
              <a:off x="5154497" y="3298683"/>
              <a:ext cx="1355032" cy="1355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Century Gothic" panose="020B0502020202020204" pitchFamily="34" charset="0"/>
                </a:rPr>
                <a:t>Operaciones especiales</a:t>
              </a:r>
              <a:endParaRPr lang="es-ES" sz="16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66641" y="4522887"/>
            <a:ext cx="1916306" cy="1916306"/>
            <a:chOff x="1237912" y="3018046"/>
            <a:chExt cx="1916306" cy="1916306"/>
          </a:xfrm>
        </p:grpSpPr>
        <p:sp>
          <p:nvSpPr>
            <p:cNvPr id="26" name="Elipse 25"/>
            <p:cNvSpPr/>
            <p:nvPr/>
          </p:nvSpPr>
          <p:spPr>
            <a:xfrm>
              <a:off x="1237912" y="3018046"/>
              <a:ext cx="1916306" cy="1916306"/>
            </a:xfrm>
            <a:prstGeom prst="ellipse">
              <a:avLst/>
            </a:prstGeom>
            <a:solidFill>
              <a:srgbClr val="0089D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13"/>
            <p:cNvSpPr/>
            <p:nvPr/>
          </p:nvSpPr>
          <p:spPr>
            <a:xfrm>
              <a:off x="1518549" y="3298683"/>
              <a:ext cx="1355032" cy="1355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Century Gothic" panose="020B0502020202020204" pitchFamily="34" charset="0"/>
                </a:rPr>
                <a:t>Inspecciones y seguimientos</a:t>
              </a:r>
              <a:endParaRPr lang="es-ES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0" name="Elipse 59"/>
          <p:cNvSpPr/>
          <p:nvPr/>
        </p:nvSpPr>
        <p:spPr>
          <a:xfrm>
            <a:off x="2298986" y="3388220"/>
            <a:ext cx="2086005" cy="2086005"/>
          </a:xfrm>
          <a:prstGeom prst="ellipse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dirty="0" smtClean="0">
                <a:latin typeface="Century Gothic" panose="020B0502020202020204" pitchFamily="34" charset="0"/>
              </a:rPr>
              <a:t>Trabajo en equipo</a:t>
            </a:r>
            <a:endParaRPr lang="es-ES" sz="27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39" y="2963764"/>
            <a:ext cx="4544615" cy="25911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43" y="305763"/>
            <a:ext cx="4530411" cy="25481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4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1101415" y="685961"/>
            <a:ext cx="2775260" cy="482138"/>
            <a:chOff x="1350388" y="669498"/>
            <a:chExt cx="2499100" cy="482138"/>
          </a:xfrm>
        </p:grpSpPr>
        <p:sp>
          <p:nvSpPr>
            <p:cNvPr id="18" name="Rectángulo 17"/>
            <p:cNvSpPr/>
            <p:nvPr/>
          </p:nvSpPr>
          <p:spPr>
            <a:xfrm>
              <a:off x="1350388" y="669498"/>
              <a:ext cx="2499100" cy="482138"/>
            </a:xfrm>
            <a:prstGeom prst="rect">
              <a:avLst/>
            </a:prstGeom>
            <a:solidFill>
              <a:srgbClr val="0D6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382946" y="1085923"/>
              <a:ext cx="2466542" cy="45719"/>
            </a:xfrm>
            <a:prstGeom prst="rect">
              <a:avLst/>
            </a:prstGeom>
            <a:solidFill>
              <a:srgbClr val="008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1382946" y="1067418"/>
              <a:ext cx="2466542" cy="45719"/>
            </a:xfrm>
            <a:prstGeom prst="rect">
              <a:avLst/>
            </a:prstGeom>
            <a:solidFill>
              <a:srgbClr val="25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382944" y="669498"/>
              <a:ext cx="2466544" cy="415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1</a:t>
              </a:r>
              <a:endParaRPr lang="es-E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03586" y="583324"/>
            <a:ext cx="439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Instalaciones.</a:t>
            </a:r>
            <a:endParaRPr lang="es-ES" sz="2800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5" y="1560786"/>
            <a:ext cx="7054078" cy="46981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8590036" y="2585544"/>
            <a:ext cx="296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OURENSE</a:t>
            </a:r>
            <a:endParaRPr lang="es-ES" sz="2000" b="1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590036" y="2985654"/>
            <a:ext cx="307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Centro de desarrollo tecnológico.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r="1886"/>
          <a:stretch/>
        </p:blipFill>
        <p:spPr>
          <a:xfrm>
            <a:off x="1101415" y="1848745"/>
            <a:ext cx="7054078" cy="4122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8590036" y="2585544"/>
            <a:ext cx="296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VIGO</a:t>
            </a:r>
            <a:endParaRPr lang="es-ES" sz="2000" b="1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90036" y="2985654"/>
            <a:ext cx="3360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Centro de entrenamiento en emergencias.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t="14785" r="10929" b="1776"/>
          <a:stretch/>
        </p:blipFill>
        <p:spPr>
          <a:xfrm>
            <a:off x="1101415" y="1796141"/>
            <a:ext cx="7054078" cy="42274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8590036" y="2585544"/>
            <a:ext cx="296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MONFORTE</a:t>
            </a:r>
            <a:endParaRPr lang="es-ES" sz="2000" b="1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590036" y="2985654"/>
            <a:ext cx="3360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Centro de entrenamiento en seguridad.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590036" y="2585544"/>
            <a:ext cx="296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MARBELLA</a:t>
            </a:r>
            <a:endParaRPr lang="es-ES" sz="2000" b="1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590036" y="2985654"/>
            <a:ext cx="3360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Centro de entrenamiento pilotaje avanzado.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5" y="1799423"/>
            <a:ext cx="7050821" cy="42208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7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1103587" y="749354"/>
            <a:ext cx="1792014" cy="482138"/>
            <a:chOff x="1350388" y="669498"/>
            <a:chExt cx="2499100" cy="482138"/>
          </a:xfrm>
        </p:grpSpPr>
        <p:sp>
          <p:nvSpPr>
            <p:cNvPr id="21" name="Rectángulo 20"/>
            <p:cNvSpPr/>
            <p:nvPr/>
          </p:nvSpPr>
          <p:spPr>
            <a:xfrm>
              <a:off x="1350388" y="669498"/>
              <a:ext cx="2499100" cy="482138"/>
            </a:xfrm>
            <a:prstGeom prst="rect">
              <a:avLst/>
            </a:prstGeom>
            <a:solidFill>
              <a:srgbClr val="0D6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382946" y="1085923"/>
              <a:ext cx="2466542" cy="45719"/>
            </a:xfrm>
            <a:prstGeom prst="rect">
              <a:avLst/>
            </a:prstGeom>
            <a:solidFill>
              <a:srgbClr val="008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382946" y="1067418"/>
              <a:ext cx="2466542" cy="45719"/>
            </a:xfrm>
            <a:prstGeom prst="rect">
              <a:avLst/>
            </a:prstGeom>
            <a:solidFill>
              <a:srgbClr val="25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382944" y="669498"/>
              <a:ext cx="2466544" cy="415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1</a:t>
              </a:r>
              <a:endParaRPr lang="es-E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36992" y="573624"/>
            <a:ext cx="439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Equipos.</a:t>
            </a:r>
            <a:endParaRPr lang="es-ES" sz="2800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3696978" y="515687"/>
            <a:ext cx="513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89D1"/>
                </a:solidFill>
                <a:latin typeface="Century Gothic" panose="020B0502020202020204" pitchFamily="34" charset="0"/>
              </a:rPr>
              <a:t>CINE, TELEVISIÓN Y AUDIOVISUAL.</a:t>
            </a:r>
            <a:endParaRPr lang="es-ES" sz="2400" dirty="0">
              <a:solidFill>
                <a:srgbClr val="0089D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314" r="90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-2311" r="17147" b="2311"/>
          <a:stretch/>
        </p:blipFill>
        <p:spPr>
          <a:xfrm>
            <a:off x="9309700" y="1905501"/>
            <a:ext cx="2745335" cy="2083355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3199" r="9887" b="10994"/>
          <a:stretch/>
        </p:blipFill>
        <p:spPr>
          <a:xfrm>
            <a:off x="1755259" y="1941597"/>
            <a:ext cx="3564888" cy="1843627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16648" r="18585" b="8621"/>
          <a:stretch/>
        </p:blipFill>
        <p:spPr>
          <a:xfrm>
            <a:off x="6663014" y="4139581"/>
            <a:ext cx="2551339" cy="2381250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5" t="17311" r="9277" b="16651"/>
          <a:stretch/>
        </p:blipFill>
        <p:spPr>
          <a:xfrm>
            <a:off x="71652" y="4024953"/>
            <a:ext cx="5248495" cy="2733592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1570008" y="1351356"/>
            <a:ext cx="288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Drones especiales: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7242859" y="1346211"/>
            <a:ext cx="364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Material cinematográfico: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4084747" y="518997"/>
            <a:ext cx="435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89D1"/>
                </a:solidFill>
                <a:latin typeface="Century Gothic" panose="020B0502020202020204" pitchFamily="34" charset="0"/>
              </a:rPr>
              <a:t>INSPECCIONES TÉCNICAS.</a:t>
            </a:r>
            <a:endParaRPr lang="es-ES" sz="2400" dirty="0">
              <a:solidFill>
                <a:srgbClr val="0089D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1570007" y="1352765"/>
            <a:ext cx="288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Drones especiales: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7242859" y="1345013"/>
            <a:ext cx="364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entury Gothic" panose="020B0502020202020204" pitchFamily="34" charset="0"/>
              </a:rPr>
              <a:t>Material especializado: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86" y="1752918"/>
            <a:ext cx="3293035" cy="2410008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90" y="4809882"/>
            <a:ext cx="2958557" cy="2050867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5389" y1="18318" x2="54819" y2="27327"/>
                        <a14:foregroundMark x1="47772" y1="19520" x2="36166" y2="18919"/>
                        <a14:foregroundMark x1="33782" y1="18318" x2="33782" y2="18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0" y="3547843"/>
            <a:ext cx="4369097" cy="1507678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5360" l="0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34" y="1745123"/>
            <a:ext cx="2944021" cy="1922535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77174" y1="28000" x2="77174" y2="28000"/>
                        <a14:foregroundMark x1="79130" y1="69667" x2="79130" y2="6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17" y="2043647"/>
            <a:ext cx="2603672" cy="1698047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0946" y1="19713" x2="25405" y2="59548"/>
                        <a14:foregroundMark x1="46622" y1="64887" x2="46622" y2="6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95" y="3785224"/>
            <a:ext cx="4188517" cy="275649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581" y="4227332"/>
            <a:ext cx="1841277" cy="13151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64" y="2076339"/>
            <a:ext cx="1632662" cy="1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54" grpId="1"/>
      <p:bldP spid="59" grpId="0"/>
      <p:bldP spid="59" grpId="1"/>
      <p:bldP spid="60" grpId="0"/>
      <p:bldP spid="60" grpId="1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189407" y="1571222"/>
            <a:ext cx="7366716" cy="27560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987424" y="2365248"/>
            <a:ext cx="577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/>
              </a:rPr>
              <a:t>Vídeo </a:t>
            </a:r>
            <a:r>
              <a:rPr lang="es-E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/>
              </a:rPr>
              <a:t>Aerocámaras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2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844276" y="726975"/>
            <a:ext cx="1851299" cy="482138"/>
            <a:chOff x="1350388" y="669498"/>
            <a:chExt cx="2499100" cy="482138"/>
          </a:xfrm>
        </p:grpSpPr>
        <p:sp>
          <p:nvSpPr>
            <p:cNvPr id="12" name="Rectángulo 11"/>
            <p:cNvSpPr/>
            <p:nvPr/>
          </p:nvSpPr>
          <p:spPr>
            <a:xfrm>
              <a:off x="1350388" y="669498"/>
              <a:ext cx="2499100" cy="482138"/>
            </a:xfrm>
            <a:prstGeom prst="rect">
              <a:avLst/>
            </a:prstGeom>
            <a:solidFill>
              <a:srgbClr val="0D6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382946" y="1085923"/>
              <a:ext cx="2466542" cy="45719"/>
            </a:xfrm>
            <a:prstGeom prst="rect">
              <a:avLst/>
            </a:prstGeom>
            <a:solidFill>
              <a:srgbClr val="008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382946" y="1067418"/>
              <a:ext cx="2466542" cy="45719"/>
            </a:xfrm>
            <a:prstGeom prst="rect">
              <a:avLst/>
            </a:prstGeom>
            <a:solidFill>
              <a:srgbClr val="25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382944" y="669498"/>
              <a:ext cx="2466544" cy="415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1</a:t>
              </a:r>
              <a:endParaRPr lang="es-E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77682" y="558296"/>
            <a:ext cx="439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Clientes.</a:t>
            </a:r>
            <a:endParaRPr lang="es-ES" sz="3200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flipH="1">
            <a:off x="3878868" y="767989"/>
            <a:ext cx="1425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Trabajo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43659" y="767989"/>
            <a:ext cx="1848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Calidad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23971" y="767989"/>
            <a:ext cx="3237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Profesionalidad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50"/>
          <a:stretch/>
        </p:blipFill>
        <p:spPr>
          <a:xfrm>
            <a:off x="346057" y="1624084"/>
            <a:ext cx="5678307" cy="32754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4" b="-1094"/>
          <a:stretch/>
        </p:blipFill>
        <p:spPr>
          <a:xfrm>
            <a:off x="6061716" y="1624084"/>
            <a:ext cx="5678307" cy="3275461"/>
          </a:xfrm>
          <a:prstGeom prst="rect">
            <a:avLst/>
          </a:prstGeom>
        </p:spPr>
      </p:pic>
      <p:sp>
        <p:nvSpPr>
          <p:cNvPr id="11" name="Redondear rectángulo de esquina diagonal 10"/>
          <p:cNvSpPr/>
          <p:nvPr/>
        </p:nvSpPr>
        <p:spPr>
          <a:xfrm>
            <a:off x="3093493" y="5349922"/>
            <a:ext cx="6005015" cy="908991"/>
          </a:xfrm>
          <a:prstGeom prst="round2Diag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>
                <a:latin typeface="Century Gothic" panose="020B0502020202020204" pitchFamily="34" charset="0"/>
              </a:rPr>
              <a:t>La satisfacción de nuestros clientes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0"/>
            <a:ext cx="12192000" cy="6877598"/>
          </a:xfrm>
          <a:prstGeom prst="rect">
            <a:avLst/>
          </a:prstGeom>
          <a:solidFill>
            <a:srgbClr val="25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44" y="2203574"/>
            <a:ext cx="7984111" cy="245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4312693" y="4821572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www.aerocamaras.es</a:t>
            </a: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312693" y="5229970"/>
            <a:ext cx="30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www.cursodedrones.es</a:t>
            </a: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  <p:bldP spid="5" grpId="0"/>
      <p:bldP spid="5" grpId="1"/>
      <p:bldP spid="11" grpId="0" animBg="1"/>
      <p:bldP spid="11" grpId="1" animBg="1"/>
      <p:bldP spid="16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350387" y="669498"/>
            <a:ext cx="2564387" cy="482138"/>
            <a:chOff x="1350388" y="669498"/>
            <a:chExt cx="2499100" cy="482138"/>
          </a:xfrm>
        </p:grpSpPr>
        <p:sp>
          <p:nvSpPr>
            <p:cNvPr id="4" name="Rectángulo 3"/>
            <p:cNvSpPr/>
            <p:nvPr/>
          </p:nvSpPr>
          <p:spPr>
            <a:xfrm>
              <a:off x="1350388" y="669498"/>
              <a:ext cx="2499100" cy="482138"/>
            </a:xfrm>
            <a:prstGeom prst="rect">
              <a:avLst/>
            </a:prstGeom>
            <a:solidFill>
              <a:srgbClr val="0D6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1382946" y="1085923"/>
              <a:ext cx="2466542" cy="45719"/>
            </a:xfrm>
            <a:prstGeom prst="rect">
              <a:avLst/>
            </a:prstGeom>
            <a:solidFill>
              <a:srgbClr val="008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Rectángulo 1"/>
            <p:cNvSpPr/>
            <p:nvPr/>
          </p:nvSpPr>
          <p:spPr>
            <a:xfrm>
              <a:off x="1382946" y="1067418"/>
              <a:ext cx="2466542" cy="45719"/>
            </a:xfrm>
            <a:prstGeom prst="rect">
              <a:avLst/>
            </a:prstGeom>
            <a:solidFill>
              <a:srgbClr val="25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382944" y="669498"/>
              <a:ext cx="2466544" cy="415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1</a:t>
              </a:r>
              <a:endParaRPr lang="es-ES" dirty="0"/>
            </a:p>
          </p:txBody>
        </p:sp>
      </p:grpSp>
      <p:sp>
        <p:nvSpPr>
          <p:cNvPr id="3" name="Elipse 2"/>
          <p:cNvSpPr/>
          <p:nvPr/>
        </p:nvSpPr>
        <p:spPr>
          <a:xfrm>
            <a:off x="736600" y="1536399"/>
            <a:ext cx="6553200" cy="15883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82944" y="500230"/>
            <a:ext cx="439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La empresa.</a:t>
            </a:r>
            <a:endParaRPr lang="es-ES" sz="3200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87" y="1536399"/>
            <a:ext cx="5072226" cy="1590807"/>
          </a:xfrm>
          <a:prstGeom prst="rect">
            <a:avLst/>
          </a:prstGeom>
        </p:spPr>
      </p:pic>
      <p:sp>
        <p:nvSpPr>
          <p:cNvPr id="42" name="Elipse 41"/>
          <p:cNvSpPr/>
          <p:nvPr/>
        </p:nvSpPr>
        <p:spPr>
          <a:xfrm>
            <a:off x="4984529" y="3971214"/>
            <a:ext cx="2222938" cy="2222938"/>
          </a:xfrm>
          <a:prstGeom prst="ellipse">
            <a:avLst/>
          </a:prstGeom>
          <a:solidFill>
            <a:srgbClr val="0089D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Formación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1616080" y="597529"/>
            <a:ext cx="2222938" cy="2222938"/>
          </a:xfrm>
          <a:prstGeom prst="ellipse">
            <a:avLst/>
          </a:prstGeom>
          <a:solidFill>
            <a:srgbClr val="0089D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Fabricación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8349733" y="612769"/>
            <a:ext cx="2222938" cy="2222938"/>
          </a:xfrm>
          <a:prstGeom prst="ellipse">
            <a:avLst/>
          </a:prstGeom>
          <a:solidFill>
            <a:srgbClr val="0089D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Prestación de servicios</a:t>
            </a:r>
            <a:endParaRPr lang="es-ES" dirty="0">
              <a:latin typeface="Century Gothic" panose="020B0502020202020204" pitchFamily="34" charset="0"/>
            </a:endParaRPr>
          </a:p>
        </p:txBody>
      </p:sp>
      <p:cxnSp>
        <p:nvCxnSpPr>
          <p:cNvPr id="10" name="Conector recto de flecha 9"/>
          <p:cNvCxnSpPr>
            <a:stCxn id="14" idx="2"/>
            <a:endCxn id="11" idx="0"/>
          </p:cNvCxnSpPr>
          <p:nvPr/>
        </p:nvCxnSpPr>
        <p:spPr>
          <a:xfrm>
            <a:off x="4013200" y="3127206"/>
            <a:ext cx="0" cy="72089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1905000" y="3848100"/>
            <a:ext cx="4216400" cy="1219200"/>
          </a:xfrm>
          <a:prstGeom prst="roundRect">
            <a:avLst/>
          </a:prstGeom>
          <a:solidFill>
            <a:srgbClr val="0089D1"/>
          </a:solidFill>
          <a:ln>
            <a:solidFill>
              <a:srgbClr val="008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 smtClean="0">
                <a:latin typeface="Century Gothic" panose="020B0502020202020204" pitchFamily="34" charset="0"/>
              </a:rPr>
              <a:t>Nace de la búsqueda de aplicaciones: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162735" y="3062578"/>
            <a:ext cx="2790243" cy="2790243"/>
          </a:xfrm>
          <a:prstGeom prst="ellipse">
            <a:avLst/>
          </a:prstGeom>
          <a:solidFill>
            <a:srgbClr val="006B9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Century Gothic" panose="020B0502020202020204" pitchFamily="34" charset="0"/>
              </a:rPr>
              <a:t>Vehículos aéreos no tripulados.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cxnSp>
        <p:nvCxnSpPr>
          <p:cNvPr id="18" name="Conector recto de flecha 17"/>
          <p:cNvCxnSpPr>
            <a:stCxn id="11" idx="3"/>
            <a:endCxn id="16" idx="2"/>
          </p:cNvCxnSpPr>
          <p:nvPr/>
        </p:nvCxnSpPr>
        <p:spPr>
          <a:xfrm>
            <a:off x="6121400" y="4457700"/>
            <a:ext cx="1041335" cy="0"/>
          </a:xfrm>
          <a:prstGeom prst="straightConnector1">
            <a:avLst/>
          </a:prstGeom>
          <a:ln w="76200">
            <a:solidFill>
              <a:srgbClr val="0089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4700879" y="334532"/>
            <a:ext cx="2790243" cy="2790243"/>
          </a:xfrm>
          <a:prstGeom prst="ellipse">
            <a:avLst/>
          </a:prstGeom>
          <a:solidFill>
            <a:srgbClr val="25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Century Gothic" panose="020B0502020202020204" pitchFamily="34" charset="0"/>
              </a:rPr>
              <a:t>Nicho de mercado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7618503" y="1256732"/>
            <a:ext cx="603849" cy="94584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31" name="Flecha derecha 30"/>
          <p:cNvSpPr/>
          <p:nvPr/>
        </p:nvSpPr>
        <p:spPr>
          <a:xfrm rot="10800000">
            <a:off x="3969649" y="1256732"/>
            <a:ext cx="603849" cy="94584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32" name="Flecha derecha 31"/>
          <p:cNvSpPr/>
          <p:nvPr/>
        </p:nvSpPr>
        <p:spPr>
          <a:xfrm rot="5400000">
            <a:off x="5794074" y="3075074"/>
            <a:ext cx="603849" cy="94584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33" name="Flecha derecha 32"/>
          <p:cNvSpPr/>
          <p:nvPr/>
        </p:nvSpPr>
        <p:spPr>
          <a:xfrm>
            <a:off x="3968024" y="1244913"/>
            <a:ext cx="603849" cy="94584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34" name="Flecha derecha 33"/>
          <p:cNvSpPr/>
          <p:nvPr/>
        </p:nvSpPr>
        <p:spPr>
          <a:xfrm rot="10800000">
            <a:off x="7620128" y="1251318"/>
            <a:ext cx="603849" cy="94584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35" name="Flecha derecha 34"/>
          <p:cNvSpPr/>
          <p:nvPr/>
        </p:nvSpPr>
        <p:spPr>
          <a:xfrm rot="16200000">
            <a:off x="5794074" y="3073168"/>
            <a:ext cx="603849" cy="94584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312543" y="1293962"/>
            <a:ext cx="7004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89D1"/>
                </a:solidFill>
                <a:latin typeface="Century Gothic" panose="020B0502020202020204" pitchFamily="34" charset="0"/>
              </a:rPr>
              <a:t>Dotando a sus equipos de potentes estabilizadores.</a:t>
            </a:r>
            <a:endParaRPr lang="es-ES" sz="2800" dirty="0">
              <a:solidFill>
                <a:srgbClr val="0089D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3312543" y="2474893"/>
            <a:ext cx="7004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89D1"/>
                </a:solidFill>
                <a:latin typeface="Century Gothic" panose="020B0502020202020204" pitchFamily="34" charset="0"/>
              </a:rPr>
              <a:t>Diseñándolos utilizando las últimas tecnologías:</a:t>
            </a:r>
            <a:endParaRPr lang="es-ES" sz="2800" dirty="0">
              <a:solidFill>
                <a:srgbClr val="0089D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028303" y="4535653"/>
            <a:ext cx="422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Calibración.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4028303" y="3995199"/>
            <a:ext cx="422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Corte por láser y agua.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4028303" y="3454745"/>
            <a:ext cx="422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Diseño por ordenador.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4028303" y="5076106"/>
            <a:ext cx="698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Motores directos sin escobillas.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034352" y="5592575"/>
            <a:ext cx="698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Etc..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-0.20196 -0.397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0793 0.2516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75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8" grpId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11" grpId="0" animBg="1"/>
      <p:bldP spid="11" grpId="1" animBg="1"/>
      <p:bldP spid="16" grpId="0" animBg="1"/>
      <p:bldP spid="16" grpId="1" animBg="1"/>
      <p:bldP spid="16" grpId="2" animBg="1"/>
      <p:bldP spid="29" grpId="0" animBg="1"/>
      <p:bldP spid="29" grpId="1" animBg="1"/>
      <p:bldP spid="22" grpId="0" animBg="1"/>
      <p:bldP spid="22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27" grpId="0"/>
      <p:bldP spid="45" grpId="0"/>
      <p:bldP spid="28" grpId="0"/>
      <p:bldP spid="5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03586" y="504496"/>
            <a:ext cx="663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1pPr>
          </a:lstStyle>
          <a:p>
            <a:pPr marL="0" indent="0">
              <a:buNone/>
            </a:pPr>
            <a:r>
              <a:rPr lang="es-ES" dirty="0"/>
              <a:t>Trabaja en más de </a:t>
            </a:r>
            <a:r>
              <a:rPr lang="es-ES" dirty="0" smtClean="0"/>
              <a:t>13 </a:t>
            </a:r>
            <a:r>
              <a:rPr lang="es-ES" dirty="0"/>
              <a:t>país repartidos por la geografía europea e internacional.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1559" r="4227" b="5005"/>
          <a:stretch/>
        </p:blipFill>
        <p:spPr>
          <a:xfrm>
            <a:off x="1103586" y="1670213"/>
            <a:ext cx="9293368" cy="45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1103587" y="568394"/>
            <a:ext cx="1849164" cy="482138"/>
            <a:chOff x="1350388" y="669498"/>
            <a:chExt cx="2499100" cy="482138"/>
          </a:xfrm>
        </p:grpSpPr>
        <p:sp>
          <p:nvSpPr>
            <p:cNvPr id="29" name="Rectángulo 28"/>
            <p:cNvSpPr/>
            <p:nvPr/>
          </p:nvSpPr>
          <p:spPr>
            <a:xfrm>
              <a:off x="1350388" y="669498"/>
              <a:ext cx="2499100" cy="482138"/>
            </a:xfrm>
            <a:prstGeom prst="rect">
              <a:avLst/>
            </a:prstGeom>
            <a:solidFill>
              <a:srgbClr val="0D6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1382946" y="1085923"/>
              <a:ext cx="2466542" cy="45719"/>
            </a:xfrm>
            <a:prstGeom prst="rect">
              <a:avLst/>
            </a:prstGeom>
            <a:solidFill>
              <a:srgbClr val="008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382946" y="1067418"/>
              <a:ext cx="2466542" cy="45719"/>
            </a:xfrm>
            <a:prstGeom prst="rect">
              <a:avLst/>
            </a:prstGeom>
            <a:solidFill>
              <a:srgbClr val="25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1382944" y="669498"/>
              <a:ext cx="2466544" cy="415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1</a:t>
              </a:r>
              <a:endParaRPr lang="es-E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27676" y="399126"/>
            <a:ext cx="439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El sector.</a:t>
            </a:r>
            <a:endParaRPr lang="es-ES" sz="3200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73968" y="2661954"/>
            <a:ext cx="5534527" cy="584200"/>
          </a:xfrm>
          <a:prstGeom prst="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Formación y titulación de pilotos.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73968" y="3322926"/>
            <a:ext cx="5534527" cy="584200"/>
          </a:xfrm>
          <a:prstGeom prst="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Inspecciones técnicas.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73968" y="3983898"/>
            <a:ext cx="5534527" cy="584200"/>
          </a:xfrm>
          <a:prstGeom prst="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Topografía y fotogrametría.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73968" y="4644870"/>
            <a:ext cx="5534527" cy="584200"/>
          </a:xfrm>
          <a:prstGeom prst="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Emergencias.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73968" y="5305842"/>
            <a:ext cx="5534527" cy="584200"/>
          </a:xfrm>
          <a:prstGeom prst="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Producción audiovisual.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73968" y="5966813"/>
            <a:ext cx="5534527" cy="584200"/>
          </a:xfrm>
          <a:prstGeom prst="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Etc..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3" name="Flecha doblada hacia arriba 12"/>
          <p:cNvSpPr/>
          <p:nvPr/>
        </p:nvSpPr>
        <p:spPr>
          <a:xfrm rot="5400000">
            <a:off x="-28755" y="4098090"/>
            <a:ext cx="4038332" cy="567093"/>
          </a:xfrm>
          <a:prstGeom prst="bentUpArrow">
            <a:avLst>
              <a:gd name="adj1" fmla="val 26263"/>
              <a:gd name="adj2" fmla="val 28778"/>
              <a:gd name="adj3" fmla="val 24332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14" name="Flecha doblada hacia arriba 13"/>
          <p:cNvSpPr/>
          <p:nvPr/>
        </p:nvSpPr>
        <p:spPr>
          <a:xfrm rot="5400000">
            <a:off x="284065" y="3785269"/>
            <a:ext cx="3412691" cy="567093"/>
          </a:xfrm>
          <a:prstGeom prst="bentUpArrow">
            <a:avLst>
              <a:gd name="adj1" fmla="val 26263"/>
              <a:gd name="adj2" fmla="val 28778"/>
              <a:gd name="adj3" fmla="val 24332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15" name="Flecha doblada hacia arriba 14"/>
          <p:cNvSpPr/>
          <p:nvPr/>
        </p:nvSpPr>
        <p:spPr>
          <a:xfrm rot="5400000">
            <a:off x="620950" y="3448385"/>
            <a:ext cx="2738921" cy="567093"/>
          </a:xfrm>
          <a:prstGeom prst="bentUpArrow">
            <a:avLst>
              <a:gd name="adj1" fmla="val 26263"/>
              <a:gd name="adj2" fmla="val 28778"/>
              <a:gd name="adj3" fmla="val 24332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16" name="Flecha doblada hacia arriba 15"/>
          <p:cNvSpPr/>
          <p:nvPr/>
        </p:nvSpPr>
        <p:spPr>
          <a:xfrm rot="5400000">
            <a:off x="945802" y="3123531"/>
            <a:ext cx="2089218" cy="567093"/>
          </a:xfrm>
          <a:prstGeom prst="bentUpArrow">
            <a:avLst>
              <a:gd name="adj1" fmla="val 26263"/>
              <a:gd name="adj2" fmla="val 28778"/>
              <a:gd name="adj3" fmla="val 24332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17" name="Flecha doblada hacia arriba 16"/>
          <p:cNvSpPr/>
          <p:nvPr/>
        </p:nvSpPr>
        <p:spPr>
          <a:xfrm rot="5400000">
            <a:off x="1288702" y="2780629"/>
            <a:ext cx="1403417" cy="567093"/>
          </a:xfrm>
          <a:prstGeom prst="bentUpArrow">
            <a:avLst>
              <a:gd name="adj1" fmla="val 26263"/>
              <a:gd name="adj2" fmla="val 28778"/>
              <a:gd name="adj3" fmla="val 24332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18" name="Flecha doblada hacia arriba 17"/>
          <p:cNvSpPr/>
          <p:nvPr/>
        </p:nvSpPr>
        <p:spPr>
          <a:xfrm rot="5400000">
            <a:off x="1607537" y="2461793"/>
            <a:ext cx="765748" cy="567093"/>
          </a:xfrm>
          <a:prstGeom prst="bentUpArrow">
            <a:avLst>
              <a:gd name="adj1" fmla="val 26263"/>
              <a:gd name="adj2" fmla="val 28778"/>
              <a:gd name="adj3" fmla="val 24332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sp>
        <p:nvSpPr>
          <p:cNvPr id="2" name="Redondear rectángulo de esquina diagonal 1"/>
          <p:cNvSpPr/>
          <p:nvPr/>
        </p:nvSpPr>
        <p:spPr>
          <a:xfrm>
            <a:off x="1103587" y="1158092"/>
            <a:ext cx="5261118" cy="1240474"/>
          </a:xfrm>
          <a:prstGeom prst="round2DiagRect">
            <a:avLst/>
          </a:prstGeom>
          <a:solidFill>
            <a:srgbClr val="25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Century Gothic" panose="020B0502020202020204" pitchFamily="34" charset="0"/>
              </a:rPr>
              <a:t>Utilización de drones con fines empresariales: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16355" y="1097893"/>
            <a:ext cx="2255921" cy="2394280"/>
          </a:xfrm>
          <a:prstGeom prst="roundRect">
            <a:avLst/>
          </a:prstGeom>
          <a:solidFill>
            <a:srgbClr val="25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Century Gothic" panose="020B0502020202020204" pitchFamily="34" charset="0"/>
              </a:rPr>
              <a:t>¿Por qué utilizar drones?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991977" y="583530"/>
            <a:ext cx="3332748" cy="1118940"/>
          </a:xfrm>
          <a:prstGeom prst="roundRect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Ahorro de tiempo y costes.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3991977" y="2932703"/>
            <a:ext cx="3332748" cy="1118940"/>
          </a:xfrm>
          <a:prstGeom prst="roundRect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Posibilidad de realizar vuelos en diversas condiciones: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cxnSp>
        <p:nvCxnSpPr>
          <p:cNvPr id="23" name="Conector angular 22"/>
          <p:cNvCxnSpPr>
            <a:stCxn id="19" idx="3"/>
            <a:endCxn id="20" idx="1"/>
          </p:cNvCxnSpPr>
          <p:nvPr/>
        </p:nvCxnSpPr>
        <p:spPr>
          <a:xfrm flipV="1">
            <a:off x="2772276" y="1143000"/>
            <a:ext cx="1219701" cy="1152033"/>
          </a:xfrm>
          <a:prstGeom prst="bentConnector3">
            <a:avLst>
              <a:gd name="adj1" fmla="val 50000"/>
            </a:avLst>
          </a:prstGeom>
          <a:ln w="28575">
            <a:solidFill>
              <a:srgbClr val="0089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/>
          <p:cNvCxnSpPr>
            <a:stCxn id="19" idx="3"/>
            <a:endCxn id="21" idx="1"/>
          </p:cNvCxnSpPr>
          <p:nvPr/>
        </p:nvCxnSpPr>
        <p:spPr>
          <a:xfrm>
            <a:off x="2772276" y="2295033"/>
            <a:ext cx="1219701" cy="1197140"/>
          </a:xfrm>
          <a:prstGeom prst="bentConnector3">
            <a:avLst>
              <a:gd name="adj1" fmla="val 50000"/>
            </a:avLst>
          </a:prstGeom>
          <a:ln w="28575">
            <a:solidFill>
              <a:srgbClr val="0089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6063915" y="4244146"/>
            <a:ext cx="3308685" cy="667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Meteorología adversa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6063915" y="4988597"/>
            <a:ext cx="3308685" cy="667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Interiores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6063915" y="5733048"/>
            <a:ext cx="3308685" cy="667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entury Gothic" panose="020B0502020202020204" pitchFamily="34" charset="0"/>
              </a:rPr>
              <a:t>Sin necesidad de pista de despegue o aterrizaje.</a:t>
            </a:r>
            <a:endParaRPr lang="es-ES" dirty="0">
              <a:latin typeface="Century Gothic" panose="020B0502020202020204" pitchFamily="34" charset="0"/>
            </a:endParaRPr>
          </a:p>
        </p:txBody>
      </p:sp>
      <p:cxnSp>
        <p:nvCxnSpPr>
          <p:cNvPr id="56" name="Conector angular 55"/>
          <p:cNvCxnSpPr>
            <a:stCxn id="21" idx="2"/>
            <a:endCxn id="49" idx="1"/>
          </p:cNvCxnSpPr>
          <p:nvPr/>
        </p:nvCxnSpPr>
        <p:spPr>
          <a:xfrm rot="16200000" flipH="1">
            <a:off x="5225718" y="4484276"/>
            <a:ext cx="1270830" cy="4055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57"/>
          <p:cNvCxnSpPr>
            <a:stCxn id="21" idx="2"/>
            <a:endCxn id="48" idx="1"/>
          </p:cNvCxnSpPr>
          <p:nvPr/>
        </p:nvCxnSpPr>
        <p:spPr>
          <a:xfrm rot="16200000" flipH="1">
            <a:off x="5597944" y="4112050"/>
            <a:ext cx="526379" cy="4055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angular 61"/>
          <p:cNvCxnSpPr>
            <a:stCxn id="21" idx="2"/>
            <a:endCxn id="50" idx="1"/>
          </p:cNvCxnSpPr>
          <p:nvPr/>
        </p:nvCxnSpPr>
        <p:spPr>
          <a:xfrm rot="16200000" flipH="1">
            <a:off x="4853493" y="4856501"/>
            <a:ext cx="2015281" cy="4055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" grpId="0" animBg="1"/>
      <p:bldP spid="2" grpId="1" animBg="1"/>
      <p:bldP spid="19" grpId="0" animBg="1"/>
      <p:bldP spid="20" grpId="0" animBg="1"/>
      <p:bldP spid="21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318071" y="1662527"/>
            <a:ext cx="1868547" cy="216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1350387" y="669498"/>
            <a:ext cx="3621663" cy="482138"/>
            <a:chOff x="1350388" y="669498"/>
            <a:chExt cx="2499100" cy="482138"/>
          </a:xfrm>
        </p:grpSpPr>
        <p:sp>
          <p:nvSpPr>
            <p:cNvPr id="15" name="Rectángulo 14"/>
            <p:cNvSpPr/>
            <p:nvPr/>
          </p:nvSpPr>
          <p:spPr>
            <a:xfrm>
              <a:off x="1350388" y="669498"/>
              <a:ext cx="2499100" cy="482138"/>
            </a:xfrm>
            <a:prstGeom prst="rect">
              <a:avLst/>
            </a:prstGeom>
            <a:solidFill>
              <a:srgbClr val="0D6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382946" y="1085923"/>
              <a:ext cx="2466542" cy="45719"/>
            </a:xfrm>
            <a:prstGeom prst="rect">
              <a:avLst/>
            </a:prstGeom>
            <a:solidFill>
              <a:srgbClr val="008B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382946" y="1067418"/>
              <a:ext cx="2466542" cy="45719"/>
            </a:xfrm>
            <a:prstGeom prst="rect">
              <a:avLst/>
            </a:prstGeom>
            <a:solidFill>
              <a:srgbClr val="25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382944" y="669498"/>
              <a:ext cx="2466544" cy="415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1</a:t>
              </a:r>
              <a:endParaRPr lang="es-ES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83793" y="505502"/>
            <a:ext cx="439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Nuestros servicios.</a:t>
            </a:r>
            <a:endParaRPr lang="es-ES" sz="3200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71601" y="1970689"/>
            <a:ext cx="387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89D1"/>
                </a:solidFill>
                <a:latin typeface="Century Gothic" panose="020B0502020202020204" pitchFamily="34" charset="0"/>
              </a:rPr>
              <a:t>Formación.</a:t>
            </a:r>
            <a:endParaRPr lang="es-ES" sz="2400" dirty="0">
              <a:solidFill>
                <a:srgbClr val="0089D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71601" y="3034890"/>
            <a:ext cx="597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89D1"/>
                </a:solidFill>
                <a:latin typeface="Century Gothic" panose="020B0502020202020204" pitchFamily="34" charset="0"/>
              </a:rPr>
              <a:t>Fabricación y venta de equipos.</a:t>
            </a:r>
            <a:endParaRPr lang="es-ES" sz="2400" dirty="0">
              <a:solidFill>
                <a:srgbClr val="0089D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71600" y="4099090"/>
            <a:ext cx="5001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89D1"/>
                </a:solidFill>
                <a:latin typeface="Century Gothic" panose="020B0502020202020204" pitchFamily="34" charset="0"/>
              </a:rPr>
              <a:t>Servicios.</a:t>
            </a:r>
            <a:endParaRPr lang="es-ES" sz="2400" dirty="0">
              <a:solidFill>
                <a:srgbClr val="0089D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02677" y="2137678"/>
            <a:ext cx="81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Formación oficial de piloto avanzado de drones.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02677" y="2761950"/>
            <a:ext cx="81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Formación de piloto especialista en: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159877" y="3516686"/>
            <a:ext cx="7693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Century Gothic" panose="020B0502020202020204" pitchFamily="34" charset="0"/>
              </a:rPr>
              <a:t>Seguridad (Policías, ejército, seguridad privada, etc.)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59877" y="4082013"/>
            <a:ext cx="7693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Century Gothic" panose="020B0502020202020204" pitchFamily="34" charset="0"/>
              </a:rPr>
              <a:t>Emergencias (Bomberos, protección civil, sanidad, etc.)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59877" y="4647340"/>
            <a:ext cx="7693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Century Gothic" panose="020B0502020202020204" pitchFamily="34" charset="0"/>
              </a:rPr>
              <a:t>Topografía y fotogrametría.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59877" y="5212667"/>
            <a:ext cx="7693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Century Gothic" panose="020B0502020202020204" pitchFamily="34" charset="0"/>
              </a:rPr>
              <a:t>Audiovisual (Cine, TV, publicidad, etc.)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159877" y="5777993"/>
            <a:ext cx="7693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Century Gothic" panose="020B0502020202020204" pitchFamily="34" charset="0"/>
              </a:rPr>
              <a:t>Etc..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026 -0.0868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35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4" grpId="0"/>
      <p:bldP spid="4" grpId="1"/>
      <p:bldP spid="5" grpId="0"/>
      <p:bldP spid="5" grpId="1"/>
      <p:bldP spid="6" grpId="0"/>
      <p:bldP spid="6" grpId="1"/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74733" y="889343"/>
            <a:ext cx="1868547" cy="216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Elipse 75"/>
          <p:cNvSpPr/>
          <p:nvPr/>
        </p:nvSpPr>
        <p:spPr>
          <a:xfrm>
            <a:off x="3528594" y="176802"/>
            <a:ext cx="5210355" cy="13767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25649" y="556454"/>
            <a:ext cx="2528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89D1"/>
                </a:solidFill>
                <a:latin typeface="Century Gothic" panose="020B0502020202020204" pitchFamily="34" charset="0"/>
              </a:rPr>
              <a:t>Formación</a:t>
            </a:r>
            <a:r>
              <a:rPr lang="es-ES" sz="3200" dirty="0" smtClean="0">
                <a:solidFill>
                  <a:srgbClr val="006B9F"/>
                </a:solidFill>
                <a:latin typeface="Century Gothic" panose="020B0502020202020204" pitchFamily="34" charset="0"/>
              </a:rPr>
              <a:t>.</a:t>
            </a:r>
            <a:endParaRPr lang="es-ES" sz="3200" dirty="0">
              <a:solidFill>
                <a:srgbClr val="006B9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955967" y="969121"/>
            <a:ext cx="2189748" cy="2189748"/>
          </a:xfrm>
          <a:prstGeom prst="ellipse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Piloto avanzado de </a:t>
            </a:r>
            <a:r>
              <a:rPr lang="es-ES" sz="2000" dirty="0" err="1" smtClean="0">
                <a:latin typeface="Century Gothic" panose="020B0502020202020204" pitchFamily="34" charset="0"/>
              </a:rPr>
              <a:t>RPA’s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cxnSp>
        <p:nvCxnSpPr>
          <p:cNvPr id="5" name="Conector recto de flecha 4"/>
          <p:cNvCxnSpPr>
            <a:stCxn id="2" idx="4"/>
            <a:endCxn id="6" idx="0"/>
          </p:cNvCxnSpPr>
          <p:nvPr/>
        </p:nvCxnSpPr>
        <p:spPr>
          <a:xfrm>
            <a:off x="6050841" y="3158869"/>
            <a:ext cx="5970" cy="1447251"/>
          </a:xfrm>
          <a:prstGeom prst="straightConnector1">
            <a:avLst/>
          </a:prstGeom>
          <a:ln w="19050">
            <a:solidFill>
              <a:srgbClr val="006B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4835606" y="4606120"/>
            <a:ext cx="2442410" cy="806116"/>
          </a:xfrm>
          <a:prstGeom prst="round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Century Gothic" panose="020B0502020202020204" pitchFamily="34" charset="0"/>
              </a:rPr>
              <a:t>FUTURO</a:t>
            </a:r>
            <a:endParaRPr lang="es-ES" sz="3200" dirty="0">
              <a:latin typeface="Century Gothic" panose="020B0502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566676" y="1460409"/>
            <a:ext cx="1698460" cy="1698460"/>
          </a:xfrm>
          <a:prstGeom prst="ellipse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Century Gothic" panose="020B0502020202020204" pitchFamily="34" charset="0"/>
              </a:rPr>
              <a:t>Seguridad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381032" y="3923453"/>
            <a:ext cx="2127274" cy="2127274"/>
          </a:xfrm>
          <a:prstGeom prst="ellipse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Century Gothic" panose="020B0502020202020204" pitchFamily="34" charset="0"/>
              </a:rPr>
              <a:t>Emergencias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870323" y="3392782"/>
            <a:ext cx="1857872" cy="1857872"/>
          </a:xfrm>
          <a:prstGeom prst="ellipse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Century Gothic" panose="020B0502020202020204" pitchFamily="34" charset="0"/>
              </a:rPr>
              <a:t>Audiovisual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898666" y="1173110"/>
            <a:ext cx="1774658" cy="1774658"/>
          </a:xfrm>
          <a:prstGeom prst="ellipse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Century Gothic" panose="020B0502020202020204" pitchFamily="34" charset="0"/>
              </a:rPr>
              <a:t>Topografía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cxnSp>
        <p:nvCxnSpPr>
          <p:cNvPr id="20" name="Conector recto de flecha 19"/>
          <p:cNvCxnSpPr>
            <a:stCxn id="2" idx="2"/>
            <a:endCxn id="12" idx="6"/>
          </p:cNvCxnSpPr>
          <p:nvPr/>
        </p:nvCxnSpPr>
        <p:spPr>
          <a:xfrm flipH="1">
            <a:off x="3265136" y="2063995"/>
            <a:ext cx="1690831" cy="2456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2" idx="3"/>
            <a:endCxn id="13" idx="7"/>
          </p:cNvCxnSpPr>
          <p:nvPr/>
        </p:nvCxnSpPr>
        <p:spPr>
          <a:xfrm flipH="1">
            <a:off x="4196774" y="2838188"/>
            <a:ext cx="1079874" cy="1396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2" idx="6"/>
            <a:endCxn id="15" idx="2"/>
          </p:cNvCxnSpPr>
          <p:nvPr/>
        </p:nvCxnSpPr>
        <p:spPr>
          <a:xfrm flipV="1">
            <a:off x="7145715" y="2060439"/>
            <a:ext cx="1752951" cy="35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2" idx="5"/>
            <a:endCxn id="14" idx="1"/>
          </p:cNvCxnSpPr>
          <p:nvPr/>
        </p:nvCxnSpPr>
        <p:spPr>
          <a:xfrm>
            <a:off x="6825034" y="2838188"/>
            <a:ext cx="1317368" cy="8266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orma 64"/>
          <p:cNvSpPr/>
          <p:nvPr/>
        </p:nvSpPr>
        <p:spPr>
          <a:xfrm rot="20600441">
            <a:off x="939667" y="2311186"/>
            <a:ext cx="5119797" cy="30571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Elipse 65"/>
          <p:cNvSpPr/>
          <p:nvPr/>
        </p:nvSpPr>
        <p:spPr>
          <a:xfrm>
            <a:off x="2009908" y="4662868"/>
            <a:ext cx="178447" cy="16630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Elipse 66"/>
          <p:cNvSpPr/>
          <p:nvPr/>
        </p:nvSpPr>
        <p:spPr>
          <a:xfrm>
            <a:off x="4083887" y="2623499"/>
            <a:ext cx="571885" cy="532978"/>
          </a:xfrm>
          <a:prstGeom prst="ellipse">
            <a:avLst/>
          </a:prstGeom>
          <a:solidFill>
            <a:srgbClr val="0089D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CuadroTexto 70"/>
          <p:cNvSpPr txBox="1"/>
          <p:nvPr/>
        </p:nvSpPr>
        <p:spPr>
          <a:xfrm>
            <a:off x="1263897" y="4324314"/>
            <a:ext cx="746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Otras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0" y="1541144"/>
            <a:ext cx="3451047" cy="1082355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3768615" y="3647205"/>
            <a:ext cx="2768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dirty="0" smtClean="0">
                <a:latin typeface="Century Gothic" panose="020B0502020202020204" pitchFamily="34" charset="0"/>
              </a:rPr>
              <a:t>La única ATO bilingüe autorizada en España.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3768614" y="4558640"/>
            <a:ext cx="2768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dirty="0" smtClean="0">
                <a:latin typeface="Century Gothic" panose="020B0502020202020204" pitchFamily="34" charset="0"/>
              </a:rPr>
              <a:t>La primera en número de alumnos.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77" name="Rectángulo redondeado 76"/>
          <p:cNvSpPr/>
          <p:nvPr/>
        </p:nvSpPr>
        <p:spPr>
          <a:xfrm>
            <a:off x="816849" y="4714816"/>
            <a:ext cx="2699841" cy="1190445"/>
          </a:xfrm>
          <a:prstGeom prst="roundRect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Cuerpos y fuerzas del estado.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79" name="Rectángulo redondeado 78"/>
          <p:cNvSpPr/>
          <p:nvPr/>
        </p:nvSpPr>
        <p:spPr>
          <a:xfrm>
            <a:off x="4783852" y="4714816"/>
            <a:ext cx="2699841" cy="1190445"/>
          </a:xfrm>
          <a:prstGeom prst="roundRect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Personal de emergencias.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80" name="Rectángulo redondeado 79"/>
          <p:cNvSpPr/>
          <p:nvPr/>
        </p:nvSpPr>
        <p:spPr>
          <a:xfrm>
            <a:off x="8750856" y="4714815"/>
            <a:ext cx="2699841" cy="1190445"/>
          </a:xfrm>
          <a:prstGeom prst="roundRect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Protección civil.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103" name="Redondear rectángulo de esquina diagonal 102"/>
          <p:cNvSpPr/>
          <p:nvPr/>
        </p:nvSpPr>
        <p:spPr>
          <a:xfrm>
            <a:off x="897148" y="1324307"/>
            <a:ext cx="4882551" cy="82813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Century Gothic" panose="020B0502020202020204" pitchFamily="34" charset="0"/>
              </a:rPr>
              <a:t>Aula virtual</a:t>
            </a:r>
            <a:endParaRPr lang="es-ES" sz="3200" dirty="0">
              <a:latin typeface="Century Gothic" panose="020B0502020202020204" pitchFamily="34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1463614" y="2501661"/>
            <a:ext cx="823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entury Gothic" panose="020B0502020202020204" pitchFamily="34" charset="0"/>
              </a:rPr>
              <a:t>Temario actualizado en base a la normativa exigida por AESA.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1463615" y="3250989"/>
            <a:ext cx="4609381" cy="40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entury Gothic" panose="020B0502020202020204" pitchFamily="34" charset="0"/>
              </a:rPr>
              <a:t>Control de conexión de alumnos.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1463615" y="4000317"/>
            <a:ext cx="248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entury Gothic" panose="020B0502020202020204" pitchFamily="34" charset="0"/>
              </a:rPr>
              <a:t>Bases de datos.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1463616" y="4749643"/>
            <a:ext cx="1383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entury Gothic" panose="020B0502020202020204" pitchFamily="34" charset="0"/>
              </a:rPr>
              <a:t>Etc..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10" name="Rectángulo 109"/>
          <p:cNvSpPr/>
          <p:nvPr/>
        </p:nvSpPr>
        <p:spPr>
          <a:xfrm>
            <a:off x="897148" y="5334854"/>
            <a:ext cx="3933644" cy="586596"/>
          </a:xfrm>
          <a:prstGeom prst="rect">
            <a:avLst/>
          </a:prstGeom>
          <a:solidFill>
            <a:srgbClr val="00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Century Gothic" panose="020B0502020202020204" pitchFamily="34" charset="0"/>
              </a:rPr>
              <a:t>Formación de calidad.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111" name="Rectángulo 110"/>
          <p:cNvSpPr/>
          <p:nvPr/>
        </p:nvSpPr>
        <p:spPr>
          <a:xfrm>
            <a:off x="897148" y="6020285"/>
            <a:ext cx="3933644" cy="586596"/>
          </a:xfrm>
          <a:prstGeom prst="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www.cursodedrones.es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pic>
        <p:nvPicPr>
          <p:cNvPr id="113" name="Imagen 1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73" y="1768678"/>
            <a:ext cx="5071460" cy="31046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ángulo redondeado 3"/>
          <p:cNvSpPr/>
          <p:nvPr/>
        </p:nvSpPr>
        <p:spPr>
          <a:xfrm>
            <a:off x="4243557" y="2647666"/>
            <a:ext cx="3780430" cy="1255594"/>
          </a:xfrm>
          <a:prstGeom prst="roundRect">
            <a:avLst/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Principales referentes españoles en materia de seguridad y emergencias.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cxnSp>
        <p:nvCxnSpPr>
          <p:cNvPr id="11" name="Conector angular 10"/>
          <p:cNvCxnSpPr>
            <a:stCxn id="4" idx="2"/>
            <a:endCxn id="77" idx="0"/>
          </p:cNvCxnSpPr>
          <p:nvPr/>
        </p:nvCxnSpPr>
        <p:spPr>
          <a:xfrm rot="5400000">
            <a:off x="3744493" y="2325537"/>
            <a:ext cx="811556" cy="396700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4" idx="2"/>
            <a:endCxn id="80" idx="0"/>
          </p:cNvCxnSpPr>
          <p:nvPr/>
        </p:nvCxnSpPr>
        <p:spPr>
          <a:xfrm rot="16200000" flipH="1">
            <a:off x="7711497" y="2325534"/>
            <a:ext cx="811555" cy="396700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4" idx="2"/>
            <a:endCxn id="79" idx="0"/>
          </p:cNvCxnSpPr>
          <p:nvPr/>
        </p:nvCxnSpPr>
        <p:spPr>
          <a:xfrm>
            <a:off x="6133772" y="3903260"/>
            <a:ext cx="1" cy="8115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cha abajo 20"/>
          <p:cNvSpPr/>
          <p:nvPr/>
        </p:nvSpPr>
        <p:spPr>
          <a:xfrm>
            <a:off x="5949077" y="1553526"/>
            <a:ext cx="369388" cy="1094140"/>
          </a:xfrm>
          <a:prstGeom prst="downArrow">
            <a:avLst>
              <a:gd name="adj1" fmla="val 34615"/>
              <a:gd name="adj2" fmla="val 47436"/>
            </a:avLst>
          </a:prstGeom>
          <a:solidFill>
            <a:srgbClr val="008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6318465" y="1995750"/>
            <a:ext cx="212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anose="020B0502020202020204" pitchFamily="34" charset="0"/>
              </a:rPr>
              <a:t>acuerdos</a:t>
            </a:r>
            <a:endParaRPr lang="es-E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3026 0.41945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097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22174 0.09815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490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21745 -0.0078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39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30182 0.39074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9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xit" presetSubtype="4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31172 -0.1844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00"/>
                            </p:stCondLst>
                            <p:childTnLst>
                              <p:par>
                                <p:cTn id="27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0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500"/>
                            </p:stCondLst>
                            <p:childTnLst>
                              <p:par>
                                <p:cTn id="27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5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000"/>
                            </p:stCondLst>
                            <p:childTnLst>
                              <p:par>
                                <p:cTn id="28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000"/>
                            </p:stCondLst>
                            <p:childTnLst>
                              <p:par>
                                <p:cTn id="2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6" grpId="0" animBg="1"/>
      <p:bldP spid="76" grpId="1" animBg="1"/>
      <p:bldP spid="3" grpId="0"/>
      <p:bldP spid="3" grpId="1"/>
      <p:bldP spid="2" grpId="0" animBg="1"/>
      <p:bldP spid="2" grpId="1" animBg="1"/>
      <p:bldP spid="6" grpId="0" animBg="1"/>
      <p:bldP spid="6" grpId="1" animBg="1"/>
      <p:bldP spid="12" grpId="0" animBg="1"/>
      <p:bldP spid="12" grpId="2" animBg="1"/>
      <p:bldP spid="12" grpId="3" animBg="1"/>
      <p:bldP spid="13" grpId="0" animBg="1"/>
      <p:bldP spid="13" grpId="2" animBg="1"/>
      <p:bldP spid="13" grpId="3" animBg="1"/>
      <p:bldP spid="14" grpId="0" animBg="1"/>
      <p:bldP spid="14" grpId="2" animBg="1"/>
      <p:bldP spid="14" grpId="3" animBg="1"/>
      <p:bldP spid="15" grpId="0" animBg="1"/>
      <p:bldP spid="15" grpId="2" animBg="1"/>
      <p:bldP spid="15" grpId="3" animBg="1"/>
      <p:bldP spid="71" grpId="0"/>
      <p:bldP spid="71" grpId="1"/>
      <p:bldP spid="73" grpId="0"/>
      <p:bldP spid="73" grpId="1"/>
      <p:bldP spid="74" grpId="0"/>
      <p:bldP spid="74" grpId="1"/>
      <p:bldP spid="77" grpId="0" animBg="1"/>
      <p:bldP spid="77" grpId="1" animBg="1"/>
      <p:bldP spid="79" grpId="0" animBg="1"/>
      <p:bldP spid="79" grpId="1" animBg="1"/>
      <p:bldP spid="80" grpId="0" animBg="1"/>
      <p:bldP spid="80" grpId="1" animBg="1"/>
      <p:bldP spid="103" grpId="0" animBg="1"/>
      <p:bldP spid="104" grpId="0"/>
      <p:bldP spid="105" grpId="0"/>
      <p:bldP spid="107" grpId="0"/>
      <p:bldP spid="108" grpId="0"/>
      <p:bldP spid="110" grpId="0" animBg="1"/>
      <p:bldP spid="111" grpId="0" animBg="1"/>
      <p:bldP spid="4" grpId="0" animBg="1"/>
      <p:bldP spid="4" grpId="1" animBg="1"/>
      <p:bldP spid="21" grpId="0" animBg="1"/>
      <p:bldP spid="21" grpId="1" animBg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1238166" y="847625"/>
            <a:ext cx="3441899" cy="216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96538" y="559558"/>
            <a:ext cx="461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89D1"/>
                </a:solidFill>
                <a:latin typeface="Century Gothic" panose="020B0502020202020204" pitchFamily="34" charset="0"/>
              </a:rPr>
              <a:t>Nuestros instructores.</a:t>
            </a:r>
            <a:endParaRPr lang="es-ES" sz="2800" dirty="0">
              <a:solidFill>
                <a:srgbClr val="0089D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542349" y="2427926"/>
            <a:ext cx="2361062" cy="2361062"/>
          </a:xfrm>
          <a:prstGeom prst="ellipse">
            <a:avLst/>
          </a:prstGeom>
          <a:solidFill>
            <a:srgbClr val="008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Equipo humano cualificado.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7523781" y="2427926"/>
            <a:ext cx="2361062" cy="2361062"/>
          </a:xfrm>
          <a:prstGeom prst="ellipse">
            <a:avLst/>
          </a:prstGeom>
          <a:solidFill>
            <a:srgbClr val="008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Formación de calidad.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0" name="Igual que 9"/>
          <p:cNvSpPr/>
          <p:nvPr/>
        </p:nvSpPr>
        <p:spPr>
          <a:xfrm>
            <a:off x="5415202" y="3137609"/>
            <a:ext cx="1596788" cy="941696"/>
          </a:xfrm>
          <a:prstGeom prst="mathEqual">
            <a:avLst/>
          </a:prstGeom>
          <a:solidFill>
            <a:srgbClr val="006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243118" y="1319930"/>
            <a:ext cx="4708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Pilotos/aeromodelistas con gran experiencia en </a:t>
            </a:r>
            <a:r>
              <a:rPr lang="es-ES" dirty="0" err="1" smtClean="0">
                <a:latin typeface="Century Gothic" panose="020B0502020202020204" pitchFamily="34" charset="0"/>
              </a:rPr>
              <a:t>multirrotor</a:t>
            </a:r>
            <a:r>
              <a:rPr lang="es-ES" dirty="0" smtClean="0">
                <a:latin typeface="Century Gothic" panose="020B0502020202020204" pitchFamily="34" charset="0"/>
              </a:rPr>
              <a:t>, ala fija y ROV.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3243118" y="2291523"/>
            <a:ext cx="470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Ingenieros de diversas ramas.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3243117" y="2709118"/>
            <a:ext cx="470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Pilotos comerciales en activo.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3243116" y="3126712"/>
            <a:ext cx="470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Etc..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68" y="3728973"/>
            <a:ext cx="4173285" cy="253940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3" name="CuadroTexto 62"/>
          <p:cNvSpPr txBox="1"/>
          <p:nvPr/>
        </p:nvSpPr>
        <p:spPr>
          <a:xfrm>
            <a:off x="3637126" y="1873928"/>
            <a:ext cx="470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Pilotaje de drones de más de 25 kg.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637126" y="2339785"/>
            <a:ext cx="470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Helicópteros.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3637126" y="2798613"/>
            <a:ext cx="470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 Gothic" panose="020B0502020202020204" pitchFamily="34" charset="0"/>
              </a:rPr>
              <a:t>Aviones (ULM,PPL,CPL)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243116" y="1319930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Formación </a:t>
            </a:r>
            <a:r>
              <a:rPr lang="es-ES" dirty="0" smtClean="0">
                <a:latin typeface="Century Gothic" panose="020B0502020202020204" pitchFamily="34" charset="0"/>
              </a:rPr>
              <a:t>en: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39" y="3728973"/>
            <a:ext cx="5529104" cy="275422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9" name="Elipse 68"/>
          <p:cNvSpPr/>
          <p:nvPr/>
        </p:nvSpPr>
        <p:spPr>
          <a:xfrm>
            <a:off x="536128" y="1131958"/>
            <a:ext cx="2361062" cy="2361062"/>
          </a:xfrm>
          <a:prstGeom prst="ellipse">
            <a:avLst/>
          </a:prstGeom>
          <a:solidFill>
            <a:srgbClr val="008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Century Gothic" panose="020B0502020202020204" pitchFamily="34" charset="0"/>
              </a:rPr>
              <a:t>Formación de calidad.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" y="3752843"/>
            <a:ext cx="4466354" cy="25381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3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16563 -0.186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9" grpId="0" animBg="1"/>
      <p:bldP spid="9" grpId="1" animBg="1"/>
      <p:bldP spid="9" grpId="2" animBg="1"/>
      <p:bldP spid="39" grpId="0" animBg="1"/>
      <p:bldP spid="39" grpId="1" animBg="1"/>
      <p:bldP spid="10" grpId="0" animBg="1"/>
      <p:bldP spid="10" grpId="1" animBg="1"/>
      <p:bldP spid="17" grpId="0"/>
      <p:bldP spid="17" grpId="1"/>
      <p:bldP spid="57" grpId="0"/>
      <p:bldP spid="57" grpId="1"/>
      <p:bldP spid="58" grpId="0"/>
      <p:bldP spid="58" grpId="1"/>
      <p:bldP spid="59" grpId="0"/>
      <p:bldP spid="59" grpId="1"/>
      <p:bldP spid="63" grpId="0"/>
      <p:bldP spid="64" grpId="0"/>
      <p:bldP spid="68" grpId="0"/>
      <p:bldP spid="23" grpId="0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030489" y="886499"/>
            <a:ext cx="3034434" cy="216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03586" y="583324"/>
            <a:ext cx="4398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rgbClr val="0089D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 smtClean="0"/>
              <a:t>Nuestras escuelas: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6720" y="2562621"/>
            <a:ext cx="467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1pPr>
          </a:lstStyle>
          <a:p>
            <a:pPr marL="0" indent="0">
              <a:buNone/>
            </a:pPr>
            <a:r>
              <a:rPr lang="es-ES" dirty="0" smtClean="0"/>
              <a:t>20 </a:t>
            </a:r>
            <a:r>
              <a:rPr lang="es-ES" dirty="0"/>
              <a:t>escuelas de </a:t>
            </a:r>
            <a:r>
              <a:rPr lang="es-ES" dirty="0" smtClean="0"/>
              <a:t>formación.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64018" y="3387755"/>
            <a:ext cx="467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42900" indent="-34290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1pPr>
          </a:lstStyle>
          <a:p>
            <a:pPr marL="0" indent="0">
              <a:buNone/>
            </a:pPr>
            <a:r>
              <a:rPr lang="es-ES" dirty="0" smtClean="0"/>
              <a:t>2 escuelas de entrenamiento: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72054" y="4080253"/>
            <a:ext cx="2711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Century Gothic" panose="020B0502020202020204" pitchFamily="34" charset="0"/>
              </a:rPr>
              <a:t>En emergencias.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72054" y="4687376"/>
            <a:ext cx="2711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dirty="0" smtClean="0">
                <a:latin typeface="Century Gothic" panose="020B0502020202020204" pitchFamily="34" charset="0"/>
              </a:rPr>
              <a:t>En seguridad.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735" y="994563"/>
            <a:ext cx="6700879" cy="43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700661" y="1238859"/>
            <a:ext cx="5475696" cy="216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98" y="6258913"/>
            <a:ext cx="1707028" cy="5238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09898" y="931770"/>
            <a:ext cx="597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89D1"/>
                </a:solidFill>
                <a:latin typeface="Century Gothic" panose="020B0502020202020204" pitchFamily="34" charset="0"/>
              </a:rPr>
              <a:t>Fabricación y venta de equipos.</a:t>
            </a:r>
            <a:endParaRPr lang="es-ES" sz="2400" dirty="0">
              <a:solidFill>
                <a:srgbClr val="0089D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02231" y="1831057"/>
            <a:ext cx="967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Fabricación y ensamblaje de drones a medida.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02231" y="2690910"/>
            <a:ext cx="967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Mantenimiento y reparación de equipos.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02231" y="3550763"/>
            <a:ext cx="967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Distribución de la primera marca de drones a nivel nacional.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02231" y="4410616"/>
            <a:ext cx="967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Century Gothic" panose="020B0502020202020204" pitchFamily="34" charset="0"/>
              </a:rPr>
              <a:t>Equipos </a:t>
            </a:r>
            <a:r>
              <a:rPr lang="es-ES" sz="2400" dirty="0" err="1" smtClean="0">
                <a:latin typeface="Century Gothic" panose="020B0502020202020204" pitchFamily="34" charset="0"/>
              </a:rPr>
              <a:t>multirrotores</a:t>
            </a:r>
            <a:r>
              <a:rPr lang="es-ES" sz="2400" dirty="0" smtClean="0">
                <a:latin typeface="Century Gothic" panose="020B0502020202020204" pitchFamily="34" charset="0"/>
              </a:rPr>
              <a:t> con hasta 4 horas de autonomía.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679</Words>
  <Application>Microsoft Office PowerPoint</Application>
  <PresentationFormat>Panorámica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Piñeiro</dc:creator>
  <cp:lastModifiedBy>USUARIO</cp:lastModifiedBy>
  <cp:revision>122</cp:revision>
  <dcterms:created xsi:type="dcterms:W3CDTF">2017-02-16T11:58:06Z</dcterms:created>
  <dcterms:modified xsi:type="dcterms:W3CDTF">2017-09-11T18:41:38Z</dcterms:modified>
</cp:coreProperties>
</file>