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9" r:id="rId2"/>
    <p:sldId id="333" r:id="rId3"/>
    <p:sldId id="262" r:id="rId4"/>
    <p:sldId id="342" r:id="rId5"/>
    <p:sldId id="349" r:id="rId6"/>
    <p:sldId id="350" r:id="rId7"/>
    <p:sldId id="351" r:id="rId8"/>
    <p:sldId id="352" r:id="rId9"/>
    <p:sldId id="353" r:id="rId10"/>
    <p:sldId id="355" r:id="rId11"/>
    <p:sldId id="357" r:id="rId12"/>
    <p:sldId id="1113" r:id="rId13"/>
    <p:sldId id="369" r:id="rId14"/>
    <p:sldId id="365" r:id="rId15"/>
    <p:sldId id="371" r:id="rId16"/>
    <p:sldId id="366" r:id="rId17"/>
    <p:sldId id="370" r:id="rId18"/>
    <p:sldId id="368" r:id="rId19"/>
    <p:sldId id="372" r:id="rId20"/>
    <p:sldId id="340" r:id="rId21"/>
    <p:sldId id="270"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TITLE" id="{F685C5A5-F8AC-4068-9A41-B57224D5A14C}">
          <p14:sldIdLst>
            <p14:sldId id="259"/>
            <p14:sldId id="333"/>
          </p14:sldIdLst>
        </p14:section>
        <p14:section name="GPON TECHNOLOGY" id="{21A663E4-035A-47A9-B3EE-B78C54B03D9E}">
          <p14:sldIdLst>
            <p14:sldId id="262"/>
            <p14:sldId id="342"/>
            <p14:sldId id="349"/>
            <p14:sldId id="350"/>
            <p14:sldId id="351"/>
            <p14:sldId id="352"/>
            <p14:sldId id="353"/>
            <p14:sldId id="355"/>
            <p14:sldId id="357"/>
            <p14:sldId id="1113"/>
            <p14:sldId id="369"/>
            <p14:sldId id="365"/>
            <p14:sldId id="371"/>
            <p14:sldId id="366"/>
            <p14:sldId id="370"/>
            <p14:sldId id="368"/>
            <p14:sldId id="372"/>
            <p14:sldId id="340"/>
          </p14:sldIdLst>
        </p14:section>
        <p14:section name="-- EMS New FW Improvements" id="{43155534-2BFE-46DB-BAE8-2DD0B180611F}">
          <p14:sldIdLst>
            <p14:sldId id="270"/>
          </p14:sldIdLst>
        </p14:section>
      </p14:sectionLst>
    </p:ext>
    <p:ext uri="{EFAFB233-063F-42B5-8137-9DF3F51BA10A}">
      <p15:sldGuideLst xmlns:p15="http://schemas.microsoft.com/office/powerpoint/2012/main">
        <p15:guide id="1" orient="horz" pos="3033">
          <p15:clr>
            <a:srgbClr val="A4A3A4"/>
          </p15:clr>
        </p15:guide>
        <p15:guide id="2" orient="horz" pos="178">
          <p15:clr>
            <a:srgbClr val="A4A3A4"/>
          </p15:clr>
        </p15:guide>
        <p15:guide id="3" pos="5280" userDrawn="1">
          <p15:clr>
            <a:srgbClr val="A4A3A4"/>
          </p15:clr>
        </p15:guide>
        <p15:guide id="4" pos="4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83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65" autoAdjust="0"/>
    <p:restoredTop sz="86992" autoAdjust="0"/>
  </p:normalViewPr>
  <p:slideViewPr>
    <p:cSldViewPr snapToGrid="0" snapToObjects="1" showGuides="1">
      <p:cViewPr varScale="1">
        <p:scale>
          <a:sx n="86" d="100"/>
          <a:sy n="86" d="100"/>
        </p:scale>
        <p:origin x="192" y="84"/>
      </p:cViewPr>
      <p:guideLst>
        <p:guide orient="horz" pos="3033"/>
        <p:guide orient="horz" pos="178"/>
        <p:guide pos="5280"/>
        <p:guide pos="47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8C2899-756D-D74F-9681-D06E2E69B565}" type="datetimeFigureOut">
              <a:rPr lang="en-US" smtClean="0"/>
              <a:t>9/12/2017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8A97F-BE20-0F41-AF6E-553DF94E4370}" type="slidenum">
              <a:rPr lang="en-US" smtClean="0"/>
              <a:t>‹Nº›</a:t>
            </a:fld>
            <a:endParaRPr lang="en-US"/>
          </a:p>
        </p:txBody>
      </p:sp>
    </p:spTree>
    <p:extLst>
      <p:ext uri="{BB962C8B-B14F-4D97-AF65-F5344CB8AC3E}">
        <p14:creationId xmlns:p14="http://schemas.microsoft.com/office/powerpoint/2010/main" val="2813307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1CFBB0-290D-CB47-AFCF-3D1150FE3ED3}" type="datetimeFigureOut">
              <a:rPr lang="en-US" smtClean="0"/>
              <a:t>9/12/2017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DAC23-6205-1F44-8983-3FC51FF3BE23}" type="slidenum">
              <a:rPr lang="en-US" smtClean="0"/>
              <a:t>‹Nº›</a:t>
            </a:fld>
            <a:endParaRPr lang="en-US"/>
          </a:p>
        </p:txBody>
      </p:sp>
    </p:spTree>
    <p:extLst>
      <p:ext uri="{BB962C8B-B14F-4D97-AF65-F5344CB8AC3E}">
        <p14:creationId xmlns:p14="http://schemas.microsoft.com/office/powerpoint/2010/main" val="12129190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62DAC23-6205-1F44-8983-3FC51FF3BE23}" type="slidenum">
              <a:rPr lang="en-US" smtClean="0"/>
              <a:t>1</a:t>
            </a:fld>
            <a:endParaRPr lang="en-US"/>
          </a:p>
        </p:txBody>
      </p:sp>
    </p:spTree>
    <p:extLst>
      <p:ext uri="{BB962C8B-B14F-4D97-AF65-F5344CB8AC3E}">
        <p14:creationId xmlns:p14="http://schemas.microsoft.com/office/powerpoint/2010/main" val="63547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err="1"/>
              <a:t>Priority</a:t>
            </a:r>
            <a:r>
              <a:rPr lang="es-ES" dirty="0"/>
              <a:t>= Diferentes redes dentro de una misma empresa (wifi invitados,</a:t>
            </a:r>
            <a:r>
              <a:rPr lang="es-ES" baseline="0" dirty="0"/>
              <a:t> red gerencia, red administración)</a:t>
            </a:r>
          </a:p>
          <a:p>
            <a:pPr marL="171450" indent="-171450">
              <a:buFont typeface="Arial" panose="020B0604020202020204" pitchFamily="34" charset="0"/>
              <a:buChar char="•"/>
            </a:pPr>
            <a:r>
              <a:rPr lang="es-ES" baseline="0" dirty="0" err="1"/>
              <a:t>Sobredimensionaminento</a:t>
            </a:r>
            <a:r>
              <a:rPr lang="es-ES" baseline="0" dirty="0"/>
              <a:t> de ancho de banda (tenemos 40 megas pero podemos venderle a los clientes paquetes de 100 megas)</a:t>
            </a:r>
          </a:p>
          <a:p>
            <a:pPr marL="171450" indent="-171450">
              <a:buFont typeface="Arial" panose="020B0604020202020204" pitchFamily="34" charset="0"/>
              <a:buChar char="•"/>
            </a:pPr>
            <a:r>
              <a:rPr lang="es-ES" dirty="0"/>
              <a:t>Millas de acceso sólo en capa 2</a:t>
            </a:r>
            <a:r>
              <a:rPr lang="es-ES" baseline="0" dirty="0"/>
              <a:t> (MAC tabla de MAC) más de 32000 usuarios base de datos tan grande </a:t>
            </a:r>
            <a:r>
              <a:rPr lang="es-ES" baseline="0" dirty="0" err="1"/>
              <a:t>realentizaría</a:t>
            </a:r>
            <a:r>
              <a:rPr lang="es-ES" baseline="0" dirty="0"/>
              <a:t> el servicio (notaríamos retraso). Equipos de agregación sólo en Nivel Mac (capa 2) </a:t>
            </a:r>
            <a:r>
              <a:rPr lang="es-ES" baseline="0" dirty="0" err="1"/>
              <a:t>switches</a:t>
            </a:r>
            <a:r>
              <a:rPr lang="es-ES" baseline="0" dirty="0"/>
              <a:t>, </a:t>
            </a:r>
            <a:r>
              <a:rPr lang="es-ES" baseline="0" dirty="0" err="1"/>
              <a:t>olt</a:t>
            </a:r>
            <a:r>
              <a:rPr lang="es-ES" baseline="0" dirty="0"/>
              <a:t>, </a:t>
            </a:r>
            <a:r>
              <a:rPr lang="es-ES" baseline="0" dirty="0" err="1"/>
              <a:t>dslam</a:t>
            </a:r>
            <a:r>
              <a:rPr lang="es-ES" baseline="0" dirty="0"/>
              <a:t>, etc.</a:t>
            </a:r>
          </a:p>
          <a:p>
            <a:pPr marL="171450" indent="-171450">
              <a:buFont typeface="Arial" panose="020B0604020202020204" pitchFamily="34" charset="0"/>
              <a:buChar char="•"/>
            </a:pPr>
            <a:r>
              <a:rPr lang="es-ES" baseline="0" dirty="0"/>
              <a:t>En esta dispositiva hay una traducción de capa uno a capa dos (prioridades) con la capa 1 (encendido y pagado del laser de la ONT).</a:t>
            </a:r>
            <a:endParaRPr lang="es-ES" dirty="0"/>
          </a:p>
        </p:txBody>
      </p:sp>
      <p:sp>
        <p:nvSpPr>
          <p:cNvPr id="4" name="Marcador de número de diapositiva 3"/>
          <p:cNvSpPr>
            <a:spLocks noGrp="1"/>
          </p:cNvSpPr>
          <p:nvPr>
            <p:ph type="sldNum" sz="quarter" idx="10"/>
          </p:nvPr>
        </p:nvSpPr>
        <p:spPr/>
        <p:txBody>
          <a:bodyPr/>
          <a:lstStyle/>
          <a:p>
            <a:fld id="{762DAC23-6205-1F44-8983-3FC51FF3BE23}" type="slidenum">
              <a:rPr lang="en-US" smtClean="0"/>
              <a:t>12</a:t>
            </a:fld>
            <a:endParaRPr lang="en-US"/>
          </a:p>
        </p:txBody>
      </p:sp>
    </p:spTree>
    <p:extLst>
      <p:ext uri="{BB962C8B-B14F-4D97-AF65-F5344CB8AC3E}">
        <p14:creationId xmlns:p14="http://schemas.microsoft.com/office/powerpoint/2010/main" val="76983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TW" sz="1200" dirty="0">
                <a:latin typeface="Arial" panose="020B0604020202020204" pitchFamily="34" charset="0"/>
                <a:cs typeface="Arial" panose="020B0604020202020204" pitchFamily="34" charset="0"/>
              </a:rPr>
              <a:t>SIR: Sustained Information Rate. (</a:t>
            </a:r>
            <a:r>
              <a:rPr kumimoji="1" lang="en-US" altLang="zh-TW" sz="1200" dirty="0" err="1">
                <a:latin typeface="Arial" panose="020B0604020202020204" pitchFamily="34" charset="0"/>
                <a:cs typeface="Arial" panose="020B0604020202020204" pitchFamily="34" charset="0"/>
              </a:rPr>
              <a:t>Usado</a:t>
            </a:r>
            <a:r>
              <a:rPr kumimoji="1" lang="en-US" altLang="zh-TW" sz="1200" dirty="0">
                <a:latin typeface="Arial" panose="020B0604020202020204" pitchFamily="34" charset="0"/>
                <a:cs typeface="Arial" panose="020B0604020202020204" pitchFamily="34" charset="0"/>
              </a:rPr>
              <a:t> VoIP)</a:t>
            </a:r>
          </a:p>
          <a:p>
            <a:pPr defTabSz="895563" eaLnBrk="0" fontAlgn="base" hangingPunct="0">
              <a:spcBef>
                <a:spcPct val="30000"/>
              </a:spcBef>
              <a:spcAft>
                <a:spcPct val="0"/>
              </a:spcAft>
              <a:defRPr/>
            </a:pPr>
            <a:r>
              <a:rPr kumimoji="1" lang="en-US" altLang="zh-TW" sz="1200" dirty="0">
                <a:latin typeface="Arial" panose="020B0604020202020204" pitchFamily="34" charset="0"/>
                <a:cs typeface="Arial" panose="020B0604020202020204" pitchFamily="34" charset="0"/>
              </a:rPr>
              <a:t>AIR: Assured Information Rate. (</a:t>
            </a:r>
            <a:r>
              <a:rPr kumimoji="1" lang="en-US" altLang="zh-TW" sz="1200" dirty="0" err="1">
                <a:latin typeface="Arial" panose="020B0604020202020204" pitchFamily="34" charset="0"/>
                <a:cs typeface="Arial" panose="020B0604020202020204" pitchFamily="34" charset="0"/>
              </a:rPr>
              <a:t>Usado</a:t>
            </a:r>
            <a:r>
              <a:rPr kumimoji="1" lang="en-US" altLang="zh-TW" sz="1200" dirty="0">
                <a:latin typeface="Arial" panose="020B0604020202020204" pitchFamily="34" charset="0"/>
                <a:cs typeface="Arial" panose="020B0604020202020204" pitchFamily="34" charset="0"/>
              </a:rPr>
              <a:t> Video, </a:t>
            </a:r>
            <a:r>
              <a:rPr kumimoji="1" lang="en-US" altLang="zh-TW" sz="1200" dirty="0" err="1">
                <a:latin typeface="Arial" panose="020B0604020202020204" pitchFamily="34" charset="0"/>
                <a:cs typeface="Arial" panose="020B0604020202020204" pitchFamily="34" charset="0"/>
              </a:rPr>
              <a:t>Vigilancia</a:t>
            </a:r>
            <a:r>
              <a:rPr kumimoji="1" lang="en-US" altLang="zh-TW" sz="1200" dirty="0">
                <a:latin typeface="Arial" panose="020B0604020202020204" pitchFamily="34" charset="0"/>
                <a:cs typeface="Arial" panose="020B0604020202020204" pitchFamily="34" charset="0"/>
              </a:rPr>
              <a:t>)</a:t>
            </a:r>
          </a:p>
          <a:p>
            <a:r>
              <a:rPr kumimoji="1" lang="en-US" altLang="zh-TW" sz="1200" dirty="0">
                <a:latin typeface="Arial" panose="020B0604020202020204" pitchFamily="34" charset="0"/>
                <a:cs typeface="Arial" panose="020B0604020202020204" pitchFamily="34" charset="0"/>
              </a:rPr>
              <a:t>PIR: </a:t>
            </a:r>
            <a:r>
              <a:rPr kumimoji="1" lang="en-US" altLang="zh-TW" sz="1200" baseline="0" dirty="0">
                <a:latin typeface="Arial" panose="020B0604020202020204" pitchFamily="34" charset="0"/>
                <a:cs typeface="Arial" panose="020B0604020202020204" pitchFamily="34" charset="0"/>
              </a:rPr>
              <a:t>Peak Information Rate </a:t>
            </a:r>
            <a:r>
              <a:rPr kumimoji="1" lang="en-US" altLang="zh-TW" sz="1200" dirty="0">
                <a:latin typeface="Arial" panose="020B0604020202020204" pitchFamily="34" charset="0"/>
                <a:cs typeface="Arial" panose="020B0604020202020204" pitchFamily="34" charset="0"/>
              </a:rPr>
              <a:t>is same</a:t>
            </a:r>
            <a:r>
              <a:rPr kumimoji="1" lang="en-US" altLang="zh-TW" sz="1200" baseline="0" dirty="0">
                <a:latin typeface="Arial" panose="020B0604020202020204" pitchFamily="34" charset="0"/>
                <a:cs typeface="Arial" panose="020B0604020202020204" pitchFamily="34" charset="0"/>
              </a:rPr>
              <a:t> as</a:t>
            </a:r>
            <a:r>
              <a:rPr kumimoji="1" lang="en-US" altLang="zh-TW" sz="1200" dirty="0">
                <a:latin typeface="Arial" panose="020B0604020202020204" pitchFamily="34" charset="0"/>
                <a:cs typeface="Arial" panose="020B0604020202020204" pitchFamily="34" charset="0"/>
              </a:rPr>
              <a:t> Excess Information Rate(EIR) </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Usado</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en</a:t>
            </a:r>
            <a:r>
              <a:rPr kumimoji="1" lang="en-US" altLang="zh-TW" sz="1200" baseline="0" dirty="0">
                <a:latin typeface="Arial" panose="020B0604020202020204" pitchFamily="34" charset="0"/>
                <a:cs typeface="Arial" panose="020B0604020202020204" pitchFamily="34" charset="0"/>
              </a:rPr>
              <a:t> Internet)</a:t>
            </a:r>
            <a:endParaRPr kumimoji="1" lang="en-US" altLang="zh-TW" sz="1200" dirty="0">
              <a:latin typeface="Arial" panose="020B0604020202020204" pitchFamily="34" charset="0"/>
              <a:cs typeface="Arial" panose="020B0604020202020204" pitchFamily="34" charset="0"/>
            </a:endParaRPr>
          </a:p>
          <a:p>
            <a:r>
              <a:rPr kumimoji="1" lang="en-US" altLang="zh-TW" sz="1200" dirty="0">
                <a:latin typeface="Arial" panose="020B0604020202020204" pitchFamily="34" charset="0"/>
                <a:cs typeface="Arial" panose="020B0604020202020204" pitchFamily="34" charset="0"/>
              </a:rPr>
              <a:t>Fixed BW: Reserved upstream BW, cyclically allocated regardless of demand.</a:t>
            </a:r>
          </a:p>
          <a:p>
            <a:r>
              <a:rPr kumimoji="1" lang="en-US" altLang="zh-TW" sz="1200" dirty="0">
                <a:latin typeface="Arial" panose="020B0604020202020204" pitchFamily="34" charset="0"/>
                <a:cs typeface="Arial" panose="020B0604020202020204" pitchFamily="34" charset="0"/>
              </a:rPr>
              <a:t>Assured BW: Similar to fixed, but BW may not be given without demand.</a:t>
            </a:r>
          </a:p>
          <a:p>
            <a:r>
              <a:rPr kumimoji="1" lang="en-US" altLang="zh-TW" sz="1200" dirty="0">
                <a:latin typeface="Arial" panose="020B0604020202020204" pitchFamily="34" charset="0"/>
                <a:cs typeface="Arial" panose="020B0604020202020204" pitchFamily="34" charset="0"/>
              </a:rPr>
              <a:t>Non-Assured: Bandwidth only given if BW is available but not guaranteed.</a:t>
            </a:r>
          </a:p>
          <a:p>
            <a:r>
              <a:rPr kumimoji="1" lang="en-US" altLang="zh-TW" sz="1200" dirty="0">
                <a:latin typeface="Arial" panose="020B0604020202020204" pitchFamily="34" charset="0"/>
                <a:cs typeface="Arial" panose="020B0604020202020204" pitchFamily="34" charset="0"/>
              </a:rPr>
              <a:t>Best Effort: Demand only met if remaining upstream BW is available.</a:t>
            </a:r>
          </a:p>
          <a:p>
            <a:r>
              <a:rPr kumimoji="1" lang="en-US" altLang="zh-TW" sz="1200" dirty="0">
                <a:latin typeface="Arial" panose="020B0604020202020204" pitchFamily="34" charset="0"/>
                <a:cs typeface="Arial" panose="020B0604020202020204" pitchFamily="34" charset="0"/>
              </a:rPr>
              <a:t>Se </a:t>
            </a:r>
            <a:r>
              <a:rPr kumimoji="1" lang="en-US" altLang="zh-TW" sz="1200" dirty="0" err="1">
                <a:latin typeface="Arial" panose="020B0604020202020204" pitchFamily="34" charset="0"/>
                <a:cs typeface="Arial" panose="020B0604020202020204" pitchFamily="34" charset="0"/>
              </a:rPr>
              <a:t>analiza</a:t>
            </a:r>
            <a:r>
              <a:rPr kumimoji="1" lang="en-US" altLang="zh-TW" sz="1200" dirty="0">
                <a:latin typeface="Arial" panose="020B0604020202020204" pitchFamily="34" charset="0"/>
                <a:cs typeface="Arial" panose="020B0604020202020204" pitchFamily="34" charset="0"/>
              </a:rPr>
              <a:t> </a:t>
            </a:r>
            <a:r>
              <a:rPr kumimoji="1" lang="en-US" altLang="zh-TW" sz="1200" dirty="0" err="1">
                <a:latin typeface="Arial" panose="020B0604020202020204" pitchFamily="34" charset="0"/>
                <a:cs typeface="Arial" panose="020B0604020202020204" pitchFamily="34" charset="0"/>
              </a:rPr>
              <a:t>matematicamente</a:t>
            </a:r>
            <a:r>
              <a:rPr kumimoji="1" lang="en-US" altLang="zh-TW" sz="1200" dirty="0">
                <a:latin typeface="Arial" panose="020B0604020202020204" pitchFamily="34" charset="0"/>
                <a:cs typeface="Arial" panose="020B0604020202020204" pitchFamily="34" charset="0"/>
              </a:rPr>
              <a:t> el </a:t>
            </a:r>
            <a:r>
              <a:rPr kumimoji="1" lang="en-US" altLang="zh-TW" sz="1200" dirty="0" err="1">
                <a:latin typeface="Arial" panose="020B0604020202020204" pitchFamily="34" charset="0"/>
                <a:cs typeface="Arial" panose="020B0604020202020204" pitchFamily="34" charset="0"/>
              </a:rPr>
              <a:t>tiempo</a:t>
            </a:r>
            <a:r>
              <a:rPr kumimoji="1" lang="en-US" altLang="zh-TW" sz="1200" dirty="0">
                <a:latin typeface="Arial" panose="020B0604020202020204" pitchFamily="34" charset="0"/>
                <a:cs typeface="Arial" panose="020B0604020202020204" pitchFamily="34" charset="0"/>
              </a:rPr>
              <a:t> y </a:t>
            </a:r>
            <a:r>
              <a:rPr kumimoji="1" lang="en-US" altLang="zh-TW" sz="1200" dirty="0" err="1">
                <a:latin typeface="Arial" panose="020B0604020202020204" pitchFamily="34" charset="0"/>
                <a:cs typeface="Arial" panose="020B0604020202020204" pitchFamily="34" charset="0"/>
              </a:rPr>
              <a:t>necesidades</a:t>
            </a:r>
            <a:r>
              <a:rPr kumimoji="1" lang="en-US" altLang="zh-TW" sz="1200" baseline="0" dirty="0">
                <a:latin typeface="Arial" panose="020B0604020202020204" pitchFamily="34" charset="0"/>
                <a:cs typeface="Arial" panose="020B0604020202020204" pitchFamily="34" charset="0"/>
              </a:rPr>
              <a:t> de </a:t>
            </a:r>
            <a:r>
              <a:rPr kumimoji="1" lang="en-US" altLang="zh-TW" sz="1200" baseline="0" dirty="0" err="1">
                <a:latin typeface="Arial" panose="020B0604020202020204" pitchFamily="34" charset="0"/>
                <a:cs typeface="Arial" panose="020B0604020202020204" pitchFamily="34" charset="0"/>
              </a:rPr>
              <a:t>transporte</a:t>
            </a:r>
            <a:r>
              <a:rPr kumimoji="1" lang="en-US" altLang="zh-TW" sz="1200" baseline="0" dirty="0">
                <a:latin typeface="Arial" panose="020B0604020202020204" pitchFamily="34" charset="0"/>
                <a:cs typeface="Arial" panose="020B0604020202020204" pitchFamily="34" charset="0"/>
              </a:rPr>
              <a:t> de </a:t>
            </a:r>
            <a:r>
              <a:rPr kumimoji="1" lang="en-US" altLang="zh-TW" sz="1200" baseline="0" dirty="0" err="1">
                <a:latin typeface="Arial" panose="020B0604020202020204" pitchFamily="34" charset="0"/>
                <a:cs typeface="Arial" panose="020B0604020202020204" pitchFamily="34" charset="0"/>
              </a:rPr>
              <a:t>información</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en</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función</a:t>
            </a:r>
            <a:r>
              <a:rPr kumimoji="1" lang="en-US" altLang="zh-TW" sz="1200" baseline="0" dirty="0">
                <a:latin typeface="Arial" panose="020B0604020202020204" pitchFamily="34" charset="0"/>
                <a:cs typeface="Arial" panose="020B0604020202020204" pitchFamily="34" charset="0"/>
              </a:rPr>
              <a:t> de la </a:t>
            </a:r>
            <a:r>
              <a:rPr kumimoji="1" lang="en-US" altLang="zh-TW" sz="1200" baseline="0" dirty="0" err="1">
                <a:latin typeface="Arial" panose="020B0604020202020204" pitchFamily="34" charset="0"/>
                <a:cs typeface="Arial" panose="020B0604020202020204" pitchFamily="34" charset="0"/>
              </a:rPr>
              <a:t>carga</a:t>
            </a:r>
            <a:r>
              <a:rPr kumimoji="1" lang="en-US" altLang="zh-TW" sz="1200" baseline="0" dirty="0">
                <a:latin typeface="Arial" panose="020B0604020202020204" pitchFamily="34" charset="0"/>
                <a:cs typeface="Arial" panose="020B0604020202020204" pitchFamily="34" charset="0"/>
              </a:rPr>
              <a:t> que </a:t>
            </a:r>
            <a:r>
              <a:rPr kumimoji="1" lang="en-US" altLang="zh-TW" sz="1200" baseline="0" dirty="0" err="1">
                <a:latin typeface="Arial" panose="020B0604020202020204" pitchFamily="34" charset="0"/>
                <a:cs typeface="Arial" panose="020B0604020202020204" pitchFamily="34" charset="0"/>
              </a:rPr>
              <a:t>tenga</a:t>
            </a:r>
            <a:r>
              <a:rPr kumimoji="1" lang="en-US" altLang="zh-TW" sz="1200" baseline="0" dirty="0">
                <a:latin typeface="Arial" panose="020B0604020202020204" pitchFamily="34" charset="0"/>
                <a:cs typeface="Arial" panose="020B0604020202020204" pitchFamily="34" charset="0"/>
              </a:rPr>
              <a:t> el  buffer de la ONT, </a:t>
            </a:r>
            <a:r>
              <a:rPr kumimoji="1" lang="en-US" altLang="zh-TW" sz="1200" baseline="0" dirty="0" err="1">
                <a:latin typeface="Arial" panose="020B0604020202020204" pitchFamily="34" charset="0"/>
                <a:cs typeface="Arial" panose="020B0604020202020204" pitchFamily="34" charset="0"/>
              </a:rPr>
              <a:t>es</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decir</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si</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una</a:t>
            </a:r>
            <a:r>
              <a:rPr kumimoji="1" lang="en-US" altLang="zh-TW" sz="1200" baseline="0" dirty="0">
                <a:latin typeface="Arial" panose="020B0604020202020204" pitchFamily="34" charset="0"/>
                <a:cs typeface="Arial" panose="020B0604020202020204" pitchFamily="34" charset="0"/>
              </a:rPr>
              <a:t> ONT </a:t>
            </a:r>
            <a:r>
              <a:rPr kumimoji="1" lang="en-US" altLang="zh-TW" sz="1200" baseline="0" dirty="0" err="1">
                <a:latin typeface="Arial" panose="020B0604020202020204" pitchFamily="34" charset="0"/>
                <a:cs typeface="Arial" panose="020B0604020202020204" pitchFamily="34" charset="0"/>
              </a:rPr>
              <a:t>tiene</a:t>
            </a:r>
            <a:r>
              <a:rPr kumimoji="1" lang="en-US" altLang="zh-TW" sz="1200" baseline="0" dirty="0">
                <a:latin typeface="Arial" panose="020B0604020202020204" pitchFamily="34" charset="0"/>
                <a:cs typeface="Arial" panose="020B0604020202020204" pitchFamily="34" charset="0"/>
              </a:rPr>
              <a:t> el buffer </a:t>
            </a:r>
            <a:r>
              <a:rPr kumimoji="1" lang="en-US" altLang="zh-TW" sz="1200" baseline="0" dirty="0" err="1">
                <a:latin typeface="Arial" panose="020B0604020202020204" pitchFamily="34" charset="0"/>
                <a:cs typeface="Arial" panose="020B0604020202020204" pitchFamily="34" charset="0"/>
              </a:rPr>
              <a:t>lleno</a:t>
            </a:r>
            <a:r>
              <a:rPr kumimoji="1" lang="en-US" altLang="zh-TW" sz="1200" baseline="0" dirty="0">
                <a:latin typeface="Arial" panose="020B0604020202020204" pitchFamily="34" charset="0"/>
                <a:cs typeface="Arial" panose="020B0604020202020204" pitchFamily="34" charset="0"/>
              </a:rPr>
              <a:t> o </a:t>
            </a:r>
            <a:r>
              <a:rPr kumimoji="1" lang="en-US" altLang="zh-TW" sz="1200" baseline="0" dirty="0" err="1">
                <a:latin typeface="Arial" panose="020B0604020202020204" pitchFamily="34" charset="0"/>
                <a:cs typeface="Arial" panose="020B0604020202020204" pitchFamily="34" charset="0"/>
              </a:rPr>
              <a:t>por</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llenarse</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priorizaremos</a:t>
            </a:r>
            <a:r>
              <a:rPr kumimoji="1" lang="en-US" altLang="zh-TW" sz="1200" baseline="0" dirty="0">
                <a:latin typeface="Arial" panose="020B0604020202020204" pitchFamily="34" charset="0"/>
                <a:cs typeface="Arial" panose="020B0604020202020204" pitchFamily="34" charset="0"/>
              </a:rPr>
              <a:t> ese </a:t>
            </a:r>
            <a:r>
              <a:rPr kumimoji="1" lang="en-US" altLang="zh-TW" sz="1200" baseline="0" dirty="0" err="1">
                <a:latin typeface="Arial" panose="020B0604020202020204" pitchFamily="34" charset="0"/>
                <a:cs typeface="Arial" panose="020B0604020202020204" pitchFamily="34" charset="0"/>
              </a:rPr>
              <a:t>transporte</a:t>
            </a:r>
            <a:r>
              <a:rPr kumimoji="1" lang="en-US" altLang="zh-TW" sz="1200" baseline="0" dirty="0">
                <a:latin typeface="Arial" panose="020B0604020202020204" pitchFamily="34" charset="0"/>
                <a:cs typeface="Arial" panose="020B0604020202020204" pitchFamily="34" charset="0"/>
              </a:rPr>
              <a:t> de </a:t>
            </a:r>
            <a:r>
              <a:rPr kumimoji="1" lang="en-US" altLang="zh-TW" sz="1200" baseline="0" dirty="0" err="1">
                <a:latin typeface="Arial" panose="020B0604020202020204" pitchFamily="34" charset="0"/>
                <a:cs typeface="Arial" panose="020B0604020202020204" pitchFamily="34" charset="0"/>
              </a:rPr>
              <a:t>datos</a:t>
            </a:r>
            <a:r>
              <a:rPr kumimoji="1" lang="en-US" altLang="zh-TW" sz="1200" baseline="0" dirty="0">
                <a:latin typeface="Arial" panose="020B0604020202020204" pitchFamily="34" charset="0"/>
                <a:cs typeface="Arial" panose="020B0604020202020204" pitchFamily="34" charset="0"/>
              </a:rPr>
              <a:t> para </a:t>
            </a:r>
            <a:r>
              <a:rPr kumimoji="1" lang="en-US" altLang="zh-TW" sz="1200" baseline="0" dirty="0" err="1">
                <a:latin typeface="Arial" panose="020B0604020202020204" pitchFamily="34" charset="0"/>
                <a:cs typeface="Arial" panose="020B0604020202020204" pitchFamily="34" charset="0"/>
              </a:rPr>
              <a:t>evitar</a:t>
            </a:r>
            <a:r>
              <a:rPr kumimoji="1" lang="en-US" altLang="zh-TW" sz="1200" baseline="0" dirty="0">
                <a:latin typeface="Arial" panose="020B0604020202020204" pitchFamily="34" charset="0"/>
                <a:cs typeface="Arial" panose="020B0604020202020204" pitchFamily="34" charset="0"/>
              </a:rPr>
              <a:t> </a:t>
            </a:r>
            <a:r>
              <a:rPr kumimoji="1" lang="en-US" altLang="zh-TW" sz="1200" baseline="0" dirty="0" err="1">
                <a:latin typeface="Arial" panose="020B0604020202020204" pitchFamily="34" charset="0"/>
                <a:cs typeface="Arial" panose="020B0604020202020204" pitchFamily="34" charset="0"/>
              </a:rPr>
              <a:t>pérdida</a:t>
            </a:r>
            <a:r>
              <a:rPr kumimoji="1" lang="en-US" altLang="zh-TW" sz="1200" baseline="0" dirty="0">
                <a:latin typeface="Arial" panose="020B0604020202020204" pitchFamily="34" charset="0"/>
                <a:cs typeface="Arial" panose="020B0604020202020204" pitchFamily="34" charset="0"/>
              </a:rPr>
              <a:t> de </a:t>
            </a:r>
            <a:r>
              <a:rPr kumimoji="1" lang="en-US" altLang="zh-TW" sz="1200" baseline="0" dirty="0" err="1">
                <a:latin typeface="Arial" panose="020B0604020202020204" pitchFamily="34" charset="0"/>
                <a:cs typeface="Arial" panose="020B0604020202020204" pitchFamily="34" charset="0"/>
              </a:rPr>
              <a:t>paquetes</a:t>
            </a:r>
            <a:r>
              <a:rPr kumimoji="1" lang="en-US" altLang="zh-TW" sz="1200" baseline="0" dirty="0">
                <a:latin typeface="Arial" panose="020B0604020202020204" pitchFamily="34" charset="0"/>
                <a:cs typeface="Arial" panose="020B0604020202020204" pitchFamily="34" charset="0"/>
              </a:rPr>
              <a:t>.</a:t>
            </a:r>
            <a:endParaRPr kumimoji="1" lang="en-US" altLang="zh-TW" sz="1200" dirty="0">
              <a:latin typeface="Arial" panose="020B0604020202020204" pitchFamily="34" charset="0"/>
              <a:cs typeface="Arial" panose="020B0604020202020204" pitchFamily="34" charset="0"/>
            </a:endParaRPr>
          </a:p>
          <a:p>
            <a:endParaRPr kumimoji="1" lang="en-US" altLang="zh-TW" sz="1200" dirty="0">
              <a:latin typeface="Arial" panose="020B0604020202020204" pitchFamily="34" charset="0"/>
              <a:cs typeface="Arial" panose="020B0604020202020204" pitchFamily="34" charset="0"/>
            </a:endParaRPr>
          </a:p>
          <a:p>
            <a:endParaRPr lang="zh-TW" alt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13</a:t>
            </a:fld>
            <a:endParaRPr lang="en-US"/>
          </a:p>
        </p:txBody>
      </p:sp>
    </p:spTree>
    <p:extLst>
      <p:ext uri="{BB962C8B-B14F-4D97-AF65-F5344CB8AC3E}">
        <p14:creationId xmlns:p14="http://schemas.microsoft.com/office/powerpoint/2010/main" val="256931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TW" sz="1200" dirty="0">
                <a:latin typeface="Arial" panose="020B0604020202020204" pitchFamily="34" charset="0"/>
                <a:cs typeface="Arial" panose="020B0604020202020204" pitchFamily="34" charset="0"/>
              </a:rPr>
              <a:t>Committed Information Rate (CIR) is minimum bandwidth that is guaranteed to work under normal conditions, at any time the bandwidth should not fall below. </a:t>
            </a:r>
          </a:p>
          <a:p>
            <a:endParaRPr kumimoji="1" lang="en-US" altLang="zh-TW" sz="1200" dirty="0">
              <a:latin typeface="Arial" panose="020B0604020202020204" pitchFamily="34" charset="0"/>
              <a:cs typeface="Arial" panose="020B0604020202020204" pitchFamily="34" charset="0"/>
            </a:endParaRPr>
          </a:p>
          <a:p>
            <a:r>
              <a:rPr kumimoji="1" lang="en-US" altLang="zh-TW" sz="1200" dirty="0">
                <a:latin typeface="Arial" panose="020B0604020202020204" pitchFamily="34" charset="0"/>
                <a:cs typeface="Arial" panose="020B0604020202020204" pitchFamily="34" charset="0"/>
              </a:rPr>
              <a:t>Peak information rate  (PIR) is burstable bandwidth.</a:t>
            </a:r>
          </a:p>
          <a:p>
            <a:endParaRPr 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15</a:t>
            </a:fld>
            <a:endParaRPr lang="en-US"/>
          </a:p>
        </p:txBody>
      </p:sp>
    </p:spTree>
    <p:extLst>
      <p:ext uri="{BB962C8B-B14F-4D97-AF65-F5344CB8AC3E}">
        <p14:creationId xmlns:p14="http://schemas.microsoft.com/office/powerpoint/2010/main" val="372306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TW" sz="1000" dirty="0">
                <a:latin typeface="Arial" panose="020B0604020202020204" pitchFamily="34" charset="0"/>
                <a:cs typeface="Arial" panose="020B0604020202020204" pitchFamily="34" charset="0"/>
              </a:rPr>
              <a:t>SIR: Sustained Information Rate is same as Committed Information Rate (CIR).</a:t>
            </a:r>
          </a:p>
          <a:p>
            <a:pPr marL="0" lvl="1" defTabSz="895563" eaLnBrk="0" fontAlgn="base" hangingPunct="0">
              <a:spcBef>
                <a:spcPct val="30000"/>
              </a:spcBef>
              <a:spcAft>
                <a:spcPct val="0"/>
              </a:spcAft>
              <a:defRPr/>
            </a:pPr>
            <a:r>
              <a:rPr lang="en-US" altLang="zh-TW" sz="1000" dirty="0">
                <a:latin typeface="Arial" panose="020B0604020202020204" pitchFamily="34" charset="0"/>
                <a:cs typeface="Arial" panose="020B0604020202020204" pitchFamily="34" charset="0"/>
              </a:rPr>
              <a:t>AIR: Assured Information Rate.</a:t>
            </a:r>
            <a:endParaRPr kumimoji="1" lang="en-US" altLang="zh-TW" sz="1000" dirty="0">
              <a:latin typeface="Arial" panose="020B0604020202020204" pitchFamily="34" charset="0"/>
              <a:cs typeface="Arial" panose="020B0604020202020204" pitchFamily="34" charset="0"/>
            </a:endParaRPr>
          </a:p>
          <a:p>
            <a:pPr defTabSz="895563" eaLnBrk="0" fontAlgn="base" hangingPunct="0">
              <a:spcBef>
                <a:spcPct val="30000"/>
              </a:spcBef>
              <a:spcAft>
                <a:spcPct val="0"/>
              </a:spcAft>
              <a:defRPr/>
            </a:pPr>
            <a:r>
              <a:rPr kumimoji="1" lang="en-US" altLang="zh-TW" sz="1000" dirty="0">
                <a:latin typeface="Arial" panose="020B0604020202020204" pitchFamily="34" charset="0"/>
                <a:cs typeface="Arial" panose="020B0604020202020204" pitchFamily="34" charset="0"/>
              </a:rPr>
              <a:t>PIR: Peak information rate is same as Excess Information Rate (EIR).</a:t>
            </a:r>
          </a:p>
          <a:p>
            <a:pPr defTabSz="895563" eaLnBrk="0" fontAlgn="base" hangingPunct="0">
              <a:spcBef>
                <a:spcPct val="30000"/>
              </a:spcBef>
              <a:spcAft>
                <a:spcPct val="0"/>
              </a:spcAft>
              <a:defRPr/>
            </a:pPr>
            <a:endParaRPr kumimoji="1" lang="en-US" altLang="zh-TW"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2DAC23-6205-1F44-8983-3FC51FF3BE23}" type="slidenum">
              <a:rPr lang="en-US" smtClean="0"/>
              <a:t>17</a:t>
            </a:fld>
            <a:endParaRPr lang="en-US"/>
          </a:p>
        </p:txBody>
      </p:sp>
    </p:spTree>
    <p:extLst>
      <p:ext uri="{BB962C8B-B14F-4D97-AF65-F5344CB8AC3E}">
        <p14:creationId xmlns:p14="http://schemas.microsoft.com/office/powerpoint/2010/main" val="420580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eaLnBrk="0" fontAlgn="base" hangingPunct="0">
              <a:spcBef>
                <a:spcPct val="30000"/>
              </a:spcBef>
              <a:spcAft>
                <a:spcPct val="0"/>
              </a:spcAft>
              <a:defRPr/>
            </a:pPr>
            <a:r>
              <a:rPr lang="en-US" altLang="zh-TW" sz="1200" dirty="0">
                <a:latin typeface="Arial" panose="020B0604020202020204" pitchFamily="34" charset="0"/>
                <a:cs typeface="Arial" panose="020B0604020202020204" pitchFamily="34" charset="0"/>
              </a:rPr>
              <a:t>Attenuation  is the gradual loss in intensity of any kind of flux through a medium.</a:t>
            </a:r>
          </a:p>
          <a:p>
            <a:endParaRPr kumimoji="1" lang="en-US" altLang="zh-TW" sz="1200" dirty="0">
              <a:latin typeface="Arial" panose="020B0604020202020204" pitchFamily="34" charset="0"/>
              <a:cs typeface="Arial" panose="020B0604020202020204" pitchFamily="34" charset="0"/>
            </a:endParaRPr>
          </a:p>
          <a:p>
            <a:r>
              <a:rPr lang="en-US" sz="1200" b="0" i="0" kern="1200" dirty="0">
                <a:solidFill>
                  <a:schemeClr val="tx1"/>
                </a:solidFill>
                <a:effectLst/>
                <a:latin typeface="+mn-lt"/>
                <a:ea typeface="+mn-ea"/>
                <a:cs typeface="+mn-cs"/>
              </a:rPr>
              <a:t>SC is a snap-in connector</a:t>
            </a:r>
            <a:r>
              <a:rPr lang="en-US" sz="1200" b="0" i="0" kern="1200" baseline="0" dirty="0">
                <a:solidFill>
                  <a:schemeClr val="tx1"/>
                </a:solidFill>
                <a:effectLst/>
                <a:latin typeface="+mn-lt"/>
                <a:ea typeface="+mn-ea"/>
                <a:cs typeface="+mn-cs"/>
              </a:rPr>
              <a:t> as shown in the image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PC stands for polished connector (PC, UPC – ultra-polished, APC – angle polished)</a:t>
            </a:r>
            <a:endParaRPr 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18</a:t>
            </a:fld>
            <a:endParaRPr lang="en-US"/>
          </a:p>
        </p:txBody>
      </p:sp>
    </p:spTree>
    <p:extLst>
      <p:ext uri="{BB962C8B-B14F-4D97-AF65-F5344CB8AC3E}">
        <p14:creationId xmlns:p14="http://schemas.microsoft.com/office/powerpoint/2010/main" val="154014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Margin</a:t>
            </a:r>
            <a:r>
              <a:rPr lang="en-US" baseline="0" dirty="0"/>
              <a:t> = </a:t>
            </a:r>
            <a:r>
              <a:rPr lang="en-US" sz="1200" b="0" i="0" kern="1200" baseline="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power margin</a:t>
            </a:r>
            <a:r>
              <a:rPr lang="en-US" sz="1200" b="0" i="0" kern="1200" dirty="0">
                <a:solidFill>
                  <a:schemeClr val="tx1"/>
                </a:solidFill>
                <a:effectLst/>
                <a:latin typeface="+mn-lt"/>
                <a:ea typeface="+mn-ea"/>
                <a:cs typeface="+mn-cs"/>
              </a:rPr>
              <a:t> is the difference between available </a:t>
            </a:r>
            <a:r>
              <a:rPr lang="en-US" sz="1200" b="0" i="0" kern="1200" dirty="0" err="1">
                <a:solidFill>
                  <a:schemeClr val="tx1"/>
                </a:solidFill>
                <a:effectLst/>
                <a:latin typeface="+mn-lt"/>
                <a:ea typeface="+mn-ea"/>
                <a:cs typeface="+mn-cs"/>
              </a:rPr>
              <a:t>signal</a:t>
            </a:r>
            <a:r>
              <a:rPr lang="en-US" sz="1200" b="1" i="0" kern="1200" dirty="0" err="1">
                <a:solidFill>
                  <a:schemeClr val="tx1"/>
                </a:solidFill>
                <a:effectLst/>
                <a:latin typeface="+mn-lt"/>
                <a:ea typeface="+mn-ea"/>
                <a:cs typeface="+mn-cs"/>
              </a:rPr>
              <a:t>power</a:t>
            </a:r>
            <a:r>
              <a:rPr lang="en-US" sz="1200" b="0" i="0" kern="1200" dirty="0">
                <a:solidFill>
                  <a:schemeClr val="tx1"/>
                </a:solidFill>
                <a:effectLst/>
                <a:latin typeface="+mn-lt"/>
                <a:ea typeface="+mn-ea"/>
                <a:cs typeface="+mn-cs"/>
              </a:rPr>
              <a:t> and the minimum signal </a:t>
            </a:r>
            <a:r>
              <a:rPr lang="en-US" sz="1200" b="1" i="0" kern="1200" dirty="0">
                <a:solidFill>
                  <a:schemeClr val="tx1"/>
                </a:solidFill>
                <a:effectLst/>
                <a:latin typeface="+mn-lt"/>
                <a:ea typeface="+mn-ea"/>
                <a:cs typeface="+mn-cs"/>
              </a:rPr>
              <a:t>power</a:t>
            </a:r>
            <a:r>
              <a:rPr lang="en-US" sz="1200" b="0" i="0" kern="1200" dirty="0">
                <a:solidFill>
                  <a:schemeClr val="tx1"/>
                </a:solidFill>
                <a:effectLst/>
                <a:latin typeface="+mn-lt"/>
                <a:ea typeface="+mn-ea"/>
                <a:cs typeface="+mn-cs"/>
              </a:rPr>
              <a:t> needed to overcome system losses</a:t>
            </a:r>
            <a:endParaRPr 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19</a:t>
            </a:fld>
            <a:endParaRPr lang="en-US"/>
          </a:p>
        </p:txBody>
      </p:sp>
    </p:spTree>
    <p:extLst>
      <p:ext uri="{BB962C8B-B14F-4D97-AF65-F5344CB8AC3E}">
        <p14:creationId xmlns:p14="http://schemas.microsoft.com/office/powerpoint/2010/main" val="363760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a:t>
            </a:r>
            <a:r>
              <a:rPr lang="en-US" baseline="0" dirty="0"/>
              <a:t> Budget = </a:t>
            </a:r>
            <a:r>
              <a:rPr lang="en-US" baseline="0" dirty="0" err="1"/>
              <a:t>Estimacion</a:t>
            </a:r>
            <a:r>
              <a:rPr lang="en-US" baseline="0" dirty="0"/>
              <a:t> de </a:t>
            </a:r>
            <a:r>
              <a:rPr lang="en-US" baseline="0" dirty="0" err="1"/>
              <a:t>Potencia</a:t>
            </a:r>
            <a:r>
              <a:rPr lang="en-US" baseline="0" dirty="0"/>
              <a:t>.</a:t>
            </a:r>
            <a:endParaRPr 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4</a:t>
            </a:fld>
            <a:endParaRPr lang="en-US"/>
          </a:p>
        </p:txBody>
      </p:sp>
    </p:spTree>
    <p:extLst>
      <p:ext uri="{BB962C8B-B14F-4D97-AF65-F5344CB8AC3E}">
        <p14:creationId xmlns:p14="http://schemas.microsoft.com/office/powerpoint/2010/main" val="13410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zh-CN" sz="1200" b="1" dirty="0">
                <a:latin typeface="Arial" panose="020B0604020202020204" pitchFamily="34" charset="0"/>
                <a:cs typeface="Arial" panose="020B0604020202020204" pitchFamily="34" charset="0"/>
              </a:rPr>
              <a:t>What is </a:t>
            </a:r>
            <a:r>
              <a:rPr lang="en-US" altLang="zh-TW" sz="1200" b="1" dirty="0">
                <a:latin typeface="Arial" panose="020B0604020202020204" pitchFamily="34" charset="0"/>
                <a:cs typeface="Arial" panose="020B0604020202020204" pitchFamily="34" charset="0"/>
              </a:rPr>
              <a:t>the </a:t>
            </a:r>
            <a:r>
              <a:rPr lang="en-US" altLang="zh-CN" sz="1200" b="1" dirty="0">
                <a:latin typeface="Arial" panose="020B0604020202020204" pitchFamily="34" charset="0"/>
                <a:cs typeface="Arial" panose="020B0604020202020204" pitchFamily="34" charset="0"/>
              </a:rPr>
              <a:t>PON</a:t>
            </a:r>
            <a:r>
              <a:rPr lang="en-US" altLang="zh-TW" sz="1200" b="1" dirty="0">
                <a:latin typeface="Arial" panose="020B0604020202020204" pitchFamily="34" charset="0"/>
                <a:cs typeface="Arial" panose="020B0604020202020204" pitchFamily="34" charset="0"/>
              </a:rPr>
              <a:t>?</a:t>
            </a:r>
          </a:p>
          <a:p>
            <a:pPr eaLnBrk="1" hangingPunct="1">
              <a:lnSpc>
                <a:spcPct val="80000"/>
              </a:lnSpc>
              <a:spcBef>
                <a:spcPct val="0"/>
              </a:spcBef>
            </a:pPr>
            <a:endParaRPr lang="zh-TW" altLang="en-US" sz="1200" b="1" dirty="0">
              <a:latin typeface="Arial" panose="020B0604020202020204" pitchFamily="34" charset="0"/>
              <a:cs typeface="Arial" panose="020B0604020202020204" pitchFamily="34" charset="0"/>
            </a:endParaRPr>
          </a:p>
          <a:p>
            <a:pPr eaLnBrk="1" hangingPunct="1">
              <a:lnSpc>
                <a:spcPct val="80000"/>
              </a:lnSpc>
              <a:spcBef>
                <a:spcPct val="0"/>
              </a:spcBef>
            </a:pPr>
            <a:r>
              <a:rPr lang="en-US" altLang="zh-TW" sz="1200" dirty="0">
                <a:latin typeface="Arial" panose="020B0604020202020204" pitchFamily="34" charset="0"/>
                <a:cs typeface="Arial" panose="020B0604020202020204" pitchFamily="34" charset="0"/>
              </a:rPr>
              <a:t>The fiber-to-the-home (FTTH) architecture has been considered an ideal solution for accessing the networks, because of the huge capacity, small size and lightness, and immunity to electromagnetic interference of optical fibers.</a:t>
            </a:r>
          </a:p>
        </p:txBody>
      </p:sp>
      <p:sp>
        <p:nvSpPr>
          <p:cNvPr id="4" name="Slide Number Placeholder 3"/>
          <p:cNvSpPr>
            <a:spLocks noGrp="1"/>
          </p:cNvSpPr>
          <p:nvPr>
            <p:ph type="sldNum" sz="quarter" idx="10"/>
          </p:nvPr>
        </p:nvSpPr>
        <p:spPr/>
        <p:txBody>
          <a:bodyPr/>
          <a:lstStyle/>
          <a:p>
            <a:fld id="{762DAC23-6205-1F44-8983-3FC51FF3BE23}" type="slidenum">
              <a:rPr lang="en-US" smtClean="0"/>
              <a:t>5</a:t>
            </a:fld>
            <a:endParaRPr lang="en-US"/>
          </a:p>
        </p:txBody>
      </p:sp>
    </p:spTree>
    <p:extLst>
      <p:ext uri="{BB962C8B-B14F-4D97-AF65-F5344CB8AC3E}">
        <p14:creationId xmlns:p14="http://schemas.microsoft.com/office/powerpoint/2010/main" val="129370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zh-CN" sz="1200" b="1" dirty="0">
                <a:latin typeface="Arial" panose="020B0604020202020204" pitchFamily="34" charset="0"/>
                <a:cs typeface="Arial" panose="020B0604020202020204" pitchFamily="34" charset="0"/>
              </a:rPr>
              <a:t>Why </a:t>
            </a:r>
            <a:r>
              <a:rPr lang="en-US" altLang="zh-TW" sz="1200" b="1" dirty="0">
                <a:latin typeface="Arial" panose="020B0604020202020204" pitchFamily="34" charset="0"/>
                <a:cs typeface="Arial" panose="020B0604020202020204" pitchFamily="34" charset="0"/>
              </a:rPr>
              <a:t>the </a:t>
            </a:r>
            <a:r>
              <a:rPr lang="en-US" altLang="zh-CN" sz="1200" b="1" dirty="0">
                <a:latin typeface="Arial" panose="020B0604020202020204" pitchFamily="34" charset="0"/>
                <a:cs typeface="Arial" panose="020B0604020202020204" pitchFamily="34" charset="0"/>
              </a:rPr>
              <a:t>PON</a:t>
            </a:r>
            <a:r>
              <a:rPr lang="en-US" altLang="zh-TW" sz="1200" b="1" dirty="0">
                <a:latin typeface="Arial" panose="020B0604020202020204" pitchFamily="34" charset="0"/>
                <a:cs typeface="Arial" panose="020B0604020202020204" pitchFamily="34" charset="0"/>
              </a:rPr>
              <a:t>?</a:t>
            </a:r>
          </a:p>
          <a:p>
            <a:pPr eaLnBrk="1" hangingPunct="1">
              <a:spcBef>
                <a:spcPct val="0"/>
              </a:spcBef>
            </a:pPr>
            <a:endParaRPr lang="zh-TW" altLang="en-US" sz="1200" b="1" dirty="0">
              <a:latin typeface="Arial" panose="020B0604020202020204" pitchFamily="34" charset="0"/>
              <a:cs typeface="Arial" panose="020B0604020202020204" pitchFamily="34" charset="0"/>
            </a:endParaRPr>
          </a:p>
          <a:p>
            <a:pPr eaLnBrk="1" hangingPunct="1">
              <a:spcBef>
                <a:spcPct val="0"/>
              </a:spcBef>
            </a:pPr>
            <a:r>
              <a:rPr lang="en-US" altLang="zh-TW" sz="1200" dirty="0">
                <a:latin typeface="Arial" panose="020B0604020202020204" pitchFamily="34" charset="0"/>
                <a:cs typeface="Arial" panose="020B0604020202020204" pitchFamily="34" charset="0"/>
              </a:rPr>
              <a:t>The increase of services (E.g. HD</a:t>
            </a:r>
            <a:r>
              <a:rPr lang="en-US" altLang="zh-TW" sz="1200" baseline="0" dirty="0">
                <a:latin typeface="Arial" panose="020B0604020202020204" pitchFamily="34" charset="0"/>
                <a:cs typeface="Arial" panose="020B0604020202020204" pitchFamily="34" charset="0"/>
              </a:rPr>
              <a:t> streaming video)</a:t>
            </a:r>
            <a:r>
              <a:rPr lang="en-US" altLang="zh-TW" sz="1200" dirty="0">
                <a:latin typeface="Arial" panose="020B0604020202020204" pitchFamily="34" charset="0"/>
                <a:cs typeface="Arial" panose="020B0604020202020204" pitchFamily="34" charset="0"/>
              </a:rPr>
              <a:t> has prompted more bandwidth demands by fiber.</a:t>
            </a:r>
          </a:p>
          <a:p>
            <a:pPr eaLnBrk="1" hangingPunct="1"/>
            <a:r>
              <a:rPr lang="en-US" altLang="zh-TW" sz="1200" dirty="0">
                <a:latin typeface="Arial" panose="020B0604020202020204" pitchFamily="34" charset="0"/>
                <a:cs typeface="Arial" panose="020B0604020202020204" pitchFamily="34" charset="0"/>
              </a:rPr>
              <a:t>Generally, the last mile network access has always constrained the bandwidth delivery</a:t>
            </a:r>
            <a:r>
              <a:rPr lang="en-US" altLang="zh-TW" sz="1200" baseline="0" dirty="0">
                <a:latin typeface="Arial" panose="020B0604020202020204" pitchFamily="34" charset="0"/>
                <a:cs typeface="Arial" panose="020B0604020202020204" pitchFamily="34" charset="0"/>
              </a:rPr>
              <a:t> (as in the case of xDSL technology, latest developments VDSL can reach up to 200Mbps and </a:t>
            </a:r>
            <a:r>
              <a:rPr lang="en-US" altLang="zh-TW" sz="1200" baseline="0" dirty="0" err="1">
                <a:latin typeface="Arial" panose="020B0604020202020204" pitchFamily="34" charset="0"/>
                <a:cs typeface="Arial" panose="020B0604020202020204" pitchFamily="34" charset="0"/>
              </a:rPr>
              <a:t>G.Fast</a:t>
            </a:r>
            <a:r>
              <a:rPr lang="en-US" altLang="zh-TW" sz="1200" baseline="0" dirty="0">
                <a:latin typeface="Arial" panose="020B0604020202020204" pitchFamily="34" charset="0"/>
                <a:cs typeface="Arial" panose="020B0604020202020204" pitchFamily="34" charset="0"/>
              </a:rPr>
              <a:t> up to 1Gbps at 100M).</a:t>
            </a:r>
            <a:endParaRPr lang="en-US" altLang="zh-TW" sz="1200" dirty="0">
              <a:latin typeface="Arial" panose="020B0604020202020204" pitchFamily="34" charset="0"/>
              <a:cs typeface="Arial" panose="020B0604020202020204" pitchFamily="34" charset="0"/>
            </a:endParaRPr>
          </a:p>
          <a:p>
            <a:pPr eaLnBrk="1" hangingPunct="1"/>
            <a:r>
              <a:rPr lang="en-US" altLang="zh-TW" sz="1200" dirty="0">
                <a:latin typeface="Arial" panose="020B0604020202020204" pitchFamily="34" charset="0"/>
                <a:cs typeface="Arial" panose="020B0604020202020204" pitchFamily="34" charset="0"/>
              </a:rPr>
              <a:t>The introduction of the PON solves many of those problems with the cost-down deployment and more bandwidth delivery.</a:t>
            </a:r>
            <a:endParaRPr lang="zh-TW" altLang="zh-TW"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2DAC23-6205-1F44-8983-3FC51FF3BE23}" type="slidenum">
              <a:rPr lang="en-US" smtClean="0"/>
              <a:t>6</a:t>
            </a:fld>
            <a:endParaRPr lang="en-US"/>
          </a:p>
        </p:txBody>
      </p:sp>
    </p:spTree>
    <p:extLst>
      <p:ext uri="{BB962C8B-B14F-4D97-AF65-F5344CB8AC3E}">
        <p14:creationId xmlns:p14="http://schemas.microsoft.com/office/powerpoint/2010/main" val="37897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zh-CN" sz="1200" b="1" dirty="0">
                <a:latin typeface="Arial" panose="020B0604020202020204" pitchFamily="34" charset="0"/>
                <a:cs typeface="Arial" panose="020B0604020202020204" pitchFamily="34" charset="0"/>
              </a:rPr>
              <a:t>Why </a:t>
            </a:r>
            <a:r>
              <a:rPr lang="en-US" altLang="zh-TW" sz="1200" b="1" dirty="0">
                <a:latin typeface="Arial" panose="020B0604020202020204" pitchFamily="34" charset="0"/>
                <a:cs typeface="Arial" panose="020B0604020202020204" pitchFamily="34" charset="0"/>
              </a:rPr>
              <a:t>the </a:t>
            </a:r>
            <a:r>
              <a:rPr lang="en-US" altLang="zh-CN" sz="1200" b="1" dirty="0">
                <a:latin typeface="Arial" panose="020B0604020202020204" pitchFamily="34" charset="0"/>
                <a:cs typeface="Arial" panose="020B0604020202020204" pitchFamily="34" charset="0"/>
              </a:rPr>
              <a:t>PON</a:t>
            </a:r>
            <a:r>
              <a:rPr lang="en-US" altLang="zh-TW" sz="1200" b="1" dirty="0">
                <a:latin typeface="Arial" panose="020B0604020202020204" pitchFamily="34" charset="0"/>
                <a:cs typeface="Arial" panose="020B0604020202020204" pitchFamily="34" charset="0"/>
              </a:rPr>
              <a:t>?</a:t>
            </a:r>
          </a:p>
          <a:p>
            <a:pPr eaLnBrk="1" hangingPunct="1">
              <a:lnSpc>
                <a:spcPct val="80000"/>
              </a:lnSpc>
              <a:spcBef>
                <a:spcPct val="0"/>
              </a:spcBef>
            </a:pPr>
            <a:endParaRPr lang="en-US" altLang="zh-TW" sz="1200" b="1" dirty="0">
              <a:latin typeface="Arial" panose="020B0604020202020204" pitchFamily="34" charset="0"/>
              <a:cs typeface="Arial" panose="020B0604020202020204" pitchFamily="34" charset="0"/>
            </a:endParaRPr>
          </a:p>
          <a:p>
            <a:pPr eaLnBrk="1" hangingPunct="1">
              <a:lnSpc>
                <a:spcPct val="80000"/>
              </a:lnSpc>
              <a:spcBef>
                <a:spcPct val="0"/>
              </a:spcBef>
            </a:pPr>
            <a:r>
              <a:rPr lang="en-US" altLang="zh-TW" sz="1200" dirty="0">
                <a:latin typeface="Arial" panose="020B0604020202020204" pitchFamily="34" charset="0"/>
                <a:cs typeface="Arial" panose="020B0604020202020204" pitchFamily="34" charset="0"/>
              </a:rPr>
              <a:t>In order to achieve the fiber network to home, in the past, the straightforward way to deploy the optical fiber in the local access network is to use a </a:t>
            </a:r>
            <a:r>
              <a:rPr lang="en-US" altLang="zh-TW" sz="1200" b="1" i="1" dirty="0">
                <a:latin typeface="Arial" panose="020B0604020202020204" pitchFamily="34" charset="0"/>
                <a:cs typeface="Arial" panose="020B0604020202020204" pitchFamily="34" charset="0"/>
              </a:rPr>
              <a:t>point-to-point </a:t>
            </a:r>
            <a:r>
              <a:rPr lang="en-US" altLang="zh-TW" sz="1200" dirty="0">
                <a:latin typeface="Arial" panose="020B0604020202020204" pitchFamily="34" charset="0"/>
                <a:cs typeface="Arial" panose="020B0604020202020204" pitchFamily="34" charset="0"/>
              </a:rPr>
              <a:t>(P2P) technology with dedicated fiber running from the </a:t>
            </a:r>
            <a:r>
              <a:rPr lang="en-US" altLang="zh-TW" sz="1200" b="1" i="1" dirty="0">
                <a:latin typeface="Arial" panose="020B0604020202020204" pitchFamily="34" charset="0"/>
                <a:cs typeface="Arial" panose="020B0604020202020204" pitchFamily="34" charset="0"/>
              </a:rPr>
              <a:t>CO</a:t>
            </a:r>
            <a:r>
              <a:rPr lang="en-US" altLang="zh-TW" sz="1200" dirty="0">
                <a:latin typeface="Arial" panose="020B0604020202020204" pitchFamily="34" charset="0"/>
                <a:cs typeface="Arial" panose="020B0604020202020204" pitchFamily="34" charset="0"/>
              </a:rPr>
              <a:t> to each end user subscriber (Fig. A). This is a simple architecture, however in the most cases its too</a:t>
            </a:r>
            <a:r>
              <a:rPr lang="en-US" altLang="zh-TW" sz="1200" baseline="0" dirty="0">
                <a:latin typeface="Arial" panose="020B0604020202020204" pitchFamily="34" charset="0"/>
                <a:cs typeface="Arial" panose="020B0604020202020204" pitchFamily="34" charset="0"/>
              </a:rPr>
              <a:t> expensive</a:t>
            </a:r>
            <a:r>
              <a:rPr lang="en-US" altLang="zh-TW" sz="1200" dirty="0">
                <a:latin typeface="Arial" panose="020B0604020202020204" pitchFamily="34" charset="0"/>
                <a:cs typeface="Arial" panose="020B0604020202020204" pitchFamily="34" charset="0"/>
              </a:rPr>
              <a:t>, because it requires significant outside fiber plant deployment and connector termination space in the local exchange. Considering </a:t>
            </a:r>
            <a:r>
              <a:rPr lang="en-US" altLang="zh-TW" sz="1200" b="1" i="1" dirty="0">
                <a:latin typeface="Arial" panose="020B0604020202020204" pitchFamily="34" charset="0"/>
                <a:cs typeface="Arial" panose="020B0604020202020204" pitchFamily="34" charset="0"/>
              </a:rPr>
              <a:t>N</a:t>
            </a:r>
            <a:r>
              <a:rPr lang="en-US" altLang="zh-TW" sz="1200" dirty="0">
                <a:latin typeface="Arial" panose="020B0604020202020204" pitchFamily="34" charset="0"/>
                <a:cs typeface="Arial" panose="020B0604020202020204" pitchFamily="34" charset="0"/>
              </a:rPr>
              <a:t> subscribers at an average distance </a:t>
            </a:r>
            <a:r>
              <a:rPr lang="en-US" altLang="zh-TW" sz="1200" b="1" i="1" dirty="0">
                <a:latin typeface="Arial" panose="020B0604020202020204" pitchFamily="34" charset="0"/>
                <a:cs typeface="Arial" panose="020B0604020202020204" pitchFamily="34" charset="0"/>
              </a:rPr>
              <a:t>L</a:t>
            </a:r>
            <a:r>
              <a:rPr lang="en-US" altLang="zh-TW" sz="1200" dirty="0">
                <a:latin typeface="Arial" panose="020B0604020202020204" pitchFamily="34" charset="0"/>
                <a:cs typeface="Arial" panose="020B0604020202020204" pitchFamily="34" charset="0"/>
              </a:rPr>
              <a:t> km from </a:t>
            </a:r>
            <a:r>
              <a:rPr lang="en-US" altLang="zh-TW" sz="1200" b="1" i="1" dirty="0">
                <a:latin typeface="Arial" panose="020B0604020202020204" pitchFamily="34" charset="0"/>
                <a:cs typeface="Arial" panose="020B0604020202020204" pitchFamily="34" charset="0"/>
              </a:rPr>
              <a:t>CO</a:t>
            </a:r>
            <a:r>
              <a:rPr lang="en-US" altLang="zh-TW" sz="1200" dirty="0">
                <a:latin typeface="Arial" panose="020B0604020202020204" pitchFamily="34" charset="0"/>
                <a:cs typeface="Arial" panose="020B0604020202020204" pitchFamily="34" charset="0"/>
              </a:rPr>
              <a:t>, a </a:t>
            </a:r>
            <a:r>
              <a:rPr lang="en-US" altLang="zh-TW" sz="1200" b="1" i="1" dirty="0">
                <a:latin typeface="Arial" panose="020B0604020202020204" pitchFamily="34" charset="0"/>
                <a:cs typeface="Arial" panose="020B0604020202020204" pitchFamily="34" charset="0"/>
              </a:rPr>
              <a:t>P2P</a:t>
            </a:r>
            <a:r>
              <a:rPr lang="en-US" altLang="zh-TW" sz="1200" dirty="0">
                <a:latin typeface="Arial" panose="020B0604020202020204" pitchFamily="34" charset="0"/>
                <a:cs typeface="Arial" panose="020B0604020202020204" pitchFamily="34" charset="0"/>
              </a:rPr>
              <a:t> design requires 2</a:t>
            </a:r>
            <a:r>
              <a:rPr lang="en-US" altLang="zh-TW" sz="1200" b="1" i="1" dirty="0">
                <a:latin typeface="Arial" panose="020B0604020202020204" pitchFamily="34" charset="0"/>
                <a:cs typeface="Arial" panose="020B0604020202020204" pitchFamily="34" charset="0"/>
              </a:rPr>
              <a:t>N</a:t>
            </a:r>
            <a:r>
              <a:rPr lang="en-US" altLang="zh-TW" sz="1200" dirty="0">
                <a:latin typeface="Arial" panose="020B0604020202020204" pitchFamily="34" charset="0"/>
                <a:cs typeface="Arial" panose="020B0604020202020204" pitchFamily="34" charset="0"/>
              </a:rPr>
              <a:t> transceivers and </a:t>
            </a:r>
            <a:r>
              <a:rPr lang="en-US" altLang="zh-TW" sz="1200" b="1" i="1" dirty="0">
                <a:latin typeface="Arial" panose="020B0604020202020204" pitchFamily="34" charset="0"/>
                <a:cs typeface="Arial" panose="020B0604020202020204" pitchFamily="34" charset="0"/>
              </a:rPr>
              <a:t>N</a:t>
            </a:r>
            <a:r>
              <a:rPr lang="en-US" altLang="zh-TW" sz="1200" dirty="0">
                <a:latin typeface="Arial" panose="020B0604020202020204" pitchFamily="34" charset="0"/>
                <a:cs typeface="Arial" panose="020B0604020202020204" pitchFamily="34" charset="0"/>
              </a:rPr>
              <a:t> x </a:t>
            </a:r>
            <a:r>
              <a:rPr lang="en-US" altLang="zh-TW" sz="1200" b="1" i="1" dirty="0">
                <a:latin typeface="Arial" panose="020B0604020202020204" pitchFamily="34" charset="0"/>
                <a:cs typeface="Arial" panose="020B0604020202020204" pitchFamily="34" charset="0"/>
              </a:rPr>
              <a:t>L</a:t>
            </a:r>
            <a:r>
              <a:rPr lang="en-US" altLang="zh-TW" sz="1200" dirty="0">
                <a:latin typeface="Arial" panose="020B0604020202020204" pitchFamily="34" charset="0"/>
                <a:cs typeface="Arial" panose="020B0604020202020204" pitchFamily="34" charset="0"/>
              </a:rPr>
              <a:t> total fiber length.</a:t>
            </a:r>
          </a:p>
          <a:p>
            <a:pPr eaLnBrk="1" hangingPunct="1">
              <a:lnSpc>
                <a:spcPct val="80000"/>
              </a:lnSpc>
            </a:pPr>
            <a:endParaRPr lang="en-US" altLang="zh-TW" sz="1200" dirty="0">
              <a:latin typeface="Arial" panose="020B0604020202020204" pitchFamily="34" charset="0"/>
              <a:cs typeface="Arial" panose="020B0604020202020204" pitchFamily="34" charset="0"/>
            </a:endParaRPr>
          </a:p>
          <a:p>
            <a:pPr eaLnBrk="1" hangingPunct="1">
              <a:lnSpc>
                <a:spcPct val="80000"/>
              </a:lnSpc>
            </a:pPr>
            <a:r>
              <a:rPr lang="en-US" altLang="zh-TW" sz="1200" dirty="0">
                <a:latin typeface="Arial" panose="020B0604020202020204" pitchFamily="34" charset="0"/>
                <a:cs typeface="Arial" panose="020B0604020202020204" pitchFamily="34" charset="0"/>
              </a:rPr>
              <a:t>To reduce fiber deployment, it is possible to deploy a remote switch or concentrator close to the neighborhood. This will reduce the fiber consumption to </a:t>
            </a:r>
            <a:r>
              <a:rPr lang="en-US" altLang="zh-TW" sz="1200" b="1" i="1" dirty="0">
                <a:latin typeface="Arial" panose="020B0604020202020204" pitchFamily="34" charset="0"/>
                <a:cs typeface="Arial" panose="020B0604020202020204" pitchFamily="34" charset="0"/>
              </a:rPr>
              <a:t>L</a:t>
            </a:r>
            <a:r>
              <a:rPr lang="en-US" altLang="zh-TW" sz="1200" i="1" dirty="0">
                <a:latin typeface="Arial" panose="020B0604020202020204" pitchFamily="34" charset="0"/>
                <a:cs typeface="Arial" panose="020B0604020202020204" pitchFamily="34" charset="0"/>
              </a:rPr>
              <a:t> </a:t>
            </a:r>
            <a:r>
              <a:rPr lang="en-US" altLang="zh-TW" sz="1200" dirty="0">
                <a:latin typeface="Arial" panose="020B0604020202020204" pitchFamily="34" charset="0"/>
                <a:cs typeface="Arial" panose="020B0604020202020204" pitchFamily="34" charset="0"/>
              </a:rPr>
              <a:t>km, but will actually increase the number of transceivers to 2</a:t>
            </a:r>
            <a:r>
              <a:rPr lang="en-US" altLang="zh-TW" sz="1200" b="1" i="1" dirty="0">
                <a:latin typeface="Arial" panose="020B0604020202020204" pitchFamily="34" charset="0"/>
                <a:cs typeface="Arial" panose="020B0604020202020204" pitchFamily="34" charset="0"/>
              </a:rPr>
              <a:t>N</a:t>
            </a:r>
            <a:r>
              <a:rPr lang="en-US" altLang="zh-TW" sz="1200" dirty="0">
                <a:latin typeface="Arial" panose="020B0604020202020204" pitchFamily="34" charset="0"/>
                <a:cs typeface="Arial" panose="020B0604020202020204" pitchFamily="34" charset="0"/>
              </a:rPr>
              <a:t>+2, as there is one more link added to the network (Fig. B). In addition, a curb-switched network architecture requires the electric power as the backup power at the curb switch. Currently, one of the most significant operational expenditures for</a:t>
            </a:r>
            <a:r>
              <a:rPr lang="en-US" altLang="zh-TW" sz="1200" i="1" dirty="0">
                <a:latin typeface="Arial" panose="020B0604020202020204" pitchFamily="34" charset="0"/>
                <a:cs typeface="Arial" panose="020B0604020202020204" pitchFamily="34" charset="0"/>
              </a:rPr>
              <a:t> </a:t>
            </a:r>
            <a:r>
              <a:rPr lang="en-US" altLang="zh-TW" sz="1200" b="1" i="1" dirty="0" err="1">
                <a:latin typeface="Arial" panose="020B0604020202020204" pitchFamily="34" charset="0"/>
                <a:cs typeface="Arial" panose="020B0604020202020204" pitchFamily="34" charset="0"/>
              </a:rPr>
              <a:t>xLECs</a:t>
            </a:r>
            <a:r>
              <a:rPr lang="en-US" altLang="zh-TW" sz="1200" dirty="0">
                <a:latin typeface="Arial" panose="020B0604020202020204" pitchFamily="34" charset="0"/>
                <a:cs typeface="Arial" panose="020B0604020202020204" pitchFamily="34" charset="0"/>
              </a:rPr>
              <a:t> is that providing and maintaining the electric power in local loop. Therefore, it is logical to replace the hardened curbside switch with an inexpensive passive optical splitter. </a:t>
            </a:r>
          </a:p>
          <a:p>
            <a:pPr eaLnBrk="1" hangingPunct="1">
              <a:lnSpc>
                <a:spcPct val="80000"/>
              </a:lnSpc>
            </a:pPr>
            <a:endParaRPr lang="en-US" altLang="zh-TW" sz="1200" dirty="0">
              <a:latin typeface="Arial" panose="020B0604020202020204" pitchFamily="34" charset="0"/>
              <a:cs typeface="Arial" panose="020B0604020202020204" pitchFamily="34" charset="0"/>
            </a:endParaRPr>
          </a:p>
          <a:p>
            <a:pPr eaLnBrk="1" hangingPunct="1">
              <a:lnSpc>
                <a:spcPct val="80000"/>
              </a:lnSpc>
            </a:pPr>
            <a:r>
              <a:rPr lang="en-US" altLang="zh-TW" sz="1200" dirty="0">
                <a:latin typeface="Arial" panose="020B0604020202020204" pitchFamily="34" charset="0"/>
                <a:cs typeface="Arial" panose="020B0604020202020204" pitchFamily="34" charset="0"/>
              </a:rPr>
              <a:t>A </a:t>
            </a:r>
            <a:r>
              <a:rPr lang="en-US" altLang="zh-TW" sz="1200" b="1" i="1" dirty="0">
                <a:latin typeface="Arial" panose="020B0604020202020204" pitchFamily="34" charset="0"/>
                <a:cs typeface="Arial" panose="020B0604020202020204" pitchFamily="34" charset="0"/>
              </a:rPr>
              <a:t>Passive Optical Network</a:t>
            </a:r>
            <a:r>
              <a:rPr lang="en-US" altLang="zh-TW" sz="1200" dirty="0">
                <a:latin typeface="Arial" panose="020B0604020202020204" pitchFamily="34" charset="0"/>
                <a:cs typeface="Arial" panose="020B0604020202020204" pitchFamily="34" charset="0"/>
              </a:rPr>
              <a:t> (PON) is a technology viewed by many as an attractive solution to the first-mile problem. A PON minimizes the number of the optical transceivers, CO terminations and fiber deployment. A PON is a</a:t>
            </a:r>
            <a:r>
              <a:rPr lang="en-US" altLang="zh-TW" sz="1200" i="1" dirty="0">
                <a:latin typeface="Arial" panose="020B0604020202020204" pitchFamily="34" charset="0"/>
                <a:cs typeface="Arial" panose="020B0604020202020204" pitchFamily="34" charset="0"/>
              </a:rPr>
              <a:t> </a:t>
            </a:r>
            <a:r>
              <a:rPr lang="en-US" altLang="zh-TW" sz="1200" b="1" i="1" dirty="0">
                <a:latin typeface="Arial" panose="020B0604020202020204" pitchFamily="34" charset="0"/>
                <a:cs typeface="Arial" panose="020B0604020202020204" pitchFamily="34" charset="0"/>
              </a:rPr>
              <a:t>point-to-multipoint</a:t>
            </a:r>
            <a:r>
              <a:rPr lang="en-US" altLang="zh-TW" sz="1200" dirty="0">
                <a:latin typeface="Arial" panose="020B0604020202020204" pitchFamily="34" charset="0"/>
                <a:cs typeface="Arial" panose="020B0604020202020204" pitchFamily="34" charset="0"/>
              </a:rPr>
              <a:t> (P2MP) optical network with no active elements in the signals’ path from source to destination. The only interior elements used in the PON are passive optical components, such as the optical fiber, splices, and splitters. An access network based on a single-fiber PON only requires </a:t>
            </a:r>
            <a:r>
              <a:rPr lang="en-US" altLang="zh-TW" sz="1200" b="1" i="1" dirty="0">
                <a:latin typeface="Arial" panose="020B0604020202020204" pitchFamily="34" charset="0"/>
                <a:cs typeface="Arial" panose="020B0604020202020204" pitchFamily="34" charset="0"/>
              </a:rPr>
              <a:t>N</a:t>
            </a:r>
            <a:r>
              <a:rPr lang="en-US" altLang="zh-TW" sz="1200" dirty="0">
                <a:latin typeface="Arial" panose="020B0604020202020204" pitchFamily="34" charset="0"/>
                <a:cs typeface="Arial" panose="020B0604020202020204" pitchFamily="34" charset="0"/>
              </a:rPr>
              <a:t>+1 transceivers and </a:t>
            </a:r>
            <a:r>
              <a:rPr lang="en-US" altLang="zh-TW" sz="1200" b="1" i="1" dirty="0">
                <a:latin typeface="Arial" panose="020B0604020202020204" pitchFamily="34" charset="0"/>
                <a:cs typeface="Arial" panose="020B0604020202020204" pitchFamily="34" charset="0"/>
              </a:rPr>
              <a:t>L</a:t>
            </a:r>
            <a:r>
              <a:rPr lang="en-US" altLang="zh-TW" sz="1200" dirty="0">
                <a:latin typeface="Arial" panose="020B0604020202020204" pitchFamily="34" charset="0"/>
                <a:cs typeface="Arial" panose="020B0604020202020204" pitchFamily="34" charset="0"/>
              </a:rPr>
              <a:t> km of fiber (Fig. C). </a:t>
            </a:r>
          </a:p>
          <a:p>
            <a:pPr eaLnBrk="1" hangingPunct="1">
              <a:lnSpc>
                <a:spcPct val="80000"/>
              </a:lnSpc>
            </a:pPr>
            <a:endParaRPr lang="en-US" altLang="zh-TW" sz="1200" dirty="0">
              <a:latin typeface="Arial" panose="020B0604020202020204" pitchFamily="34" charset="0"/>
              <a:cs typeface="Arial" panose="020B0604020202020204" pitchFamily="34" charset="0"/>
            </a:endParaRPr>
          </a:p>
          <a:p>
            <a:endParaRPr lang="zh-TW" altLang="en-US" dirty="0"/>
          </a:p>
          <a:p>
            <a:endParaRPr 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7</a:t>
            </a:fld>
            <a:endParaRPr lang="en-US"/>
          </a:p>
        </p:txBody>
      </p:sp>
    </p:spTree>
    <p:extLst>
      <p:ext uri="{BB962C8B-B14F-4D97-AF65-F5344CB8AC3E}">
        <p14:creationId xmlns:p14="http://schemas.microsoft.com/office/powerpoint/2010/main" val="46030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80000"/>
              </a:lnSpc>
              <a:spcBef>
                <a:spcPct val="0"/>
              </a:spcBef>
              <a:buFont typeface="Arial" panose="020B0604020202020204" pitchFamily="34" charset="0"/>
              <a:buChar char="•"/>
            </a:pPr>
            <a:r>
              <a:rPr lang="en-US" altLang="zh-TW" sz="1200" b="1" dirty="0">
                <a:latin typeface="Arial" panose="020B0604020202020204" pitchFamily="34" charset="0"/>
                <a:cs typeface="Arial" panose="020B0604020202020204" pitchFamily="34" charset="0"/>
              </a:rPr>
              <a:t>More</a:t>
            </a:r>
            <a:r>
              <a:rPr lang="en-US" altLang="zh-TW" sz="1200" b="1" baseline="0" dirty="0">
                <a:latin typeface="Arial" panose="020B0604020202020204" pitchFamily="34" charset="0"/>
                <a:cs typeface="Arial" panose="020B0604020202020204" pitchFamily="34" charset="0"/>
              </a:rPr>
              <a:t> stable networks </a:t>
            </a:r>
            <a:r>
              <a:rPr lang="en-US" altLang="zh-TW" sz="1200" baseline="0" dirty="0">
                <a:latin typeface="Arial" panose="020B0604020202020204" pitchFamily="34" charset="0"/>
                <a:cs typeface="Arial" panose="020B0604020202020204" pitchFamily="34" charset="0"/>
              </a:rPr>
              <a:t>as it is not affected by electromagnetic interference compared to copper.</a:t>
            </a:r>
          </a:p>
          <a:p>
            <a:pPr marL="171450" indent="-171450" eaLnBrk="1" hangingPunct="1">
              <a:lnSpc>
                <a:spcPct val="80000"/>
              </a:lnSpc>
              <a:spcBef>
                <a:spcPct val="0"/>
              </a:spcBef>
              <a:buFont typeface="Arial" panose="020B0604020202020204" pitchFamily="34" charset="0"/>
              <a:buChar char="•"/>
            </a:pPr>
            <a:r>
              <a:rPr lang="en-US" altLang="zh-TW" sz="1200" b="1" baseline="0" dirty="0">
                <a:latin typeface="Arial" panose="020B0604020202020204" pitchFamily="34" charset="0"/>
                <a:cs typeface="Arial" panose="020B0604020202020204" pitchFamily="34" charset="0"/>
              </a:rPr>
              <a:t>Bandwidth</a:t>
            </a:r>
            <a:r>
              <a:rPr lang="en-US" altLang="zh-TW" sz="1200" baseline="0" dirty="0">
                <a:latin typeface="Arial" panose="020B0604020202020204" pitchFamily="34" charset="0"/>
                <a:cs typeface="Arial" panose="020B0604020202020204" pitchFamily="34" charset="0"/>
              </a:rPr>
              <a:t> can reach Gigabit speeds in long distances.</a:t>
            </a:r>
          </a:p>
          <a:p>
            <a:pPr marL="171450" indent="-171450" eaLnBrk="1" hangingPunct="1">
              <a:lnSpc>
                <a:spcPct val="80000"/>
              </a:lnSpc>
              <a:spcBef>
                <a:spcPct val="0"/>
              </a:spcBef>
              <a:buFont typeface="Arial" panose="020B0604020202020204" pitchFamily="34" charset="0"/>
              <a:buChar char="•"/>
            </a:pPr>
            <a:r>
              <a:rPr lang="en-US" altLang="zh-TW" sz="1200" b="1" baseline="0" dirty="0">
                <a:latin typeface="Arial" panose="020B0604020202020204" pitchFamily="34" charset="0"/>
                <a:cs typeface="Arial" panose="020B0604020202020204" pitchFamily="34" charset="0"/>
              </a:rPr>
              <a:t>More services </a:t>
            </a:r>
            <a:r>
              <a:rPr lang="en-US" altLang="zh-TW" sz="1200" baseline="0" dirty="0">
                <a:latin typeface="Arial" panose="020B0604020202020204" pitchFamily="34" charset="0"/>
                <a:cs typeface="Arial" panose="020B0604020202020204" pitchFamily="34" charset="0"/>
              </a:rPr>
              <a:t>can be carried like Internet, IPTV, VoIP, data. FTTH deployment is getting more popular. Fiber can be extended to the home, even to old building which originally relied on </a:t>
            </a:r>
            <a:r>
              <a:rPr lang="en-US" altLang="zh-TW" sz="1200" baseline="0" dirty="0" err="1">
                <a:latin typeface="Arial" panose="020B0604020202020204" pitchFamily="34" charset="0"/>
                <a:cs typeface="Arial" panose="020B0604020202020204" pitchFamily="34" charset="0"/>
              </a:rPr>
              <a:t>xDSL</a:t>
            </a:r>
            <a:r>
              <a:rPr lang="en-US" altLang="zh-TW" sz="1200" baseline="0" dirty="0">
                <a:latin typeface="Arial" panose="020B0604020202020204" pitchFamily="34" charset="0"/>
                <a:cs typeface="Arial" panose="020B0604020202020204" pitchFamily="34" charset="0"/>
              </a:rPr>
              <a:t> technologies. Therefore, the operator can consider using the FTTH to replace the existing </a:t>
            </a:r>
            <a:r>
              <a:rPr lang="en-US" altLang="zh-TW" sz="1200" baseline="0" dirty="0" err="1">
                <a:latin typeface="Arial" panose="020B0604020202020204" pitchFamily="34" charset="0"/>
                <a:cs typeface="Arial" panose="020B0604020202020204" pitchFamily="34" charset="0"/>
              </a:rPr>
              <a:t>xDSL</a:t>
            </a:r>
            <a:r>
              <a:rPr lang="en-US" altLang="zh-TW" sz="1200" baseline="0" dirty="0">
                <a:latin typeface="Arial" panose="020B0604020202020204" pitchFamily="34" charset="0"/>
                <a:cs typeface="Arial" panose="020B0604020202020204" pitchFamily="34" charset="0"/>
              </a:rPr>
              <a:t>.</a:t>
            </a:r>
          </a:p>
          <a:p>
            <a:pPr marL="171450" indent="-171450" eaLnBrk="1" hangingPunct="1">
              <a:lnSpc>
                <a:spcPct val="80000"/>
              </a:lnSpc>
              <a:spcBef>
                <a:spcPct val="0"/>
              </a:spcBef>
              <a:buFont typeface="Arial" panose="020B0604020202020204" pitchFamily="34" charset="0"/>
              <a:buChar char="•"/>
            </a:pPr>
            <a:r>
              <a:rPr lang="en-US" altLang="zh-TW" sz="1200" b="1" baseline="0" dirty="0">
                <a:latin typeface="Arial" panose="020B0604020202020204" pitchFamily="34" charset="0"/>
                <a:cs typeface="Arial" panose="020B0604020202020204" pitchFamily="34" charset="0"/>
              </a:rPr>
              <a:t>Lower costs </a:t>
            </a:r>
            <a:r>
              <a:rPr lang="en-US" altLang="zh-TW" sz="1200" baseline="0" dirty="0">
                <a:latin typeface="Arial" panose="020B0604020202020204" pitchFamily="34" charset="0"/>
                <a:cs typeface="Arial" panose="020B0604020202020204" pitchFamily="34" charset="0"/>
              </a:rPr>
              <a:t>due to the reduced capex cost, and higher bandwidth can be delivered to customers at farther distances. Due to “Passive fiber-optic components”, the user doesn’t need to add power input into the splitter It means: the ODN network can be built anywhere.</a:t>
            </a:r>
            <a:endParaRPr lang="en-US" altLang="zh-CN" sz="1200" dirty="0">
              <a:latin typeface="Arial" panose="020B0604020202020204" pitchFamily="34" charset="0"/>
              <a:cs typeface="Arial" panose="020B0604020202020204" pitchFamily="34" charset="0"/>
            </a:endParaRPr>
          </a:p>
          <a:p>
            <a:pPr eaLnBrk="1" hangingPunct="1">
              <a:lnSpc>
                <a:spcPct val="80000"/>
              </a:lnSpc>
              <a:spcBef>
                <a:spcPct val="0"/>
              </a:spcBef>
            </a:pPr>
            <a:endParaRPr lang="zh-CN" altLang="en-US" dirty="0"/>
          </a:p>
          <a:p>
            <a:endParaRPr lang="zh-TW" altLang="en-US" dirty="0"/>
          </a:p>
          <a:p>
            <a:endParaRPr 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8</a:t>
            </a:fld>
            <a:endParaRPr lang="en-US"/>
          </a:p>
        </p:txBody>
      </p:sp>
    </p:spTree>
    <p:extLst>
      <p:ext uri="{BB962C8B-B14F-4D97-AF65-F5344CB8AC3E}">
        <p14:creationId xmlns:p14="http://schemas.microsoft.com/office/powerpoint/2010/main" val="30437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eaLnBrk="0" fontAlgn="base" hangingPunct="0">
              <a:spcBef>
                <a:spcPct val="30000"/>
              </a:spcBef>
              <a:spcAft>
                <a:spcPct val="0"/>
              </a:spcAft>
              <a:defRPr/>
            </a:pPr>
            <a:r>
              <a:rPr kumimoji="1" lang="en-US" altLang="zh-TW" sz="1200" dirty="0">
                <a:latin typeface="Arial" panose="020B0604020202020204" pitchFamily="34" charset="0"/>
                <a:cs typeface="Arial" panose="020B0604020202020204" pitchFamily="34" charset="0"/>
              </a:rPr>
              <a:t>International Telecommunication Union (ITU)-Telecommunication Standardization Sector(T).</a:t>
            </a:r>
            <a:endParaRPr lang="zh-TW" altLang="zh-TW" sz="1200" dirty="0">
              <a:latin typeface="Arial" panose="020B0604020202020204" pitchFamily="34" charset="0"/>
              <a:cs typeface="Arial" panose="020B0604020202020204" pitchFamily="34" charset="0"/>
            </a:endParaRPr>
          </a:p>
          <a:p>
            <a:r>
              <a:rPr kumimoji="1" lang="en-US" altLang="zh-TW" sz="1200" dirty="0">
                <a:latin typeface="Arial" panose="020B0604020202020204" pitchFamily="34" charset="0"/>
                <a:cs typeface="Arial" panose="020B0604020202020204" pitchFamily="34" charset="0"/>
              </a:rPr>
              <a:t>Asynchronous Transfer Mode (ATM).</a:t>
            </a:r>
          </a:p>
          <a:p>
            <a:r>
              <a:rPr kumimoji="1" lang="en-US" altLang="zh-TW" sz="1200" dirty="0">
                <a:latin typeface="Arial" panose="020B0604020202020204" pitchFamily="34" charset="0"/>
                <a:cs typeface="Arial" panose="020B0604020202020204" pitchFamily="34" charset="0"/>
              </a:rPr>
              <a:t>Time-Division Multiplexing (TDM).</a:t>
            </a:r>
          </a:p>
          <a:p>
            <a:r>
              <a:rPr kumimoji="1" lang="en-US" altLang="zh-TW" sz="1200" dirty="0">
                <a:latin typeface="Arial" panose="020B0604020202020204" pitchFamily="34" charset="0"/>
                <a:ea typeface="+mn-ea"/>
                <a:cs typeface="Arial" panose="020B0604020202020204" pitchFamily="34" charset="0"/>
              </a:rPr>
              <a:t>Public Switched Telephone Network (PSTN).</a:t>
            </a:r>
          </a:p>
          <a:p>
            <a:r>
              <a:rPr kumimoji="1" lang="en-US" altLang="zh-TW" sz="1200" dirty="0">
                <a:latin typeface="Arial" panose="020B0604020202020204" pitchFamily="34" charset="0"/>
                <a:cs typeface="Arial" panose="020B0604020202020204" pitchFamily="34" charset="0"/>
              </a:rPr>
              <a:t>Integrated Services Digital Network (ISDN).</a:t>
            </a:r>
          </a:p>
          <a:p>
            <a:r>
              <a:rPr kumimoji="1" lang="en-US" altLang="zh-TW" sz="1200" dirty="0">
                <a:latin typeface="Arial" panose="020B0604020202020204" pitchFamily="34" charset="0"/>
                <a:cs typeface="Arial" panose="020B0604020202020204" pitchFamily="34" charset="0"/>
              </a:rPr>
              <a:t>E1 (or E-1) is a European digital transmission format devised by the ITU-TS.</a:t>
            </a:r>
          </a:p>
          <a:p>
            <a:r>
              <a:rPr kumimoji="1" lang="en-US" altLang="zh-TW" sz="1200" dirty="0">
                <a:latin typeface="Arial" panose="020B0604020202020204" pitchFamily="34" charset="0"/>
                <a:cs typeface="Arial" panose="020B0604020202020204" pitchFamily="34" charset="0"/>
              </a:rPr>
              <a:t>E3 (E-3) carries 16 E1 signals with a data rate of 34.368 million bits per second.</a:t>
            </a:r>
          </a:p>
          <a:p>
            <a:pPr eaLnBrk="1" hangingPunct="1"/>
            <a:r>
              <a:rPr kumimoji="1" lang="en-US" altLang="zh-TW" sz="1200" dirty="0">
                <a:latin typeface="Arial" panose="020B0604020202020204" pitchFamily="34" charset="0"/>
                <a:cs typeface="Arial" panose="020B0604020202020204" pitchFamily="34" charset="0"/>
              </a:rPr>
              <a:t>Gigabit-capable Passive Optical Networks (GPON).</a:t>
            </a:r>
          </a:p>
        </p:txBody>
      </p:sp>
      <p:sp>
        <p:nvSpPr>
          <p:cNvPr id="4" name="Slide Number Placeholder 3"/>
          <p:cNvSpPr>
            <a:spLocks noGrp="1"/>
          </p:cNvSpPr>
          <p:nvPr>
            <p:ph type="sldNum" sz="quarter" idx="10"/>
          </p:nvPr>
        </p:nvSpPr>
        <p:spPr/>
        <p:txBody>
          <a:bodyPr/>
          <a:lstStyle/>
          <a:p>
            <a:fld id="{762DAC23-6205-1F44-8983-3FC51FF3BE23}" type="slidenum">
              <a:rPr lang="en-US" smtClean="0"/>
              <a:t>9</a:t>
            </a:fld>
            <a:endParaRPr lang="en-US"/>
          </a:p>
        </p:txBody>
      </p:sp>
    </p:spTree>
    <p:extLst>
      <p:ext uri="{BB962C8B-B14F-4D97-AF65-F5344CB8AC3E}">
        <p14:creationId xmlns:p14="http://schemas.microsoft.com/office/powerpoint/2010/main" val="181162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eaLnBrk="0" fontAlgn="base" hangingPunct="0">
              <a:spcBef>
                <a:spcPct val="30000"/>
              </a:spcBef>
              <a:spcAft>
                <a:spcPct val="0"/>
              </a:spcAft>
              <a:defRPr/>
            </a:pPr>
            <a:r>
              <a:rPr kumimoji="1" lang="en-US" altLang="zh-CN" sz="1200" dirty="0">
                <a:latin typeface="Arial" panose="020B0604020202020204" pitchFamily="34" charset="0"/>
                <a:cs typeface="Arial" panose="020B0604020202020204" pitchFamily="34" charset="0"/>
              </a:rPr>
              <a:t>Use broadcast method for downstream,</a:t>
            </a:r>
            <a:r>
              <a:rPr kumimoji="1" lang="en-US" altLang="zh-CN" sz="1200" baseline="0" dirty="0">
                <a:latin typeface="Arial" panose="020B0604020202020204" pitchFamily="34" charset="0"/>
                <a:cs typeface="Arial" panose="020B0604020202020204" pitchFamily="34" charset="0"/>
              </a:rPr>
              <a:t> a</a:t>
            </a:r>
            <a:r>
              <a:rPr kumimoji="1" lang="en-US" altLang="zh-CN" sz="1200" dirty="0">
                <a:latin typeface="Arial" panose="020B0604020202020204" pitchFamily="34" charset="0"/>
                <a:cs typeface="Arial" panose="020B0604020202020204" pitchFamily="34" charset="0"/>
              </a:rPr>
              <a:t>ll of the ONU can receive the same data,</a:t>
            </a:r>
            <a:r>
              <a:rPr kumimoji="1" lang="en-US" altLang="zh-CN" sz="1200" baseline="0" dirty="0">
                <a:latin typeface="Arial" panose="020B0604020202020204" pitchFamily="34" charset="0"/>
                <a:cs typeface="Arial" panose="020B0604020202020204" pitchFamily="34" charset="0"/>
              </a:rPr>
              <a:t> </a:t>
            </a:r>
            <a:r>
              <a:rPr kumimoji="1" lang="en-US" altLang="zh-CN" sz="1200" dirty="0">
                <a:latin typeface="Arial" panose="020B0604020202020204" pitchFamily="34" charset="0"/>
                <a:cs typeface="Arial" panose="020B0604020202020204" pitchFamily="34" charset="0"/>
              </a:rPr>
              <a:t>but distinguish the data for different ONU by each ONU ID,</a:t>
            </a:r>
            <a:r>
              <a:rPr kumimoji="1" lang="en-US" altLang="zh-CN" sz="1200" baseline="0" dirty="0">
                <a:latin typeface="Arial" panose="020B0604020202020204" pitchFamily="34" charset="0"/>
                <a:cs typeface="Arial" panose="020B0604020202020204" pitchFamily="34" charset="0"/>
              </a:rPr>
              <a:t> </a:t>
            </a:r>
            <a:r>
              <a:rPr kumimoji="1" lang="en-US" altLang="zh-CN" sz="1200" dirty="0">
                <a:latin typeface="Arial" panose="020B0604020202020204" pitchFamily="34" charset="0"/>
                <a:cs typeface="Arial" panose="020B0604020202020204" pitchFamily="34" charset="0"/>
              </a:rPr>
              <a:t>ONU can only receive its own data through this filtering way. AES encryption is used to prevent eavesdropping.</a:t>
            </a:r>
            <a:r>
              <a:rPr kumimoji="1" lang="en-US" altLang="zh-CN" sz="1200" baseline="0" dirty="0">
                <a:latin typeface="Arial" panose="020B0604020202020204" pitchFamily="34" charset="0"/>
                <a:cs typeface="Arial" panose="020B0604020202020204" pitchFamily="34" charset="0"/>
              </a:rPr>
              <a:t> </a:t>
            </a:r>
            <a:endParaRPr kumimoji="1" lang="zh-CN" altLang="en-US" sz="1200" dirty="0">
              <a:latin typeface="Arial" panose="020B0604020202020204" pitchFamily="34" charset="0"/>
              <a:cs typeface="Arial" panose="020B0604020202020204" pitchFamily="34" charset="0"/>
            </a:endParaRPr>
          </a:p>
          <a:p>
            <a:endParaRPr lang="en-US" altLang="zh-TW" sz="1200" dirty="0">
              <a:latin typeface="Arial" panose="020B0604020202020204" pitchFamily="34" charset="0"/>
              <a:cs typeface="Arial" panose="020B0604020202020204" pitchFamily="34" charset="0"/>
            </a:endParaRPr>
          </a:p>
          <a:p>
            <a:pPr>
              <a:buFontTx/>
              <a:buNone/>
            </a:pPr>
            <a:r>
              <a:rPr lang="en-US" altLang="zh-TW" sz="1200" dirty="0">
                <a:latin typeface="Arial" panose="020B0604020202020204" pitchFamily="34" charset="0"/>
                <a:cs typeface="Arial" panose="020B0604020202020204" pitchFamily="34" charset="0"/>
              </a:rPr>
              <a:t>Continuous mode operation.</a:t>
            </a:r>
          </a:p>
          <a:p>
            <a:pPr>
              <a:buFontTx/>
              <a:buNone/>
            </a:pPr>
            <a:r>
              <a:rPr lang="en-US" altLang="zh-TW" sz="1200" dirty="0">
                <a:latin typeface="Arial" panose="020B0604020202020204" pitchFamily="34" charset="0"/>
                <a:cs typeface="Arial" panose="020B0604020202020204" pitchFamily="34" charset="0"/>
              </a:rPr>
              <a:t>Downstream data will be broadcast to all ONTs in the same PON. Everyone ONE will provide one unique ONT-ID.</a:t>
            </a:r>
          </a:p>
          <a:p>
            <a:pPr>
              <a:buFontTx/>
              <a:buNone/>
            </a:pPr>
            <a:r>
              <a:rPr lang="en-US" altLang="zh-TW" sz="1200" dirty="0">
                <a:latin typeface="Arial" panose="020B0604020202020204" pitchFamily="34" charset="0"/>
                <a:cs typeface="Arial" panose="020B0604020202020204" pitchFamily="34" charset="0"/>
              </a:rPr>
              <a:t>Support AES (AES</a:t>
            </a:r>
            <a:r>
              <a:rPr lang="zh-TW" altLang="en-US" sz="1200" dirty="0">
                <a:latin typeface="Arial" panose="020B0604020202020204" pitchFamily="34" charset="0"/>
                <a:cs typeface="Arial" panose="020B0604020202020204" pitchFamily="34" charset="0"/>
              </a:rPr>
              <a:t> </a:t>
            </a:r>
            <a:r>
              <a:rPr lang="en-US" altLang="zh-TW" sz="1200" dirty="0">
                <a:latin typeface="Arial" panose="020B0604020202020204" pitchFamily="34" charset="0"/>
                <a:cs typeface="Arial" panose="020B0604020202020204" pitchFamily="34" charset="0"/>
              </a:rPr>
              <a:t>– Advanced Encryption Standard) method.</a:t>
            </a:r>
          </a:p>
          <a:p>
            <a:pPr>
              <a:buFontTx/>
              <a:buChar char="•"/>
            </a:pPr>
            <a:endParaRPr lang="en-US" altLang="zh-TW" sz="1200" dirty="0">
              <a:latin typeface="Arial" panose="020B0604020202020204" pitchFamily="34" charset="0"/>
              <a:cs typeface="Arial" panose="020B0604020202020204" pitchFamily="34" charset="0"/>
            </a:endParaRPr>
          </a:p>
          <a:p>
            <a:r>
              <a:rPr lang="en-US" altLang="zh-TW" sz="1200" dirty="0">
                <a:latin typeface="Arial" panose="020B0604020202020204" pitchFamily="34" charset="0"/>
                <a:cs typeface="Arial" panose="020B0604020202020204" pitchFamily="34" charset="0"/>
              </a:rPr>
              <a:t>1 nanosecond =1.0 × 10-9 seconds.</a:t>
            </a:r>
            <a:endParaRPr lang="zh-TW" altLang="en-US" dirty="0"/>
          </a:p>
          <a:p>
            <a:endParaRPr lang="en-US" dirty="0"/>
          </a:p>
        </p:txBody>
      </p:sp>
      <p:sp>
        <p:nvSpPr>
          <p:cNvPr id="4" name="Slide Number Placeholder 3"/>
          <p:cNvSpPr>
            <a:spLocks noGrp="1"/>
          </p:cNvSpPr>
          <p:nvPr>
            <p:ph type="sldNum" sz="quarter" idx="10"/>
          </p:nvPr>
        </p:nvSpPr>
        <p:spPr/>
        <p:txBody>
          <a:bodyPr/>
          <a:lstStyle/>
          <a:p>
            <a:fld id="{762DAC23-6205-1F44-8983-3FC51FF3BE23}" type="slidenum">
              <a:rPr lang="en-US" smtClean="0"/>
              <a:t>10</a:t>
            </a:fld>
            <a:endParaRPr lang="en-US"/>
          </a:p>
        </p:txBody>
      </p:sp>
    </p:spTree>
    <p:extLst>
      <p:ext uri="{BB962C8B-B14F-4D97-AF65-F5344CB8AC3E}">
        <p14:creationId xmlns:p14="http://schemas.microsoft.com/office/powerpoint/2010/main" val="267666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eaLnBrk="0" fontAlgn="base" hangingPunct="0">
              <a:spcBef>
                <a:spcPct val="30000"/>
              </a:spcBef>
              <a:spcAft>
                <a:spcPct val="0"/>
              </a:spcAft>
              <a:defRPr/>
            </a:pPr>
            <a:r>
              <a:rPr kumimoji="1" lang="en-US" altLang="zh-CN" sz="1200" dirty="0">
                <a:latin typeface="Arial" panose="020B0604020202020204" pitchFamily="34" charset="0"/>
                <a:cs typeface="Arial" panose="020B0604020202020204" pitchFamily="34" charset="0"/>
              </a:rPr>
              <a:t>The uplink be divided into time slots</a:t>
            </a:r>
            <a:r>
              <a:rPr kumimoji="1" lang="zh-CN" altLang="en-US" sz="1200" dirty="0">
                <a:latin typeface="Arial" panose="020B0604020202020204" pitchFamily="34" charset="0"/>
                <a:cs typeface="Arial" panose="020B0604020202020204" pitchFamily="34" charset="0"/>
              </a:rPr>
              <a:t> </a:t>
            </a:r>
            <a:r>
              <a:rPr kumimoji="1" lang="en-US" altLang="zh-CN" sz="1200" dirty="0">
                <a:latin typeface="Arial" panose="020B0604020202020204" pitchFamily="34" charset="0"/>
                <a:cs typeface="Arial" panose="020B0604020202020204" pitchFamily="34" charset="0"/>
              </a:rPr>
              <a:t>,</a:t>
            </a:r>
            <a:r>
              <a:rPr kumimoji="1" lang="en-US" altLang="zh-CN" sz="1200" baseline="0" dirty="0">
                <a:latin typeface="Arial" panose="020B0604020202020204" pitchFamily="34" charset="0"/>
                <a:cs typeface="Arial" panose="020B0604020202020204" pitchFamily="34" charset="0"/>
              </a:rPr>
              <a:t> </a:t>
            </a:r>
            <a:r>
              <a:rPr kumimoji="1" lang="en-US" altLang="zh-CN" sz="1200" dirty="0">
                <a:latin typeface="Arial" panose="020B0604020202020204" pitchFamily="34" charset="0"/>
                <a:cs typeface="Arial" panose="020B0604020202020204" pitchFamily="34" charset="0"/>
              </a:rPr>
              <a:t>according to the upstream bandwidth map string found in the downstream frame to assign each ONU uplink time slot</a:t>
            </a:r>
            <a:r>
              <a:rPr kumimoji="1" lang="zh-CN" altLang="en-US" sz="1200" dirty="0">
                <a:latin typeface="Arial" panose="020B0604020202020204" pitchFamily="34" charset="0"/>
                <a:cs typeface="Arial" panose="020B0604020202020204" pitchFamily="34" charset="0"/>
              </a:rPr>
              <a:t> </a:t>
            </a:r>
            <a:r>
              <a:rPr kumimoji="1" lang="en-US" altLang="zh-CN" sz="1200" dirty="0">
                <a:latin typeface="Arial" panose="020B0604020202020204" pitchFamily="34" charset="0"/>
                <a:cs typeface="Arial" panose="020B0604020202020204" pitchFamily="34" charset="0"/>
              </a:rPr>
              <a:t>,</a:t>
            </a:r>
            <a:r>
              <a:rPr kumimoji="1" lang="en-US" altLang="zh-CN" sz="1200" baseline="0" dirty="0">
                <a:latin typeface="Arial" panose="020B0604020202020204" pitchFamily="34" charset="0"/>
                <a:cs typeface="Arial" panose="020B0604020202020204" pitchFamily="34" charset="0"/>
              </a:rPr>
              <a:t> </a:t>
            </a:r>
            <a:r>
              <a:rPr kumimoji="1" lang="en-US" altLang="zh-CN" sz="1200" dirty="0">
                <a:latin typeface="Arial" panose="020B0604020202020204" pitchFamily="34" charset="0"/>
                <a:cs typeface="Arial" panose="020B0604020202020204" pitchFamily="34" charset="0"/>
              </a:rPr>
              <a:t>thus all ONUs can follow a specific order to send/receive its own data, will not have conflict in order to compete with the time slot.</a:t>
            </a:r>
          </a:p>
          <a:p>
            <a:pPr defTabSz="895563" eaLnBrk="0" fontAlgn="base" hangingPunct="0">
              <a:spcBef>
                <a:spcPct val="30000"/>
              </a:spcBef>
              <a:spcAft>
                <a:spcPct val="0"/>
              </a:spcAft>
              <a:defRPr/>
            </a:pPr>
            <a:endParaRPr lang="en-US" altLang="zh-TW" sz="1200" dirty="0">
              <a:latin typeface="Arial" panose="020B0604020202020204" pitchFamily="34" charset="0"/>
              <a:cs typeface="Arial" panose="020B0604020202020204" pitchFamily="34" charset="0"/>
            </a:endParaRPr>
          </a:p>
          <a:p>
            <a:r>
              <a:rPr lang="en-US" altLang="zh-TW" sz="1200" dirty="0">
                <a:latin typeface="Arial" panose="020B0604020202020204" pitchFamily="34" charset="0"/>
                <a:cs typeface="Arial" panose="020B0604020202020204" pitchFamily="34" charset="0"/>
              </a:rPr>
              <a:t>GPON upstream:</a:t>
            </a:r>
          </a:p>
          <a:p>
            <a:r>
              <a:rPr lang="en-US" altLang="zh-TW" sz="1200" dirty="0">
                <a:latin typeface="Arial" panose="020B0604020202020204" pitchFamily="34" charset="0"/>
                <a:cs typeface="Arial" panose="020B0604020202020204" pitchFamily="34" charset="0"/>
              </a:rPr>
              <a:t>TDMA – Time Division Multiple Access</a:t>
            </a:r>
          </a:p>
          <a:p>
            <a:pPr marL="171450" indent="-171450">
              <a:buFont typeface="Arial" panose="020B0604020202020204" pitchFamily="34" charset="0"/>
              <a:buChar char="•"/>
            </a:pPr>
            <a:r>
              <a:rPr lang="en-US" altLang="zh-TW" sz="1200" dirty="0">
                <a:latin typeface="Arial" panose="020B0604020202020204" pitchFamily="34" charset="0"/>
                <a:cs typeface="Arial" panose="020B0604020202020204" pitchFamily="34" charset="0"/>
              </a:rPr>
              <a:t>Burst mode operation</a:t>
            </a:r>
          </a:p>
          <a:p>
            <a:pPr marL="171450" indent="-171450">
              <a:buFont typeface="Arial" panose="020B0604020202020204" pitchFamily="34" charset="0"/>
              <a:buChar char="•"/>
            </a:pPr>
            <a:r>
              <a:rPr lang="en-US" altLang="zh-TW" sz="1200" dirty="0">
                <a:latin typeface="Arial" panose="020B0604020202020204" pitchFamily="34" charset="0"/>
                <a:cs typeface="Arial" panose="020B0604020202020204" pitchFamily="34" charset="0"/>
              </a:rPr>
              <a:t>ONTs will send upstream by TDMA method in the same media. Everyone ONT could be allowed to transmit the data in assigned time slot.</a:t>
            </a:r>
          </a:p>
          <a:p>
            <a:pPr marL="171450" indent="-171450">
              <a:buFont typeface="Arial" panose="020B0604020202020204" pitchFamily="34" charset="0"/>
              <a:buChar char="•"/>
            </a:pPr>
            <a:r>
              <a:rPr lang="en-US" altLang="zh-TW" sz="1200" dirty="0">
                <a:latin typeface="Arial" panose="020B0604020202020204" pitchFamily="34" charset="0"/>
                <a:cs typeface="Arial" panose="020B0604020202020204" pitchFamily="34" charset="0"/>
              </a:rPr>
              <a:t>DBA. The OLT will monitor the transmission of the</a:t>
            </a:r>
            <a:r>
              <a:rPr lang="en-US" altLang="zh-TW" sz="1200" baseline="0" dirty="0">
                <a:latin typeface="Arial" panose="020B0604020202020204" pitchFamily="34" charset="0"/>
                <a:cs typeface="Arial" panose="020B0604020202020204" pitchFamily="34" charset="0"/>
              </a:rPr>
              <a:t> </a:t>
            </a:r>
            <a:r>
              <a:rPr lang="en-US" altLang="zh-TW" sz="1200" dirty="0">
                <a:latin typeface="Arial" panose="020B0604020202020204" pitchFamily="34" charset="0"/>
                <a:cs typeface="Arial" panose="020B0604020202020204" pitchFamily="34" charset="0"/>
              </a:rPr>
              <a:t>ONT every</a:t>
            </a:r>
            <a:r>
              <a:rPr lang="en-US" altLang="zh-TW" sz="1200" baseline="0" dirty="0">
                <a:latin typeface="Arial" panose="020B0604020202020204" pitchFamily="34" charset="0"/>
                <a:cs typeface="Arial" panose="020B0604020202020204" pitchFamily="34" charset="0"/>
              </a:rPr>
              <a:t> time</a:t>
            </a:r>
            <a:r>
              <a:rPr lang="en-US" altLang="zh-TW" sz="1200" dirty="0">
                <a:latin typeface="Arial" panose="020B0604020202020204" pitchFamily="34" charset="0"/>
                <a:cs typeface="Arial" panose="020B0604020202020204" pitchFamily="34" charset="0"/>
              </a:rPr>
              <a:t> to check</a:t>
            </a:r>
            <a:r>
              <a:rPr lang="en-US" altLang="zh-TW" sz="1200" baseline="0" dirty="0">
                <a:latin typeface="Arial" panose="020B0604020202020204" pitchFamily="34" charset="0"/>
                <a:cs typeface="Arial" panose="020B0604020202020204" pitchFamily="34" charset="0"/>
              </a:rPr>
              <a:t> for</a:t>
            </a:r>
            <a:r>
              <a:rPr lang="en-US" altLang="zh-TW" sz="1200" dirty="0">
                <a:latin typeface="Arial" panose="020B0604020202020204" pitchFamily="34" charset="0"/>
                <a:cs typeface="Arial" panose="020B0604020202020204" pitchFamily="34" charset="0"/>
              </a:rPr>
              <a:t> efficiency and dynamically adjust the assignment of</a:t>
            </a:r>
            <a:r>
              <a:rPr lang="en-US" altLang="zh-TW" sz="1200" baseline="0" dirty="0">
                <a:latin typeface="Arial" panose="020B0604020202020204" pitchFamily="34" charset="0"/>
                <a:cs typeface="Arial" panose="020B0604020202020204" pitchFamily="34" charset="0"/>
              </a:rPr>
              <a:t> time slots for the</a:t>
            </a:r>
            <a:r>
              <a:rPr lang="en-US" altLang="zh-TW" sz="1200" dirty="0">
                <a:latin typeface="Arial" panose="020B0604020202020204" pitchFamily="34" charset="0"/>
                <a:cs typeface="Arial" panose="020B0604020202020204" pitchFamily="34" charset="0"/>
              </a:rPr>
              <a:t> ONTs in the next transmission. The frame of downstream to ONT will include the time slot information in last upstream transmission of ONT.</a:t>
            </a:r>
            <a:endParaRPr lang="zh-TW" altLang="zh-TW"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2DAC23-6205-1F44-8983-3FC51FF3BE23}" type="slidenum">
              <a:rPr lang="en-US" smtClean="0"/>
              <a:t>11</a:t>
            </a:fld>
            <a:endParaRPr lang="en-US"/>
          </a:p>
        </p:txBody>
      </p:sp>
    </p:spTree>
    <p:extLst>
      <p:ext uri="{BB962C8B-B14F-4D97-AF65-F5344CB8AC3E}">
        <p14:creationId xmlns:p14="http://schemas.microsoft.com/office/powerpoint/2010/main" val="2206527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with color backgroun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_Artboard 6.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4341"/>
            <a:ext cx="1800062" cy="901337"/>
          </a:xfrm>
          <a:prstGeom prst="rect">
            <a:avLst/>
          </a:prstGeom>
        </p:spPr>
      </p:pic>
    </p:spTree>
    <p:extLst>
      <p:ext uri="{BB962C8B-B14F-4D97-AF65-F5344CB8AC3E}">
        <p14:creationId xmlns:p14="http://schemas.microsoft.com/office/powerpoint/2010/main" val="33175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Ending page with black logo">
    <p:bg>
      <p:bgPr>
        <a:solidFill>
          <a:schemeClr val="accent2"/>
        </a:solidFill>
        <a:effectLst/>
      </p:bgPr>
    </p:bg>
    <p:spTree>
      <p:nvGrpSpPr>
        <p:cNvPr id="1" name=""/>
        <p:cNvGrpSpPr/>
        <p:nvPr/>
      </p:nvGrpSpPr>
      <p:grpSpPr>
        <a:xfrm>
          <a:off x="0" y="0"/>
          <a:ext cx="0" cy="0"/>
          <a:chOff x="0" y="0"/>
          <a:chExt cx="0" cy="0"/>
        </a:xfrm>
      </p:grpSpPr>
      <p:pic>
        <p:nvPicPr>
          <p:cNvPr id="8" name="Picture 7" descr="Ending logo_16 to 9_Artboard 7.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91702" y="2032254"/>
            <a:ext cx="2160597" cy="1078992"/>
          </a:xfrm>
          <a:prstGeom prst="rect">
            <a:avLst/>
          </a:prstGeom>
        </p:spPr>
      </p:pic>
    </p:spTree>
    <p:extLst>
      <p:ext uri="{BB962C8B-B14F-4D97-AF65-F5344CB8AC3E}">
        <p14:creationId xmlns:p14="http://schemas.microsoft.com/office/powerpoint/2010/main" val="146877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Ending page with white logo">
    <p:bg>
      <p:bgPr>
        <a:solidFill>
          <a:schemeClr val="accent2"/>
        </a:solidFill>
        <a:effectLst/>
      </p:bgPr>
    </p:bg>
    <p:spTree>
      <p:nvGrpSpPr>
        <p:cNvPr id="1" name=""/>
        <p:cNvGrpSpPr/>
        <p:nvPr/>
      </p:nvGrpSpPr>
      <p:grpSpPr>
        <a:xfrm>
          <a:off x="0" y="0"/>
          <a:ext cx="0" cy="0"/>
          <a:chOff x="0" y="0"/>
          <a:chExt cx="0" cy="0"/>
        </a:xfrm>
      </p:grpSpPr>
      <p:pic>
        <p:nvPicPr>
          <p:cNvPr id="2" name="Picture 1" descr="Ending logo_16 to 9_Artboard 8.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91702" y="2032254"/>
            <a:ext cx="2160597" cy="1078992"/>
          </a:xfrm>
          <a:prstGeom prst="rect">
            <a:avLst/>
          </a:prstGeom>
        </p:spPr>
      </p:pic>
    </p:spTree>
    <p:extLst>
      <p:ext uri="{BB962C8B-B14F-4D97-AF65-F5344CB8AC3E}">
        <p14:creationId xmlns:p14="http://schemas.microsoft.com/office/powerpoint/2010/main" val="285607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ith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1416842"/>
            <a:ext cx="8229600" cy="648896"/>
          </a:xfrm>
          <a:prstGeom prst="rect">
            <a:avLst/>
          </a:prstGeom>
        </p:spPr>
        <p:txBody>
          <a:bodyPr lIns="0" tIns="0" rIns="0" bIns="0">
            <a:spAutoFit/>
          </a:bodyPr>
          <a:lstStyle>
            <a:lvl1pPr algn="l">
              <a:lnSpc>
                <a:spcPct val="90000"/>
              </a:lnSpc>
              <a:defRPr sz="4600" b="1">
                <a:solidFill>
                  <a:schemeClr val="accent5"/>
                </a:solidFill>
                <a:latin typeface="Century Gothic"/>
                <a:cs typeface="Century Gothic"/>
              </a:defRPr>
            </a:lvl1pPr>
          </a:lstStyle>
          <a:p>
            <a:r>
              <a:rPr lang="en-GB" dirty="0"/>
              <a:t>Cover title goes here</a:t>
            </a:r>
            <a:endParaRPr lang="en-US" dirty="0"/>
          </a:p>
        </p:txBody>
      </p:sp>
      <p:sp>
        <p:nvSpPr>
          <p:cNvPr id="6" name="Subtitle 2"/>
          <p:cNvSpPr>
            <a:spLocks noGrp="1"/>
          </p:cNvSpPr>
          <p:nvPr>
            <p:ph type="subTitle" idx="1"/>
          </p:nvPr>
        </p:nvSpPr>
        <p:spPr>
          <a:xfrm>
            <a:off x="360339" y="2114176"/>
            <a:ext cx="6400800" cy="184666"/>
          </a:xfrm>
          <a:prstGeom prst="rect">
            <a:avLst/>
          </a:prstGeom>
        </p:spPr>
        <p:txBody>
          <a:bodyPr lIns="0" tIns="0" rIns="0" bIns="0">
            <a:spAutoFit/>
          </a:bodyPr>
          <a:lstStyle>
            <a:lvl1pPr marL="0" indent="0" algn="l">
              <a:buNone/>
              <a:defRPr sz="1200" b="0">
                <a:solidFill>
                  <a:schemeClr val="accent5"/>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0" name="Picture 9" descr="Logo_16 to 9-0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4341"/>
            <a:ext cx="1800062" cy="901337"/>
          </a:xfrm>
          <a:prstGeom prst="rect">
            <a:avLst/>
          </a:prstGeom>
        </p:spPr>
      </p:pic>
    </p:spTree>
    <p:extLst>
      <p:ext uri="{BB962C8B-B14F-4D97-AF65-F5344CB8AC3E}">
        <p14:creationId xmlns:p14="http://schemas.microsoft.com/office/powerpoint/2010/main" val="398996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664797"/>
          </a:xfrm>
          <a:prstGeom prst="rect">
            <a:avLst/>
          </a:prstGeom>
        </p:spPr>
        <p:txBody>
          <a:bodyPr wrap="square" lIns="0" tIns="0" rIns="0" bIns="0">
            <a:spAutoFit/>
          </a:bodyPr>
          <a:lstStyle>
            <a:lvl1pPr>
              <a:defRPr lang="en-US" sz="2400" b="1" i="0" baseline="0" dirty="0">
                <a:latin typeface="Century Gothic"/>
                <a:cs typeface="Century Gothic"/>
              </a:defRPr>
            </a:lvl1pPr>
          </a:lstStyle>
          <a:p>
            <a:pPr lvl="0" algn="l">
              <a:lnSpc>
                <a:spcPct val="90000"/>
              </a:lnSpc>
            </a:pPr>
            <a:r>
              <a:rPr lang="en-GB" dirty="0"/>
              <a:t>Statement, sentence quote or question goes here</a:t>
            </a:r>
            <a:endParaRPr lang="en-US" dirty="0"/>
          </a:p>
        </p:txBody>
      </p:sp>
      <p:pic>
        <p:nvPicPr>
          <p:cNvPr id="5122" name="Picture 2" descr="C:\Users\ZT99270\Desktop\01-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11479" y="0"/>
            <a:ext cx="3027362"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0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1 ">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332399"/>
          </a:xfrm>
          <a:prstGeom prst="rect">
            <a:avLst/>
          </a:prstGeom>
        </p:spPr>
        <p:txBody>
          <a:bodyPr wrap="square" lIns="0" tIns="0" rIns="0" bIns="0">
            <a:spAutoFit/>
          </a:bodyPr>
          <a:lstStyle>
            <a:lvl1pPr algn="l">
              <a:defRPr lang="en-US" sz="2400" b="1" i="0" baseline="0" dirty="0">
                <a:latin typeface="Century Gothic"/>
                <a:cs typeface="Century Gothic"/>
              </a:defRPr>
            </a:lvl1pPr>
          </a:lstStyle>
          <a:p>
            <a:pPr lvl="0" algn="l">
              <a:lnSpc>
                <a:spcPct val="90000"/>
              </a:lnSpc>
            </a:pPr>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01</a:t>
            </a:r>
          </a:p>
        </p:txBody>
      </p:sp>
      <p:pic>
        <p:nvPicPr>
          <p:cNvPr id="6146" name="Picture 2" descr="C:\Users\ZT99270\Desktop\04-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88422" y="1346200"/>
            <a:ext cx="3398838"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117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vider-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332399"/>
          </a:xfrm>
          <a:prstGeom prst="rect">
            <a:avLst/>
          </a:prstGeom>
        </p:spPr>
        <p:txBody>
          <a:bodyPr wrap="square" lIns="0" tIns="0" rIns="0" bIns="0">
            <a:spAutoFit/>
          </a:bodyPr>
          <a:lstStyle>
            <a:lvl1pPr algn="l">
              <a:defRPr lang="en-US" sz="2400" b="1" i="0" baseline="0" dirty="0">
                <a:latin typeface="Century Gothic"/>
                <a:cs typeface="Century Gothic"/>
              </a:defRPr>
            </a:lvl1pPr>
          </a:lstStyle>
          <a:p>
            <a:pPr lvl="0" algn="l">
              <a:lnSpc>
                <a:spcPct val="90000"/>
              </a:lnSpc>
            </a:pPr>
            <a:r>
              <a:rPr lang="en-GB" dirty="0"/>
              <a:t>Divider goes here</a:t>
            </a:r>
            <a:endParaRPr lang="en-US" dirty="0"/>
          </a:p>
        </p:txBody>
      </p:sp>
      <p:sp>
        <p:nvSpPr>
          <p:cNvPr id="7" name="Text Placeholder 2"/>
          <p:cNvSpPr>
            <a:spLocks noGrp="1"/>
          </p:cNvSpPr>
          <p:nvPr>
            <p:ph type="body" idx="1" hasCustomPrompt="1"/>
          </p:nvPr>
        </p:nvSpPr>
        <p:spPr>
          <a:xfrm>
            <a:off x="360339" y="3445983"/>
            <a:ext cx="7772400" cy="1661993"/>
          </a:xfrm>
          <a:prstGeom prst="rect">
            <a:avLst/>
          </a:prstGeom>
        </p:spPr>
        <p:txBody>
          <a:bodyPr lIns="0" tIns="0" rIns="0" anchor="t">
            <a:spAutoFit/>
          </a:bodyPr>
          <a:lstStyle>
            <a:lvl1pPr marL="0" indent="0">
              <a:buNone/>
              <a:defRPr sz="10500" b="0" i="0">
                <a:solidFill>
                  <a:srgbClr val="000000"/>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03</a:t>
            </a:r>
          </a:p>
        </p:txBody>
      </p:sp>
      <p:pic>
        <p:nvPicPr>
          <p:cNvPr id="8194" name="Picture 2" descr="C:\Users\ZT99270\Desktop\03-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98716" y="2150911"/>
            <a:ext cx="3492500" cy="27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1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ntence quote with color backgro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339" y="292094"/>
            <a:ext cx="6994034" cy="664797"/>
          </a:xfrm>
          <a:prstGeom prst="rect">
            <a:avLst/>
          </a:prstGeom>
        </p:spPr>
        <p:txBody>
          <a:bodyPr wrap="square" lIns="0" tIns="0" rIns="0" bIns="0">
            <a:spAutoFit/>
          </a:bodyPr>
          <a:lstStyle>
            <a:lvl1pPr>
              <a:defRPr lang="en-US" sz="2400" b="1" i="0" baseline="0" dirty="0">
                <a:latin typeface="Century Gothic"/>
                <a:cs typeface="Century Gothic"/>
              </a:defRPr>
            </a:lvl1pPr>
          </a:lstStyle>
          <a:p>
            <a:pPr lvl="0" algn="l">
              <a:lnSpc>
                <a:spcPct val="90000"/>
              </a:lnSpc>
            </a:pPr>
            <a:r>
              <a:rPr lang="en-GB" dirty="0"/>
              <a:t>Statement, sentence quote or question goes here</a:t>
            </a:r>
            <a:endParaRPr lang="en-US" dirty="0"/>
          </a:p>
        </p:txBody>
      </p:sp>
      <p:pic>
        <p:nvPicPr>
          <p:cNvPr id="1026" name="Picture 2" descr="C:\Users\ZT99270\Desktop\good\yellow.gif"/>
          <p:cNvPicPr>
            <a:picLocks noChangeAspect="1" noChangeArrowheads="1" noCrop="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24000" y="1684265"/>
            <a:ext cx="512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62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ext">
    <p:bg>
      <p:bgRef idx="1001">
        <a:schemeClr val="bg1"/>
      </p:bgRef>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55651" y="291589"/>
            <a:ext cx="7635874" cy="332399"/>
          </a:xfrm>
          <a:prstGeom prst="rect">
            <a:avLst/>
          </a:prstGeom>
        </p:spPr>
        <p:txBody>
          <a:bodyPr wrap="square" lIns="0" tIns="0" rIns="0" bIns="0">
            <a:spAutoFit/>
          </a:bodyPr>
          <a:lstStyle>
            <a:lvl1pPr algn="l">
              <a:lnSpc>
                <a:spcPct val="90000"/>
              </a:lnSpc>
              <a:defRPr sz="2400" b="1" i="0" baseline="0">
                <a:solidFill>
                  <a:schemeClr val="tx1"/>
                </a:solidFill>
                <a:latin typeface="Century Gothic"/>
                <a:cs typeface="Century Gothic"/>
              </a:defRPr>
            </a:lvl1pPr>
          </a:lstStyle>
          <a:p>
            <a:r>
              <a:rPr lang="en-GB" altLang="zh-TW" dirty="0"/>
              <a:t>Title</a:t>
            </a:r>
            <a:endParaRPr lang="en-US" dirty="0"/>
          </a:p>
        </p:txBody>
      </p:sp>
      <p:sp>
        <p:nvSpPr>
          <p:cNvPr id="15" name="Text Placeholder 2"/>
          <p:cNvSpPr>
            <a:spLocks noGrp="1"/>
          </p:cNvSpPr>
          <p:nvPr>
            <p:ph type="body" idx="13" hasCustomPrompt="1"/>
          </p:nvPr>
        </p:nvSpPr>
        <p:spPr>
          <a:xfrm>
            <a:off x="752475" y="1018431"/>
            <a:ext cx="7639050" cy="784830"/>
          </a:xfrm>
          <a:prstGeom prst="rect">
            <a:avLst/>
          </a:prstGeom>
        </p:spPr>
        <p:txBody>
          <a:bodyPr/>
          <a:lstStyle>
            <a:lvl1pPr>
              <a:defRPr lang="en-US" altLang="zh-TW" sz="1350" baseline="0" dirty="0">
                <a:latin typeface="Century Gothic" pitchFamily="34" charset="0"/>
              </a:defRPr>
            </a:lvl1pPr>
            <a:lvl2pPr marL="685800" indent="-285750">
              <a:defRPr lang="en-US" altLang="zh-TW" sz="1400" kern="1200" baseline="0" dirty="0" smtClean="0">
                <a:solidFill>
                  <a:schemeClr val="tx1"/>
                </a:solidFill>
                <a:latin typeface="Century Gothic" pitchFamily="34" charset="0"/>
                <a:ea typeface="+mn-ea"/>
                <a:cs typeface="+mn-cs"/>
              </a:defRPr>
            </a:lvl2pPr>
            <a:lvl3pPr>
              <a:defRPr lang="en-US" altLang="zh-TW" sz="1400" baseline="0" dirty="0">
                <a:latin typeface="Century Gothic" pitchFamily="34" charset="0"/>
              </a:defRPr>
            </a:lvl3pPr>
          </a:lstStyle>
          <a:p>
            <a:pPr marL="214313" lvl="0" indent="-214313">
              <a:buClr>
                <a:schemeClr val="accent5"/>
              </a:buClr>
              <a:buFont typeface="Arial" pitchFamily="34" charset="0"/>
            </a:pPr>
            <a:r>
              <a:rPr lang="en-US" altLang="zh-TW" sz="1500" dirty="0"/>
              <a:t>Level 1</a:t>
            </a:r>
          </a:p>
          <a:p>
            <a:pPr marL="614363" lvl="1" indent="-214313" algn="l" defTabSz="457200" rtl="0" eaLnBrk="1" latinLnBrk="0" hangingPunct="1">
              <a:spcBef>
                <a:spcPct val="20000"/>
              </a:spcBef>
              <a:buClr>
                <a:schemeClr val="accent5"/>
              </a:buClr>
              <a:buFont typeface="Arial" pitchFamily="34" charset="0"/>
              <a:buChar char="–"/>
            </a:pPr>
            <a:r>
              <a:rPr lang="en-US" altLang="zh-TW" sz="1500" dirty="0"/>
              <a:t>Level 2</a:t>
            </a:r>
          </a:p>
          <a:p>
            <a:pPr marL="1014413" lvl="2" indent="-214313">
              <a:buClr>
                <a:schemeClr val="accent5"/>
              </a:buClr>
              <a:buFont typeface="Arial" pitchFamily="34" charset="0"/>
            </a:pPr>
            <a:r>
              <a:rPr lang="en-US" altLang="zh-TW" sz="1500" dirty="0"/>
              <a:t>Level 3</a:t>
            </a:r>
          </a:p>
        </p:txBody>
      </p:sp>
      <p:sp>
        <p:nvSpPr>
          <p:cNvPr id="11" name="Slide Number Placeholder 5"/>
          <p:cNvSpPr txBox="1">
            <a:spLocks/>
          </p:cNvSpPr>
          <p:nvPr userDrawn="1"/>
        </p:nvSpPr>
        <p:spPr>
          <a:xfrm>
            <a:off x="8617181" y="4730520"/>
            <a:ext cx="313864" cy="365125"/>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0670939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genda">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55649" y="284649"/>
            <a:ext cx="7629527" cy="332399"/>
          </a:xfrm>
          <a:prstGeom prst="rect">
            <a:avLst/>
          </a:prstGeom>
        </p:spPr>
        <p:txBody>
          <a:bodyPr wrap="square" lIns="0" tIns="0" rIns="0" bIns="0">
            <a:spAutoFit/>
          </a:bodyPr>
          <a:lstStyle>
            <a:lvl1pPr>
              <a:defRPr lang="en-US" sz="2400" b="1" i="0" baseline="0" dirty="0">
                <a:latin typeface="Century Gothic"/>
                <a:cs typeface="Century Gothic"/>
              </a:defRPr>
            </a:lvl1pPr>
          </a:lstStyle>
          <a:p>
            <a:pPr lvl="0" algn="l">
              <a:lnSpc>
                <a:spcPct val="90000"/>
              </a:lnSpc>
            </a:pPr>
            <a:r>
              <a:rPr lang="en-US" dirty="0"/>
              <a:t>Agenda</a:t>
            </a:r>
          </a:p>
        </p:txBody>
      </p:sp>
      <p:sp>
        <p:nvSpPr>
          <p:cNvPr id="8" name="Text Placeholder 2"/>
          <p:cNvSpPr>
            <a:spLocks noGrp="1"/>
          </p:cNvSpPr>
          <p:nvPr>
            <p:ph type="body" idx="14" hasCustomPrompt="1"/>
          </p:nvPr>
        </p:nvSpPr>
        <p:spPr>
          <a:xfrm>
            <a:off x="752475" y="973910"/>
            <a:ext cx="7629528" cy="3840977"/>
          </a:xfrm>
          <a:prstGeom prst="rect">
            <a:avLst/>
          </a:prstGeom>
        </p:spPr>
        <p:txBody>
          <a:bodyPr/>
          <a:lstStyle>
            <a:lvl1pPr>
              <a:defRPr lang="en-US" sz="2000" b="1" baseline="0" dirty="0" smtClean="0">
                <a:solidFill>
                  <a:schemeClr val="accent5"/>
                </a:solidFill>
                <a:latin typeface="Century Gothic" panose="020B0502020202020204" pitchFamily="34" charset="0"/>
                <a:ea typeface="Tahoma" panose="020B0604030504040204" pitchFamily="34" charset="0"/>
                <a:cs typeface="Tahoma" panose="020B0604030504040204" pitchFamily="34" charset="0"/>
              </a:defRPr>
            </a:lvl1pPr>
            <a:lvl2pPr marL="633600" indent="-285750" algn="l" defTabSz="457200" rtl="0" eaLnBrk="1" latinLnBrk="0" hangingPunct="1">
              <a:lnSpc>
                <a:spcPct val="150000"/>
              </a:lnSpc>
              <a:spcBef>
                <a:spcPts val="0"/>
              </a:spcBef>
              <a:buClr>
                <a:schemeClr val="tx1"/>
              </a:buClr>
              <a:buFont typeface="Arial" panose="020B0604020202020204" pitchFamily="34" charset="0"/>
              <a:buChar char="•"/>
              <a:defRPr lang="en-US" altLang="zh-TW" sz="1500" kern="1200" dirty="0" smtClean="0">
                <a:solidFill>
                  <a:schemeClr val="tx2"/>
                </a:solidFill>
                <a:latin typeface="Century Gothic" panose="020B0502020202020204" pitchFamily="34" charset="0"/>
                <a:ea typeface=""/>
                <a:cs typeface="+mn-cs"/>
              </a:defRPr>
            </a:lvl2pPr>
            <a:lvl3pPr marL="914400" indent="-284400" algn="l" defTabSz="457200" rtl="0" eaLnBrk="1" latinLnBrk="0" hangingPunct="1">
              <a:lnSpc>
                <a:spcPct val="150000"/>
              </a:lnSpc>
              <a:spcBef>
                <a:spcPts val="0"/>
              </a:spcBef>
              <a:buClr>
                <a:schemeClr val="tx1"/>
              </a:buClr>
              <a:buFont typeface="Arial" panose="020B0604020202020204" pitchFamily="34" charset="0"/>
              <a:buChar char="•"/>
              <a:defRPr kumimoji="1" lang="en-US" altLang="zh-TW" sz="1400" kern="1200" baseline="0" dirty="0" smtClean="0">
                <a:solidFill>
                  <a:schemeClr val="tx2"/>
                </a:solidFill>
                <a:latin typeface="Century Gothic" panose="020B0502020202020204" pitchFamily="34" charset="0"/>
                <a:ea typeface="+mn-ea"/>
                <a:cs typeface="+mn-cs"/>
              </a:defRPr>
            </a:lvl3pPr>
            <a:lvl4pPr marL="910800" indent="-228600">
              <a:lnSpc>
                <a:spcPct val="150000"/>
              </a:lnSpc>
              <a:spcBef>
                <a:spcPts val="0"/>
              </a:spcBef>
              <a:buFont typeface="Wingdings" charset="2"/>
              <a:buChar char="l"/>
              <a:defRPr sz="1400"/>
            </a:lvl4pPr>
            <a:lvl5pPr marL="914400" indent="-285750">
              <a:lnSpc>
                <a:spcPct val="150000"/>
              </a:lnSpc>
              <a:spcBef>
                <a:spcPts val="0"/>
              </a:spcBef>
              <a:buFont typeface="Arial"/>
              <a:buChar char="•"/>
              <a:defRPr sz="1400"/>
            </a:lvl5pPr>
            <a:lvl6pPr marL="914400" indent="284400">
              <a:lnSpc>
                <a:spcPct val="150000"/>
              </a:lnSpc>
              <a:spcBef>
                <a:spcPts val="0"/>
              </a:spcBef>
              <a:defRPr sz="1400"/>
            </a:lvl6pPr>
          </a:lstStyle>
          <a:p>
            <a:r>
              <a:rPr kumimoji="1" lang="en-US" altLang="zh-TW" dirty="0"/>
              <a:t>Topic 1</a:t>
            </a:r>
          </a:p>
          <a:p>
            <a:endParaRPr kumimoji="1" lang="en-US" altLang="zh-TW" dirty="0"/>
          </a:p>
          <a:p>
            <a:r>
              <a:rPr kumimoji="1" lang="en-US" altLang="zh-TW" dirty="0"/>
              <a:t>Topic 2</a:t>
            </a:r>
          </a:p>
          <a:p>
            <a:endParaRPr kumimoji="1" lang="en-US" altLang="zh-TW" dirty="0"/>
          </a:p>
          <a:p>
            <a:r>
              <a:rPr kumimoji="1" lang="en-US" altLang="zh-TW" dirty="0"/>
              <a:t>Topic 3</a:t>
            </a:r>
          </a:p>
          <a:p>
            <a:endParaRPr kumimoji="1" lang="en-US" altLang="zh-TW" dirty="0"/>
          </a:p>
          <a:p>
            <a:r>
              <a:rPr kumimoji="1" lang="en-US" altLang="zh-TW" dirty="0"/>
              <a:t>Topic 4</a:t>
            </a:r>
          </a:p>
          <a:p>
            <a:pPr lvl="1"/>
            <a:r>
              <a:rPr kumimoji="1" lang="en-US" altLang="zh-TW" dirty="0"/>
              <a:t>Content goes here</a:t>
            </a:r>
          </a:p>
          <a:p>
            <a:pPr lvl="2"/>
            <a:r>
              <a:rPr kumimoji="1" lang="en-US" altLang="zh-TW" dirty="0"/>
              <a:t>Content goes here</a:t>
            </a:r>
          </a:p>
          <a:p>
            <a:pPr lvl="5"/>
            <a:r>
              <a:rPr kumimoji="1" lang="en-US" altLang="zh-TW" dirty="0"/>
              <a:t>Content goes here</a:t>
            </a:r>
          </a:p>
        </p:txBody>
      </p:sp>
    </p:spTree>
    <p:extLst>
      <p:ext uri="{BB962C8B-B14F-4D97-AF65-F5344CB8AC3E}">
        <p14:creationId xmlns:p14="http://schemas.microsoft.com/office/powerpoint/2010/main" val="39212481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ubtitle and image">
    <p:bg>
      <p:bgRef idx="1001">
        <a:schemeClr val="bg1"/>
      </p:bgRef>
    </p:bg>
    <p:spTree>
      <p:nvGrpSpPr>
        <p:cNvPr id="1" name=""/>
        <p:cNvGrpSpPr/>
        <p:nvPr/>
      </p:nvGrpSpPr>
      <p:grpSpPr>
        <a:xfrm>
          <a:off x="0" y="0"/>
          <a:ext cx="0" cy="0"/>
          <a:chOff x="0" y="0"/>
          <a:chExt cx="0" cy="0"/>
        </a:xfrm>
      </p:grpSpPr>
      <p:sp>
        <p:nvSpPr>
          <p:cNvPr id="36" name="Picture Placeholder 2"/>
          <p:cNvSpPr>
            <a:spLocks noGrp="1"/>
          </p:cNvSpPr>
          <p:nvPr>
            <p:ph type="pic" idx="22" hasCustomPrompt="1"/>
          </p:nvPr>
        </p:nvSpPr>
        <p:spPr>
          <a:xfrm>
            <a:off x="5134488" y="1159672"/>
            <a:ext cx="3240000" cy="3600000"/>
          </a:xfrm>
          <a:prstGeom prst="rect">
            <a:avLst/>
          </a:prstGeom>
        </p:spPr>
        <p:txBody>
          <a:bodyPr anchor="ctr"/>
          <a:lstStyle>
            <a:lvl1pPr marL="0" indent="0" algn="ctr">
              <a:buNone/>
              <a:defRPr sz="1200" b="1" i="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goes here</a:t>
            </a:r>
          </a:p>
        </p:txBody>
      </p:sp>
      <p:sp>
        <p:nvSpPr>
          <p:cNvPr id="25" name="文字版面配置區 8"/>
          <p:cNvSpPr>
            <a:spLocks noGrp="1"/>
          </p:cNvSpPr>
          <p:nvPr>
            <p:ph type="body" idx="23" hasCustomPrompt="1"/>
          </p:nvPr>
        </p:nvSpPr>
        <p:spPr>
          <a:xfrm>
            <a:off x="755651" y="988852"/>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Title1</a:t>
            </a:r>
            <a:endParaRPr lang="zh-TW" altLang="en-US" dirty="0"/>
          </a:p>
        </p:txBody>
      </p:sp>
      <p:sp>
        <p:nvSpPr>
          <p:cNvPr id="26" name="文字版面配置區 8"/>
          <p:cNvSpPr>
            <a:spLocks noGrp="1"/>
          </p:cNvSpPr>
          <p:nvPr>
            <p:ph type="body" idx="20" hasCustomPrompt="1"/>
          </p:nvPr>
        </p:nvSpPr>
        <p:spPr>
          <a:xfrm>
            <a:off x="755651" y="2424351"/>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Title2</a:t>
            </a:r>
            <a:endParaRPr lang="zh-TW" altLang="en-US" dirty="0"/>
          </a:p>
        </p:txBody>
      </p:sp>
      <p:sp>
        <p:nvSpPr>
          <p:cNvPr id="27" name="文字版面配置區 8"/>
          <p:cNvSpPr>
            <a:spLocks noGrp="1"/>
          </p:cNvSpPr>
          <p:nvPr>
            <p:ph type="body" idx="21" hasCustomPrompt="1"/>
          </p:nvPr>
        </p:nvSpPr>
        <p:spPr>
          <a:xfrm>
            <a:off x="755651" y="3852807"/>
            <a:ext cx="1170090" cy="396245"/>
          </a:xfrm>
          <a:prstGeom prst="rect">
            <a:avLst/>
          </a:prstGeom>
        </p:spPr>
        <p:txBody>
          <a:bodyPr lIns="0" rIns="0"/>
          <a:lstStyle>
            <a:lvl1pPr marL="0" indent="0">
              <a:buNone/>
              <a:defRPr sz="2000" b="1">
                <a:solidFill>
                  <a:schemeClr val="accent5"/>
                </a:solidFill>
                <a:latin typeface="Century Gothic" panose="020B0502020202020204" pitchFamily="34" charset="0"/>
              </a:defRPr>
            </a:lvl1pPr>
          </a:lstStyle>
          <a:p>
            <a:r>
              <a:rPr lang="en-US" altLang="zh-TW" dirty="0"/>
              <a:t>Title3</a:t>
            </a:r>
            <a:endParaRPr lang="zh-TW" altLang="en-US" dirty="0"/>
          </a:p>
        </p:txBody>
      </p:sp>
      <p:sp>
        <p:nvSpPr>
          <p:cNvPr id="28" name="Text Placeholder 2"/>
          <p:cNvSpPr>
            <a:spLocks noGrp="1"/>
          </p:cNvSpPr>
          <p:nvPr>
            <p:ph type="body" idx="25" hasCustomPrompt="1"/>
          </p:nvPr>
        </p:nvSpPr>
        <p:spPr>
          <a:xfrm>
            <a:off x="755651" y="1400039"/>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29" name="Text Placeholder 2"/>
          <p:cNvSpPr>
            <a:spLocks noGrp="1"/>
          </p:cNvSpPr>
          <p:nvPr>
            <p:ph type="body" idx="26" hasCustomPrompt="1"/>
          </p:nvPr>
        </p:nvSpPr>
        <p:spPr>
          <a:xfrm>
            <a:off x="755651" y="2833602"/>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0" name="Text Placeholder 2"/>
          <p:cNvSpPr>
            <a:spLocks noGrp="1"/>
          </p:cNvSpPr>
          <p:nvPr>
            <p:ph type="body" idx="27" hasCustomPrompt="1"/>
          </p:nvPr>
        </p:nvSpPr>
        <p:spPr>
          <a:xfrm>
            <a:off x="755651" y="4260890"/>
            <a:ext cx="3813174" cy="553998"/>
          </a:xfrm>
          <a:prstGeom prst="rect">
            <a:avLst/>
          </a:prstGeom>
        </p:spPr>
        <p:txBody>
          <a:bodyPr wrap="square" lIns="0" tIns="0" rIns="0" anchor="t">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baseline="0">
                <a:solidFill>
                  <a:schemeClr val="tx2"/>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TW" dirty="0"/>
              <a:t>Statement, sentence quote goes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altLang="zh-TW" dirty="0"/>
              <a:t>Statement, sentence quote goes here</a:t>
            </a:r>
          </a:p>
        </p:txBody>
      </p:sp>
      <p:sp>
        <p:nvSpPr>
          <p:cNvPr id="31" name="Title 1"/>
          <p:cNvSpPr>
            <a:spLocks noGrp="1"/>
          </p:cNvSpPr>
          <p:nvPr>
            <p:ph type="ctrTitle" hasCustomPrompt="1"/>
          </p:nvPr>
        </p:nvSpPr>
        <p:spPr>
          <a:xfrm>
            <a:off x="752475" y="284553"/>
            <a:ext cx="7639050" cy="332399"/>
          </a:xfrm>
          <a:prstGeom prst="rect">
            <a:avLst/>
          </a:prstGeom>
        </p:spPr>
        <p:txBody>
          <a:bodyPr wrap="square" lIns="0" tIns="0" rIns="0" bIns="0">
            <a:spAutoFit/>
          </a:bodyPr>
          <a:lstStyle>
            <a:lvl1pPr>
              <a:defRPr lang="en-US" sz="2400" b="1" i="0" baseline="0" dirty="0">
                <a:latin typeface="Century Gothic"/>
                <a:cs typeface="Century Gothic"/>
              </a:defRPr>
            </a:lvl1pPr>
          </a:lstStyle>
          <a:p>
            <a:pPr lvl="0" algn="l">
              <a:lnSpc>
                <a:spcPct val="90000"/>
              </a:lnSpc>
            </a:pPr>
            <a:r>
              <a:rPr lang="en-US" dirty="0"/>
              <a:t>Content Page</a:t>
            </a:r>
          </a:p>
        </p:txBody>
      </p:sp>
    </p:spTree>
    <p:extLst>
      <p:ext uri="{BB962C8B-B14F-4D97-AF65-F5344CB8AC3E}">
        <p14:creationId xmlns:p14="http://schemas.microsoft.com/office/powerpoint/2010/main" val="19537112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15350" y="4816699"/>
            <a:ext cx="467210" cy="233870"/>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BC15EF-E42F-254F-9D0C-3225ADE9C3FE}" type="slidenum">
              <a:rPr lang="en-US" sz="1000" smtClean="0"/>
              <a:pPr/>
              <a:t>‹Nº›</a:t>
            </a:fld>
            <a:endParaRPr lang="en-US" sz="700" dirty="0"/>
          </a:p>
        </p:txBody>
      </p:sp>
      <p:grpSp>
        <p:nvGrpSpPr>
          <p:cNvPr id="7" name="Group 6"/>
          <p:cNvGrpSpPr/>
          <p:nvPr userDrawn="1"/>
        </p:nvGrpSpPr>
        <p:grpSpPr>
          <a:xfrm>
            <a:off x="7548159" y="4816699"/>
            <a:ext cx="1178528" cy="246221"/>
            <a:chOff x="7154214" y="4816699"/>
            <a:chExt cx="1178528" cy="246221"/>
          </a:xfrm>
        </p:grpSpPr>
        <p:sp>
          <p:nvSpPr>
            <p:cNvPr id="6" name="TextBox 5"/>
            <p:cNvSpPr txBox="1"/>
            <p:nvPr userDrawn="1"/>
          </p:nvSpPr>
          <p:spPr>
            <a:xfrm>
              <a:off x="7154214" y="4816699"/>
              <a:ext cx="1178528" cy="246221"/>
            </a:xfrm>
            <a:prstGeom prst="rect">
              <a:avLst/>
            </a:prstGeom>
            <a:noFill/>
          </p:spPr>
          <p:txBody>
            <a:bodyPr wrap="none" rtlCol="0">
              <a:spAutoFit/>
            </a:bodyPr>
            <a:lstStyle/>
            <a:p>
              <a:r>
                <a:rPr lang="en-US" sz="1000" dirty="0">
                  <a:latin typeface="+mj-lt"/>
                </a:rPr>
                <a:t>© 2016              |</a:t>
              </a:r>
            </a:p>
          </p:txBody>
        </p:sp>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l="13096" t="26805" r="11833" b="28929"/>
            <a:stretch/>
          </p:blipFill>
          <p:spPr>
            <a:xfrm>
              <a:off x="7708106" y="4883941"/>
              <a:ext cx="413299" cy="116049"/>
            </a:xfrm>
            <a:prstGeom prst="rect">
              <a:avLst/>
            </a:prstGeom>
          </p:spPr>
        </p:pic>
      </p:grpSp>
    </p:spTree>
    <p:extLst>
      <p:ext uri="{BB962C8B-B14F-4D97-AF65-F5344CB8AC3E}">
        <p14:creationId xmlns:p14="http://schemas.microsoft.com/office/powerpoint/2010/main" val="2604263456"/>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0" r:id="rId3"/>
    <p:sldLayoutId id="2147483662" r:id="rId4"/>
    <p:sldLayoutId id="2147483698" r:id="rId5"/>
    <p:sldLayoutId id="2147483706" r:id="rId6"/>
    <p:sldLayoutId id="2147483689" r:id="rId7"/>
    <p:sldLayoutId id="2147483701" r:id="rId8"/>
    <p:sldLayoutId id="2147483699" r:id="rId9"/>
    <p:sldLayoutId id="2147483650" r:id="rId10"/>
    <p:sldLayoutId id="214748366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60339" y="2072640"/>
            <a:ext cx="8229600" cy="1274195"/>
          </a:xfrm>
        </p:spPr>
        <p:txBody>
          <a:bodyPr/>
          <a:lstStyle/>
          <a:p>
            <a:r>
              <a:rPr lang="en-US" dirty="0"/>
              <a:t>GPON Training</a:t>
            </a:r>
            <a:br>
              <a:rPr lang="en-US" dirty="0"/>
            </a:br>
            <a:endParaRPr lang="en-US" dirty="0"/>
          </a:p>
        </p:txBody>
      </p:sp>
      <p:sp>
        <p:nvSpPr>
          <p:cNvPr id="4" name="Subtitle 4"/>
          <p:cNvSpPr txBox="1">
            <a:spLocks/>
          </p:cNvSpPr>
          <p:nvPr/>
        </p:nvSpPr>
        <p:spPr>
          <a:xfrm>
            <a:off x="360339" y="2709413"/>
            <a:ext cx="6400800" cy="184666"/>
          </a:xfrm>
          <a:prstGeom prst="rect">
            <a:avLst/>
          </a:prstGeom>
        </p:spPr>
        <p:txBody>
          <a:bodyPr lIns="0" tIns="0" rIns="0" bIns="0">
            <a:spAutoFit/>
          </a:bodyPr>
          <a:lstStyle>
            <a:lvl1pPr marL="0" indent="0" algn="l" defTabSz="457200" rtl="0" eaLnBrk="1" latinLnBrk="0" hangingPunct="1">
              <a:spcBef>
                <a:spcPct val="20000"/>
              </a:spcBef>
              <a:buFont typeface="Arial"/>
              <a:buNone/>
              <a:defRPr sz="1200" b="0" kern="1200">
                <a:solidFill>
                  <a:schemeClr val="tx1"/>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11/2016</a:t>
            </a:r>
          </a:p>
        </p:txBody>
      </p:sp>
      <p:pic>
        <p:nvPicPr>
          <p:cNvPr id="2" name="Imagen 1"/>
          <p:cNvPicPr>
            <a:picLocks noChangeAspect="1"/>
          </p:cNvPicPr>
          <p:nvPr/>
        </p:nvPicPr>
        <p:blipFill>
          <a:blip r:embed="rId3"/>
          <a:stretch>
            <a:fillRect/>
          </a:stretch>
        </p:blipFill>
        <p:spPr>
          <a:xfrm>
            <a:off x="4923761" y="280206"/>
            <a:ext cx="4026276" cy="823599"/>
          </a:xfrm>
          <a:prstGeom prst="rect">
            <a:avLst/>
          </a:prstGeom>
        </p:spPr>
      </p:pic>
    </p:spTree>
    <p:extLst>
      <p:ext uri="{BB962C8B-B14F-4D97-AF65-F5344CB8AC3E}">
        <p14:creationId xmlns:p14="http://schemas.microsoft.com/office/powerpoint/2010/main" val="310845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GPON Downstream</a:t>
            </a:r>
          </a:p>
        </p:txBody>
      </p:sp>
      <p:sp>
        <p:nvSpPr>
          <p:cNvPr id="3" name="Text Placeholder 2"/>
          <p:cNvSpPr>
            <a:spLocks noGrp="1"/>
          </p:cNvSpPr>
          <p:nvPr>
            <p:ph type="body" idx="13"/>
          </p:nvPr>
        </p:nvSpPr>
        <p:spPr>
          <a:xfrm>
            <a:off x="755651" y="3997139"/>
            <a:ext cx="7639050" cy="854080"/>
          </a:xfrm>
        </p:spPr>
        <p:txBody>
          <a:bodyPr/>
          <a:lstStyle/>
          <a:p>
            <a:pPr marL="285750" indent="-285750">
              <a:buFont typeface="Arial" panose="020B0604020202020204" pitchFamily="34" charset="0"/>
              <a:buChar char="•"/>
            </a:pPr>
            <a:r>
              <a:rPr lang="en-US" dirty="0"/>
              <a:t>Use Broadcast to be the method for GPON downstream data transmission.</a:t>
            </a:r>
          </a:p>
          <a:p>
            <a:r>
              <a:rPr lang="en-US" dirty="0"/>
              <a:t>Support AES (Advanced Encryption Standard) method.</a:t>
            </a:r>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 y="907146"/>
            <a:ext cx="7635874" cy="28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8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GPON Upstream</a:t>
            </a:r>
          </a:p>
        </p:txBody>
      </p:sp>
      <p:sp>
        <p:nvSpPr>
          <p:cNvPr id="3" name="Text Placeholder 2"/>
          <p:cNvSpPr>
            <a:spLocks noGrp="1"/>
          </p:cNvSpPr>
          <p:nvPr>
            <p:ph type="body" idx="13"/>
          </p:nvPr>
        </p:nvSpPr>
        <p:spPr>
          <a:xfrm>
            <a:off x="752475" y="3985173"/>
            <a:ext cx="7639050" cy="807913"/>
          </a:xfrm>
        </p:spPr>
        <p:txBody>
          <a:bodyPr/>
          <a:lstStyle/>
          <a:p>
            <a:pPr marL="285750" indent="-285750">
              <a:buFont typeface="Arial" panose="020B0604020202020204" pitchFamily="34" charset="0"/>
              <a:buChar char="•"/>
            </a:pPr>
            <a:r>
              <a:rPr lang="en-US" dirty="0"/>
              <a:t>Use TDMA (Time Division Multiple Access) to be the method for GPON upstream data transmission.</a:t>
            </a:r>
          </a:p>
          <a:p>
            <a:pPr marL="285750" indent="-285750">
              <a:buFont typeface="Arial" panose="020B0604020202020204" pitchFamily="34" charset="0"/>
              <a:buChar char="•"/>
            </a:pPr>
            <a:r>
              <a:rPr lang="en-US" dirty="0"/>
              <a:t>Dynamic Bandwidth Allocation (DBA).</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1" y="1087293"/>
            <a:ext cx="7635874" cy="289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6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Traffic Class to Queue Reference 2</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7001" y="806848"/>
            <a:ext cx="6039799" cy="4082652"/>
          </a:xfrm>
          <a:prstGeom prst="rect">
            <a:avLst/>
          </a:prstGeom>
        </p:spPr>
      </p:pic>
    </p:spTree>
    <p:extLst>
      <p:ext uri="{BB962C8B-B14F-4D97-AF65-F5344CB8AC3E}">
        <p14:creationId xmlns:p14="http://schemas.microsoft.com/office/powerpoint/2010/main" val="1211100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GPON DBA</a:t>
            </a:r>
          </a:p>
        </p:txBody>
      </p:sp>
      <p:sp>
        <p:nvSpPr>
          <p:cNvPr id="3" name="Text Placeholder 2"/>
          <p:cNvSpPr>
            <a:spLocks noGrp="1"/>
          </p:cNvSpPr>
          <p:nvPr>
            <p:ph type="body" idx="13"/>
          </p:nvPr>
        </p:nvSpPr>
        <p:spPr>
          <a:xfrm>
            <a:off x="752475" y="859681"/>
            <a:ext cx="7639050" cy="1846659"/>
          </a:xfrm>
        </p:spPr>
        <p:txBody>
          <a:bodyPr/>
          <a:lstStyle/>
          <a:p>
            <a:r>
              <a:rPr lang="en-US" altLang="zh-TW" dirty="0"/>
              <a:t>Dynamic bandwidth allocation takes advantage of several attributes of shared networks: </a:t>
            </a:r>
          </a:p>
          <a:p>
            <a:pPr marL="800100" lvl="1" indent="-342900">
              <a:buFont typeface="+mj-lt"/>
              <a:buAutoNum type="arabicPeriod"/>
            </a:pPr>
            <a:r>
              <a:rPr lang="en-US" altLang="zh-TW" sz="1500" dirty="0">
                <a:solidFill>
                  <a:schemeClr val="tx2"/>
                </a:solidFill>
                <a:latin typeface="Century Gothic"/>
                <a:cs typeface="Century Gothic"/>
              </a:rPr>
              <a:t>all users are typically not connected to the network at one time </a:t>
            </a:r>
          </a:p>
          <a:p>
            <a:pPr marL="800100" lvl="1" indent="-342900">
              <a:buFont typeface="+mj-lt"/>
              <a:buAutoNum type="arabicPeriod"/>
            </a:pPr>
            <a:r>
              <a:rPr lang="en-US" altLang="zh-TW" sz="1500" dirty="0">
                <a:solidFill>
                  <a:schemeClr val="tx2"/>
                </a:solidFill>
                <a:latin typeface="Century Gothic"/>
                <a:cs typeface="Century Gothic"/>
              </a:rPr>
              <a:t>even when connected, users are not transmitting data (voice or video) at all times </a:t>
            </a:r>
          </a:p>
          <a:p>
            <a:pPr marL="800100" lvl="1" indent="-342900">
              <a:buFont typeface="+mj-lt"/>
              <a:buAutoNum type="arabicPeriod"/>
            </a:pPr>
            <a:r>
              <a:rPr lang="en-US" altLang="zh-TW" sz="1500" dirty="0">
                <a:solidFill>
                  <a:schemeClr val="tx2"/>
                </a:solidFill>
                <a:latin typeface="Century Gothic"/>
                <a:cs typeface="Century Gothic"/>
              </a:rPr>
              <a:t>most traffic occurs in bursts -- there are gaps between packets of information that can be filled with other user traffic</a:t>
            </a:r>
            <a:r>
              <a:rPr lang="en-US" altLang="zh-TW" dirty="0"/>
              <a:t>.</a:t>
            </a:r>
            <a:endParaRPr kumimoji="1" lang="en-US" altLang="zh-TW" dirty="0"/>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5792" y="2751950"/>
            <a:ext cx="4632960" cy="2157766"/>
          </a:xfrm>
          <a:prstGeom prst="rect">
            <a:avLst/>
          </a:prstGeom>
        </p:spPr>
      </p:pic>
    </p:spTree>
    <p:extLst>
      <p:ext uri="{BB962C8B-B14F-4D97-AF65-F5344CB8AC3E}">
        <p14:creationId xmlns:p14="http://schemas.microsoft.com/office/powerpoint/2010/main" val="314622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T-CONT Types (Upstream </a:t>
            </a:r>
            <a:r>
              <a:rPr lang="en-US" dirty="0" err="1"/>
              <a:t>QoS</a:t>
            </a:r>
            <a:r>
              <a:rPr lang="en-US" dirty="0"/>
              <a:t>)</a:t>
            </a:r>
          </a:p>
        </p:txBody>
      </p:sp>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416" y="1286721"/>
            <a:ext cx="8663167" cy="3481118"/>
          </a:xfrm>
          <a:prstGeom prst="rect">
            <a:avLst/>
          </a:prstGeom>
        </p:spPr>
      </p:pic>
    </p:spTree>
    <p:extLst>
      <p:ext uri="{BB962C8B-B14F-4D97-AF65-F5344CB8AC3E}">
        <p14:creationId xmlns:p14="http://schemas.microsoft.com/office/powerpoint/2010/main" val="312979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3083" y="1350786"/>
            <a:ext cx="7101010" cy="336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dirty="0"/>
              <a:t>Upstream QoS (2/2)</a:t>
            </a:r>
          </a:p>
        </p:txBody>
      </p:sp>
      <p:sp>
        <p:nvSpPr>
          <p:cNvPr id="3" name="Text Placeholder 2"/>
          <p:cNvSpPr>
            <a:spLocks noGrp="1"/>
          </p:cNvSpPr>
          <p:nvPr>
            <p:ph type="body" idx="13"/>
          </p:nvPr>
        </p:nvSpPr>
        <p:spPr>
          <a:xfrm>
            <a:off x="755651" y="1091329"/>
            <a:ext cx="7639050" cy="787139"/>
          </a:xfrm>
        </p:spPr>
        <p:txBody>
          <a:bodyPr/>
          <a:lstStyle/>
          <a:p>
            <a:pPr marL="0" indent="0">
              <a:buNone/>
            </a:pPr>
            <a:r>
              <a:rPr lang="en-US" dirty="0"/>
              <a:t>DBA will be based on T-CONT types to ensure that total of bandwidth rate does not exceed the maximum of PIR.</a:t>
            </a:r>
          </a:p>
          <a:p>
            <a:endParaRPr lang="en-US" dirty="0"/>
          </a:p>
        </p:txBody>
      </p:sp>
      <p:sp>
        <p:nvSpPr>
          <p:cNvPr id="5" name="矩形 4"/>
          <p:cNvSpPr/>
          <p:nvPr/>
        </p:nvSpPr>
        <p:spPr>
          <a:xfrm>
            <a:off x="752475" y="4229119"/>
            <a:ext cx="3042051" cy="307777"/>
          </a:xfrm>
          <a:prstGeom prst="rect">
            <a:avLst/>
          </a:prstGeom>
        </p:spPr>
        <p:txBody>
          <a:bodyPr wrap="none">
            <a:spAutoFit/>
          </a:bodyPr>
          <a:lstStyle/>
          <a:p>
            <a:pPr fontAlgn="base">
              <a:spcBef>
                <a:spcPct val="0"/>
              </a:spcBef>
              <a:spcAft>
                <a:spcPct val="0"/>
              </a:spcAft>
            </a:pPr>
            <a:r>
              <a:rPr kumimoji="1" lang="en-US" altLang="zh-TW" sz="1400" dirty="0">
                <a:solidFill>
                  <a:srgbClr val="000000"/>
                </a:solidFill>
                <a:ea typeface="新細明體" pitchFamily="18" charset="-120"/>
              </a:rPr>
              <a:t>Total MAX. rate is  1.25G for upstream. </a:t>
            </a:r>
            <a:endParaRPr kumimoji="1" lang="zh-TW" altLang="en-US" sz="1400" dirty="0">
              <a:solidFill>
                <a:srgbClr val="000000"/>
              </a:solidFill>
              <a:ea typeface="新細明體" pitchFamily="18" charset="-120"/>
            </a:endParaRPr>
          </a:p>
        </p:txBody>
      </p:sp>
    </p:spTree>
    <p:extLst>
      <p:ext uri="{BB962C8B-B14F-4D97-AF65-F5344CB8AC3E}">
        <p14:creationId xmlns:p14="http://schemas.microsoft.com/office/powerpoint/2010/main" val="207357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020532" y="1593348"/>
            <a:ext cx="7102936" cy="3295644"/>
            <a:chOff x="1259632" y="3284984"/>
            <a:chExt cx="6696744" cy="3051792"/>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3284984"/>
              <a:ext cx="6696744" cy="305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269182" y="5652132"/>
              <a:ext cx="3407664" cy="307777"/>
            </a:xfrm>
            <a:prstGeom prst="rect">
              <a:avLst/>
            </a:prstGeom>
          </p:spPr>
          <p:txBody>
            <a:bodyPr wrap="none">
              <a:spAutoFit/>
            </a:bodyPr>
            <a:lstStyle/>
            <a:p>
              <a:pPr fontAlgn="base">
                <a:spcBef>
                  <a:spcPct val="0"/>
                </a:spcBef>
                <a:spcAft>
                  <a:spcPct val="0"/>
                </a:spcAft>
              </a:pPr>
              <a:r>
                <a:rPr kumimoji="1" lang="en-US" altLang="zh-TW" sz="1400" dirty="0">
                  <a:solidFill>
                    <a:srgbClr val="000000"/>
                  </a:solidFill>
                  <a:ea typeface="新細明體" pitchFamily="18" charset="-120"/>
                </a:rPr>
                <a:t>Total MAX. rate is  2.5G for downstream </a:t>
              </a:r>
              <a:endParaRPr kumimoji="1" lang="zh-TW" altLang="en-US" sz="1400" dirty="0">
                <a:solidFill>
                  <a:srgbClr val="000000"/>
                </a:solidFill>
                <a:ea typeface="新細明體" pitchFamily="18" charset="-120"/>
              </a:endParaRPr>
            </a:p>
          </p:txBody>
        </p:sp>
      </p:grpSp>
      <p:sp>
        <p:nvSpPr>
          <p:cNvPr id="2" name="Title 1"/>
          <p:cNvSpPr>
            <a:spLocks noGrp="1"/>
          </p:cNvSpPr>
          <p:nvPr>
            <p:ph type="ctrTitle"/>
          </p:nvPr>
        </p:nvSpPr>
        <p:spPr/>
        <p:txBody>
          <a:bodyPr/>
          <a:lstStyle/>
          <a:p>
            <a:r>
              <a:rPr lang="en-US" dirty="0"/>
              <a:t>Downstream rate limit</a:t>
            </a:r>
          </a:p>
        </p:txBody>
      </p:sp>
      <p:sp>
        <p:nvSpPr>
          <p:cNvPr id="3" name="Text Placeholder 2"/>
          <p:cNvSpPr>
            <a:spLocks noGrp="1"/>
          </p:cNvSpPr>
          <p:nvPr>
            <p:ph type="body" idx="13"/>
          </p:nvPr>
        </p:nvSpPr>
        <p:spPr>
          <a:xfrm>
            <a:off x="752475" y="859681"/>
            <a:ext cx="7639050" cy="1477328"/>
          </a:xfrm>
        </p:spPr>
        <p:txBody>
          <a:bodyPr/>
          <a:lstStyle/>
          <a:p>
            <a:r>
              <a:rPr lang="en-US" dirty="0"/>
              <a:t>Downstream rate limit can be applied in OLT or ONT.</a:t>
            </a:r>
          </a:p>
          <a:p>
            <a:pPr lvl="1"/>
            <a:r>
              <a:rPr lang="en-US" dirty="0"/>
              <a:t>ONT can set bandwidth rate limit per gem flow.</a:t>
            </a:r>
          </a:p>
          <a:p>
            <a:pPr lvl="1"/>
            <a:r>
              <a:rPr lang="en-US" dirty="0"/>
              <a:t>OLT can set bandwidth rate limit per: </a:t>
            </a:r>
          </a:p>
          <a:p>
            <a:pPr lvl="2"/>
            <a:r>
              <a:rPr lang="en-US" dirty="0"/>
              <a:t>gem flow, or </a:t>
            </a:r>
          </a:p>
          <a:p>
            <a:pPr lvl="2"/>
            <a:r>
              <a:rPr lang="en-US" dirty="0"/>
              <a:t>gem flow + per ONT.</a:t>
            </a:r>
          </a:p>
          <a:p>
            <a:endParaRPr lang="en-US" dirty="0"/>
          </a:p>
        </p:txBody>
      </p:sp>
    </p:spTree>
    <p:extLst>
      <p:ext uri="{BB962C8B-B14F-4D97-AF65-F5344CB8AC3E}">
        <p14:creationId xmlns:p14="http://schemas.microsoft.com/office/powerpoint/2010/main" val="837202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1" y="291589"/>
            <a:ext cx="7635874" cy="775597"/>
          </a:xfrm>
        </p:spPr>
        <p:txBody>
          <a:bodyPr/>
          <a:lstStyle/>
          <a:p>
            <a:r>
              <a:rPr lang="en-US" dirty="0"/>
              <a:t>Relationship between T-</a:t>
            </a:r>
            <a:r>
              <a:rPr lang="en-US" dirty="0" err="1"/>
              <a:t>Cont</a:t>
            </a:r>
            <a:r>
              <a:rPr lang="en-US" dirty="0"/>
              <a:t> type and Bandwidth type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651" y="1085088"/>
            <a:ext cx="7385204" cy="3511296"/>
          </a:xfrm>
          <a:prstGeom prst="rect">
            <a:avLst/>
          </a:prstGeom>
        </p:spPr>
      </p:pic>
    </p:spTree>
    <p:extLst>
      <p:ext uri="{BB962C8B-B14F-4D97-AF65-F5344CB8AC3E}">
        <p14:creationId xmlns:p14="http://schemas.microsoft.com/office/powerpoint/2010/main" val="99199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Power Budget (1/2)</a:t>
            </a:r>
          </a:p>
        </p:txBody>
      </p:sp>
      <p:sp>
        <p:nvSpPr>
          <p:cNvPr id="7" name="Text Placeholder 6"/>
          <p:cNvSpPr>
            <a:spLocks noGrp="1"/>
          </p:cNvSpPr>
          <p:nvPr>
            <p:ph type="body" idx="13"/>
          </p:nvPr>
        </p:nvSpPr>
        <p:spPr>
          <a:xfrm>
            <a:off x="752475" y="859681"/>
            <a:ext cx="7639050" cy="2654573"/>
          </a:xfrm>
        </p:spPr>
        <p:txBody>
          <a:bodyPr/>
          <a:lstStyle/>
          <a:p>
            <a:r>
              <a:rPr lang="en-US" dirty="0"/>
              <a:t>Splitter attenuation</a:t>
            </a:r>
          </a:p>
          <a:p>
            <a:endParaRPr lang="en-US" dirty="0"/>
          </a:p>
          <a:p>
            <a:endParaRPr lang="en-US" dirty="0"/>
          </a:p>
          <a:p>
            <a:pPr marL="0" indent="0">
              <a:buNone/>
            </a:pPr>
            <a:endParaRPr lang="en-US" dirty="0"/>
          </a:p>
          <a:p>
            <a:r>
              <a:rPr lang="en-US" dirty="0"/>
              <a:t>Loop attenuation</a:t>
            </a:r>
          </a:p>
          <a:p>
            <a:endParaRPr lang="en-US" dirty="0"/>
          </a:p>
          <a:p>
            <a:endParaRPr lang="en-US" dirty="0"/>
          </a:p>
          <a:p>
            <a:endParaRPr lang="en-US" dirty="0"/>
          </a:p>
          <a:p>
            <a:r>
              <a:rPr lang="en-US" dirty="0"/>
              <a:t>Connector attenuation</a:t>
            </a:r>
          </a:p>
        </p:txBody>
      </p:sp>
      <p:graphicFrame>
        <p:nvGraphicFramePr>
          <p:cNvPr id="5" name="表格 38"/>
          <p:cNvGraphicFramePr>
            <a:graphicFrameLocks noGrp="1"/>
          </p:cNvGraphicFramePr>
          <p:nvPr>
            <p:extLst>
              <p:ext uri="{D42A27DB-BD31-4B8C-83A1-F6EECF244321}">
                <p14:modId xmlns:p14="http://schemas.microsoft.com/office/powerpoint/2010/main" val="622048759"/>
              </p:ext>
            </p:extLst>
          </p:nvPr>
        </p:nvGraphicFramePr>
        <p:xfrm>
          <a:off x="755651" y="1217323"/>
          <a:ext cx="7010653" cy="675873"/>
        </p:xfrm>
        <a:graphic>
          <a:graphicData uri="http://schemas.openxmlformats.org/drawingml/2006/table">
            <a:tbl>
              <a:tblPr firstRow="1" bandRow="1">
                <a:tableStyleId>{BDBED569-4797-4DF1-A0F4-6AAB3CD982D8}</a:tableStyleId>
              </a:tblPr>
              <a:tblGrid>
                <a:gridCol w="1548637">
                  <a:extLst>
                    <a:ext uri="{9D8B030D-6E8A-4147-A177-3AD203B41FA5}">
                      <a16:colId xmlns:a16="http://schemas.microsoft.com/office/drawing/2014/main" val="20000"/>
                    </a:ext>
                  </a:extLst>
                </a:gridCol>
                <a:gridCol w="1365504">
                  <a:extLst>
                    <a:ext uri="{9D8B030D-6E8A-4147-A177-3AD203B41FA5}">
                      <a16:colId xmlns:a16="http://schemas.microsoft.com/office/drawing/2014/main" val="20001"/>
                    </a:ext>
                  </a:extLst>
                </a:gridCol>
                <a:gridCol w="1365504">
                  <a:extLst>
                    <a:ext uri="{9D8B030D-6E8A-4147-A177-3AD203B41FA5}">
                      <a16:colId xmlns:a16="http://schemas.microsoft.com/office/drawing/2014/main" val="20002"/>
                    </a:ext>
                  </a:extLst>
                </a:gridCol>
                <a:gridCol w="1365504">
                  <a:extLst>
                    <a:ext uri="{9D8B030D-6E8A-4147-A177-3AD203B41FA5}">
                      <a16:colId xmlns:a16="http://schemas.microsoft.com/office/drawing/2014/main" val="20003"/>
                    </a:ext>
                  </a:extLst>
                </a:gridCol>
                <a:gridCol w="1365504">
                  <a:extLst>
                    <a:ext uri="{9D8B030D-6E8A-4147-A177-3AD203B41FA5}">
                      <a16:colId xmlns:a16="http://schemas.microsoft.com/office/drawing/2014/main" val="20004"/>
                    </a:ext>
                  </a:extLst>
                </a:gridCol>
              </a:tblGrid>
              <a:tr h="352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kern="1200" baseline="0" dirty="0">
                          <a:latin typeface="+mn-lt"/>
                          <a:cs typeface="Arial" pitchFamily="34" charset="0"/>
                        </a:rPr>
                        <a:t>Splitter Type</a:t>
                      </a:r>
                      <a:endParaRPr lang="zh-TW" altLang="en-US" sz="1400" b="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kern="1200" baseline="0" dirty="0">
                          <a:latin typeface="+mn-lt"/>
                          <a:cs typeface="Arial" pitchFamily="34" charset="0"/>
                        </a:rPr>
                        <a:t>1:2</a:t>
                      </a:r>
                      <a:endParaRPr lang="zh-TW" altLang="en-US" sz="1400" b="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a:latin typeface="+mn-lt"/>
                          <a:cs typeface="Arial" pitchFamily="34" charset="0"/>
                        </a:rPr>
                        <a:t>1:4</a:t>
                      </a:r>
                      <a:endParaRPr lang="zh-TW" altLang="en-US" sz="1400" b="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a:latin typeface="+mn-lt"/>
                          <a:cs typeface="Arial" pitchFamily="34" charset="0"/>
                        </a:rPr>
                        <a:t>1:8</a:t>
                      </a:r>
                      <a:endParaRPr lang="zh-TW" altLang="en-US" sz="1400" b="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dirty="0">
                          <a:latin typeface="+mn-lt"/>
                          <a:cs typeface="Arial" pitchFamily="34" charset="0"/>
                        </a:rPr>
                        <a:t>1:32</a:t>
                      </a:r>
                      <a:endParaRPr lang="zh-TW" altLang="en-US" sz="1400" b="0" dirty="0">
                        <a:latin typeface="+mn-lt"/>
                        <a:cs typeface="Arial" pitchFamily="34" charset="0"/>
                      </a:endParaRPr>
                    </a:p>
                  </a:txBody>
                  <a:tcPr anchor="ctr"/>
                </a:tc>
                <a:extLst>
                  <a:ext uri="{0D108BD9-81ED-4DB2-BD59-A6C34878D82A}">
                    <a16:rowId xmlns:a16="http://schemas.microsoft.com/office/drawing/2014/main" val="10000"/>
                  </a:ext>
                </a:extLst>
              </a:tr>
              <a:tr h="323244">
                <a:tc>
                  <a:txBody>
                    <a:bodyPr/>
                    <a:lstStyle/>
                    <a:p>
                      <a:pPr algn="ctr"/>
                      <a:r>
                        <a:rPr lang="en-US" altLang="zh-TW" sz="1400" dirty="0">
                          <a:latin typeface="+mn-lt"/>
                          <a:cs typeface="Arial" pitchFamily="34" charset="0"/>
                        </a:rPr>
                        <a:t>Attenuation</a:t>
                      </a:r>
                      <a:endParaRPr lang="zh-TW" altLang="en-US" sz="140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mn-lt"/>
                          <a:cs typeface="Arial" pitchFamily="34" charset="0"/>
                        </a:rPr>
                        <a:t>≤ </a:t>
                      </a:r>
                      <a:r>
                        <a:rPr lang="en-US" altLang="zh-TW" sz="1400" dirty="0">
                          <a:latin typeface="+mn-lt"/>
                          <a:cs typeface="Arial" pitchFamily="34" charset="0"/>
                        </a:rPr>
                        <a:t>3.5 dB</a:t>
                      </a:r>
                      <a:endParaRPr lang="zh-TW" altLang="en-US" sz="1400" dirty="0">
                        <a:latin typeface="+mn-lt"/>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mn-lt"/>
                          <a:cs typeface="Arial" pitchFamily="34" charset="0"/>
                        </a:rPr>
                        <a:t>≤ </a:t>
                      </a:r>
                      <a:r>
                        <a:rPr lang="en-US" altLang="zh-TW" sz="1400" dirty="0">
                          <a:latin typeface="+mn-lt"/>
                          <a:cs typeface="Arial" pitchFamily="34" charset="0"/>
                        </a:rPr>
                        <a:t>7.0 dB</a:t>
                      </a:r>
                      <a:endParaRPr lang="zh-TW" altLang="en-US" sz="1400" dirty="0">
                        <a:latin typeface="+mn-lt"/>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mn-lt"/>
                          <a:cs typeface="Arial" pitchFamily="34" charset="0"/>
                        </a:rPr>
                        <a:t>≤ </a:t>
                      </a:r>
                      <a:r>
                        <a:rPr lang="en-US" altLang="zh-TW" sz="1400" dirty="0">
                          <a:latin typeface="+mn-lt"/>
                          <a:cs typeface="Arial" pitchFamily="34" charset="0"/>
                        </a:rPr>
                        <a:t>10.5 dB</a:t>
                      </a:r>
                      <a:endParaRPr lang="zh-TW" altLang="en-US" sz="1400" dirty="0">
                        <a:latin typeface="+mn-lt"/>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mn-lt"/>
                          <a:cs typeface="Arial" pitchFamily="34" charset="0"/>
                        </a:rPr>
                        <a:t>≤ </a:t>
                      </a:r>
                      <a:r>
                        <a:rPr lang="en-US" altLang="zh-TW" sz="1400" dirty="0">
                          <a:latin typeface="+mn-lt"/>
                          <a:cs typeface="Arial" pitchFamily="34" charset="0"/>
                        </a:rPr>
                        <a:t>17.5 dB</a:t>
                      </a:r>
                      <a:endParaRPr lang="zh-TW" altLang="en-US" sz="1400" dirty="0">
                        <a:latin typeface="+mn-lt"/>
                        <a:cs typeface="Arial" pitchFamily="34" charset="0"/>
                      </a:endParaRPr>
                    </a:p>
                  </a:txBody>
                  <a:tcPr anchor="ctr"/>
                </a:tc>
                <a:extLst>
                  <a:ext uri="{0D108BD9-81ED-4DB2-BD59-A6C34878D82A}">
                    <a16:rowId xmlns:a16="http://schemas.microsoft.com/office/drawing/2014/main" val="10001"/>
                  </a:ext>
                </a:extLst>
              </a:tr>
            </a:tbl>
          </a:graphicData>
        </a:graphic>
      </p:graphicFrame>
      <p:graphicFrame>
        <p:nvGraphicFramePr>
          <p:cNvPr id="8" name="表格 38"/>
          <p:cNvGraphicFramePr>
            <a:graphicFrameLocks noGrp="1"/>
          </p:cNvGraphicFramePr>
          <p:nvPr>
            <p:extLst>
              <p:ext uri="{D42A27DB-BD31-4B8C-83A1-F6EECF244321}">
                <p14:modId xmlns:p14="http://schemas.microsoft.com/office/powerpoint/2010/main" val="382204244"/>
              </p:ext>
            </p:extLst>
          </p:nvPr>
        </p:nvGraphicFramePr>
        <p:xfrm>
          <a:off x="752474" y="2181030"/>
          <a:ext cx="3185541" cy="675873"/>
        </p:xfrm>
        <a:graphic>
          <a:graphicData uri="http://schemas.openxmlformats.org/drawingml/2006/table">
            <a:tbl>
              <a:tblPr firstRow="1" bandRow="1">
                <a:tableStyleId>{BDBED569-4797-4DF1-A0F4-6AAB3CD982D8}</a:tableStyleId>
              </a:tblPr>
              <a:tblGrid>
                <a:gridCol w="1692865">
                  <a:extLst>
                    <a:ext uri="{9D8B030D-6E8A-4147-A177-3AD203B41FA5}">
                      <a16:colId xmlns:a16="http://schemas.microsoft.com/office/drawing/2014/main" val="20000"/>
                    </a:ext>
                  </a:extLst>
                </a:gridCol>
                <a:gridCol w="1492676">
                  <a:extLst>
                    <a:ext uri="{9D8B030D-6E8A-4147-A177-3AD203B41FA5}">
                      <a16:colId xmlns:a16="http://schemas.microsoft.com/office/drawing/2014/main" val="20001"/>
                    </a:ext>
                  </a:extLst>
                </a:gridCol>
              </a:tblGrid>
              <a:tr h="352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kern="1200" baseline="0" dirty="0">
                          <a:latin typeface="+mn-lt"/>
                          <a:cs typeface="Arial" pitchFamily="34" charset="0"/>
                        </a:rPr>
                        <a:t>Loop distance</a:t>
                      </a:r>
                      <a:endParaRPr lang="zh-TW" altLang="en-US" sz="1400" b="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kern="1200" baseline="0" dirty="0">
                          <a:latin typeface="+mn-lt"/>
                          <a:cs typeface="Arial" pitchFamily="34" charset="0"/>
                        </a:rPr>
                        <a:t>Per Km</a:t>
                      </a:r>
                      <a:endParaRPr lang="zh-TW" altLang="en-US" sz="1400" b="0" dirty="0">
                        <a:latin typeface="+mn-lt"/>
                        <a:cs typeface="Arial" pitchFamily="34" charset="0"/>
                      </a:endParaRPr>
                    </a:p>
                  </a:txBody>
                  <a:tcPr anchor="ctr"/>
                </a:tc>
                <a:extLst>
                  <a:ext uri="{0D108BD9-81ED-4DB2-BD59-A6C34878D82A}">
                    <a16:rowId xmlns:a16="http://schemas.microsoft.com/office/drawing/2014/main" val="10000"/>
                  </a:ext>
                </a:extLst>
              </a:tr>
              <a:tr h="323244">
                <a:tc>
                  <a:txBody>
                    <a:bodyPr/>
                    <a:lstStyle/>
                    <a:p>
                      <a:pPr algn="ctr"/>
                      <a:r>
                        <a:rPr lang="en-US" altLang="zh-TW" sz="1400" dirty="0">
                          <a:latin typeface="+mn-lt"/>
                          <a:cs typeface="Arial" pitchFamily="34" charset="0"/>
                        </a:rPr>
                        <a:t>Attenuation</a:t>
                      </a:r>
                      <a:endParaRPr lang="zh-TW" altLang="en-US" sz="140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mn-lt"/>
                          <a:cs typeface="Arial" pitchFamily="34" charset="0"/>
                        </a:rPr>
                        <a:t>≤ </a:t>
                      </a:r>
                      <a:r>
                        <a:rPr lang="en-US" altLang="zh-TW" sz="1400" dirty="0">
                          <a:latin typeface="+mn-lt"/>
                          <a:cs typeface="Arial" pitchFamily="34" charset="0"/>
                        </a:rPr>
                        <a:t>0.5 dB</a:t>
                      </a:r>
                      <a:endParaRPr lang="zh-TW" altLang="en-US" sz="1400" dirty="0">
                        <a:latin typeface="+mn-lt"/>
                        <a:cs typeface="Arial" pitchFamily="34" charset="0"/>
                      </a:endParaRPr>
                    </a:p>
                  </a:txBody>
                  <a:tcPr anchor="ctr"/>
                </a:tc>
                <a:extLst>
                  <a:ext uri="{0D108BD9-81ED-4DB2-BD59-A6C34878D82A}">
                    <a16:rowId xmlns:a16="http://schemas.microsoft.com/office/drawing/2014/main" val="10001"/>
                  </a:ext>
                </a:extLst>
              </a:tr>
            </a:tbl>
          </a:graphicData>
        </a:graphic>
      </p:graphicFrame>
      <p:graphicFrame>
        <p:nvGraphicFramePr>
          <p:cNvPr id="9" name="表格 38"/>
          <p:cNvGraphicFramePr>
            <a:graphicFrameLocks noGrp="1"/>
          </p:cNvGraphicFramePr>
          <p:nvPr>
            <p:extLst>
              <p:ext uri="{D42A27DB-BD31-4B8C-83A1-F6EECF244321}">
                <p14:modId xmlns:p14="http://schemas.microsoft.com/office/powerpoint/2010/main" val="460475431"/>
              </p:ext>
            </p:extLst>
          </p:nvPr>
        </p:nvGraphicFramePr>
        <p:xfrm>
          <a:off x="752474" y="3196023"/>
          <a:ext cx="3185542" cy="675873"/>
        </p:xfrm>
        <a:graphic>
          <a:graphicData uri="http://schemas.openxmlformats.org/drawingml/2006/table">
            <a:tbl>
              <a:tblPr firstRow="1" bandRow="1">
                <a:tableStyleId>{BDBED569-4797-4DF1-A0F4-6AAB3CD982D8}</a:tableStyleId>
              </a:tblPr>
              <a:tblGrid>
                <a:gridCol w="1692865">
                  <a:extLst>
                    <a:ext uri="{9D8B030D-6E8A-4147-A177-3AD203B41FA5}">
                      <a16:colId xmlns:a16="http://schemas.microsoft.com/office/drawing/2014/main" val="20000"/>
                    </a:ext>
                  </a:extLst>
                </a:gridCol>
                <a:gridCol w="1492677">
                  <a:extLst>
                    <a:ext uri="{9D8B030D-6E8A-4147-A177-3AD203B41FA5}">
                      <a16:colId xmlns:a16="http://schemas.microsoft.com/office/drawing/2014/main" val="20001"/>
                    </a:ext>
                  </a:extLst>
                </a:gridCol>
              </a:tblGrid>
              <a:tr h="352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kern="1200" baseline="0" dirty="0">
                          <a:latin typeface="+mn-lt"/>
                          <a:cs typeface="Arial" pitchFamily="34" charset="0"/>
                        </a:rPr>
                        <a:t>SC Connector</a:t>
                      </a:r>
                      <a:endParaRPr lang="zh-TW" altLang="en-US" sz="1400" b="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0" kern="1200" baseline="0" dirty="0">
                          <a:latin typeface="+mn-lt"/>
                          <a:cs typeface="Arial" pitchFamily="34" charset="0"/>
                        </a:rPr>
                        <a:t>Per Connector</a:t>
                      </a:r>
                      <a:endParaRPr lang="zh-TW" altLang="en-US" sz="1400" b="0" dirty="0">
                        <a:latin typeface="+mn-lt"/>
                        <a:cs typeface="Arial" pitchFamily="34" charset="0"/>
                      </a:endParaRPr>
                    </a:p>
                  </a:txBody>
                  <a:tcPr anchor="ctr"/>
                </a:tc>
                <a:extLst>
                  <a:ext uri="{0D108BD9-81ED-4DB2-BD59-A6C34878D82A}">
                    <a16:rowId xmlns:a16="http://schemas.microsoft.com/office/drawing/2014/main" val="10000"/>
                  </a:ext>
                </a:extLst>
              </a:tr>
              <a:tr h="323244">
                <a:tc>
                  <a:txBody>
                    <a:bodyPr/>
                    <a:lstStyle/>
                    <a:p>
                      <a:pPr algn="ctr"/>
                      <a:r>
                        <a:rPr lang="en-US" altLang="zh-TW" sz="1400" dirty="0">
                          <a:latin typeface="+mn-lt"/>
                          <a:cs typeface="Arial" pitchFamily="34" charset="0"/>
                        </a:rPr>
                        <a:t>Attenuation</a:t>
                      </a:r>
                      <a:endParaRPr lang="zh-TW" altLang="en-US" sz="1400" dirty="0">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mn-lt"/>
                          <a:cs typeface="Arial" pitchFamily="34" charset="0"/>
                        </a:rPr>
                        <a:t>≤ </a:t>
                      </a:r>
                      <a:r>
                        <a:rPr lang="en-US" altLang="zh-TW" sz="1400" dirty="0">
                          <a:latin typeface="+mn-lt"/>
                          <a:cs typeface="Arial" pitchFamily="34" charset="0"/>
                        </a:rPr>
                        <a:t>0.3 dB</a:t>
                      </a:r>
                      <a:endParaRPr lang="zh-TW" altLang="en-US" sz="1400" dirty="0">
                        <a:latin typeface="+mn-lt"/>
                        <a:cs typeface="Arial" pitchFamily="34" charset="0"/>
                      </a:endParaRPr>
                    </a:p>
                  </a:txBody>
                  <a:tcPr anchor="ctr"/>
                </a:tc>
                <a:extLst>
                  <a:ext uri="{0D108BD9-81ED-4DB2-BD59-A6C34878D82A}">
                    <a16:rowId xmlns:a16="http://schemas.microsoft.com/office/drawing/2014/main" val="10001"/>
                  </a:ext>
                </a:extLst>
              </a:tr>
            </a:tbl>
          </a:graphicData>
        </a:graphic>
      </p:graphicFrame>
      <p:pic>
        <p:nvPicPr>
          <p:cNvPr id="1026" name="Picture 2" descr="http://www.thefoa.org/tech/connpics/S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3403" y="2348248"/>
            <a:ext cx="2532526" cy="1916278"/>
          </a:xfrm>
          <a:prstGeom prst="rect">
            <a:avLst/>
          </a:prstGeom>
          <a:solidFill>
            <a:srgbClr val="FF8900"/>
          </a:solidFill>
          <a:ln w="6350">
            <a:solidFill>
              <a:schemeClr val="bg1">
                <a:lumMod val="50000"/>
              </a:schemeClr>
            </a:solidFill>
          </a:ln>
          <a:extLst/>
        </p:spPr>
      </p:pic>
      <p:pic>
        <p:nvPicPr>
          <p:cNvPr id="1028" name="Picture 4" descr="P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4533" y="324079"/>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0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Power Budget (2/2)</a:t>
            </a:r>
          </a:p>
        </p:txBody>
      </p:sp>
      <p:pic>
        <p:nvPicPr>
          <p:cNvPr id="41" name="Picture 4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1" y="2294453"/>
            <a:ext cx="7503767" cy="271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0755" y="686569"/>
            <a:ext cx="5724457" cy="1607884"/>
          </a:xfrm>
          <a:prstGeom prst="rect">
            <a:avLst/>
          </a:prstGeom>
        </p:spPr>
      </p:pic>
    </p:spTree>
    <p:extLst>
      <p:ext uri="{BB962C8B-B14F-4D97-AF65-F5344CB8AC3E}">
        <p14:creationId xmlns:p14="http://schemas.microsoft.com/office/powerpoint/2010/main" val="140783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755649" y="284649"/>
            <a:ext cx="7629527" cy="369332"/>
          </a:xfrm>
        </p:spPr>
        <p:txBody>
          <a:bodyPr/>
          <a:lstStyle/>
          <a:p>
            <a:pPr algn="l"/>
            <a:r>
              <a:rPr kumimoji="1" lang="en-US" altLang="zh-TW" dirty="0"/>
              <a:t>Agenda</a:t>
            </a:r>
            <a:endParaRPr kumimoji="1" lang="zh-TW" altLang="en-US" dirty="0"/>
          </a:p>
        </p:txBody>
      </p:sp>
      <p:sp>
        <p:nvSpPr>
          <p:cNvPr id="2" name="文字版面配置區 1"/>
          <p:cNvSpPr>
            <a:spLocks noGrp="1"/>
          </p:cNvSpPr>
          <p:nvPr>
            <p:ph type="body" idx="14"/>
          </p:nvPr>
        </p:nvSpPr>
        <p:spPr>
          <a:prstGeom prst="rect">
            <a:avLst/>
          </a:prstGeom>
        </p:spPr>
        <p:txBody>
          <a:bodyPr>
            <a:normAutofit/>
          </a:bodyPr>
          <a:lstStyle/>
          <a:p>
            <a:r>
              <a:rPr kumimoji="1" lang="en-US" altLang="zh-TW" dirty="0"/>
              <a:t>GPON Technology</a:t>
            </a:r>
          </a:p>
          <a:p>
            <a:r>
              <a:rPr kumimoji="1" lang="en-US" altLang="zh-TW" dirty="0"/>
              <a:t>CLI Service Provision</a:t>
            </a:r>
          </a:p>
          <a:p>
            <a:r>
              <a:rPr kumimoji="1" lang="en-US" altLang="zh-TW" dirty="0"/>
              <a:t>Element Management System</a:t>
            </a:r>
          </a:p>
          <a:p>
            <a:r>
              <a:rPr kumimoji="1" lang="en-US" altLang="zh-TW" dirty="0"/>
              <a:t>New ONT Model Introduction</a:t>
            </a:r>
          </a:p>
          <a:p>
            <a:r>
              <a:rPr kumimoji="1" lang="en-US" altLang="zh-TW" dirty="0"/>
              <a:t>New Firmware Improvements</a:t>
            </a:r>
          </a:p>
        </p:txBody>
      </p:sp>
    </p:spTree>
    <p:extLst>
      <p:ext uri="{BB962C8B-B14F-4D97-AF65-F5344CB8AC3E}">
        <p14:creationId xmlns:p14="http://schemas.microsoft.com/office/powerpoint/2010/main" val="3649900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339" y="292094"/>
            <a:ext cx="6994034" cy="369332"/>
          </a:xfrm>
        </p:spPr>
        <p:txBody>
          <a:bodyPr/>
          <a:lstStyle/>
          <a:p>
            <a:pPr algn="l"/>
            <a:r>
              <a:rPr kumimoji="1" lang="en-US" altLang="zh-TW" dirty="0"/>
              <a:t>Any Question?</a:t>
            </a:r>
            <a:endParaRPr kumimoji="1" lang="zh-TW" altLang="en-US" dirty="0"/>
          </a:p>
        </p:txBody>
      </p:sp>
      <p:sp>
        <p:nvSpPr>
          <p:cNvPr id="3" name="文字版面配置區 2"/>
          <p:cNvSpPr>
            <a:spLocks noGrp="1"/>
          </p:cNvSpPr>
          <p:nvPr>
            <p:ph type="body" idx="1"/>
          </p:nvPr>
        </p:nvSpPr>
        <p:spPr/>
        <p:txBody>
          <a:bodyPr/>
          <a:lstStyle/>
          <a:p>
            <a:r>
              <a:rPr kumimoji="1" lang="en-US" altLang="zh-TW" dirty="0"/>
              <a:t>01</a:t>
            </a:r>
            <a:endParaRPr kumimoji="1" lang="zh-TW" altLang="en-US" dirty="0"/>
          </a:p>
        </p:txBody>
      </p:sp>
    </p:spTree>
    <p:extLst>
      <p:ext uri="{BB962C8B-B14F-4D97-AF65-F5344CB8AC3E}">
        <p14:creationId xmlns:p14="http://schemas.microsoft.com/office/powerpoint/2010/main" val="3125503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43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339" y="292094"/>
            <a:ext cx="6994034" cy="369332"/>
          </a:xfrm>
        </p:spPr>
        <p:txBody>
          <a:bodyPr/>
          <a:lstStyle/>
          <a:p>
            <a:pPr algn="l"/>
            <a:r>
              <a:rPr lang="en-US" dirty="0"/>
              <a:t>GPON Technology</a:t>
            </a:r>
          </a:p>
        </p:txBody>
      </p:sp>
      <p:sp>
        <p:nvSpPr>
          <p:cNvPr id="6" name="Text Placeholder 5"/>
          <p:cNvSpPr>
            <a:spLocks noGrp="1"/>
          </p:cNvSpPr>
          <p:nvPr>
            <p:ph type="body" idx="1"/>
          </p:nvPr>
        </p:nvSpPr>
        <p:spPr/>
        <p:txBody>
          <a:bodyPr/>
          <a:lstStyle/>
          <a:p>
            <a:r>
              <a:rPr lang="en-US" dirty="0"/>
              <a:t>01</a:t>
            </a:r>
          </a:p>
        </p:txBody>
      </p:sp>
    </p:spTree>
    <p:extLst>
      <p:ext uri="{BB962C8B-B14F-4D97-AF65-F5344CB8AC3E}">
        <p14:creationId xmlns:p14="http://schemas.microsoft.com/office/powerpoint/2010/main" val="267354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4"/>
          </p:nvPr>
        </p:nvSpPr>
        <p:spPr>
          <a:prstGeom prst="rect">
            <a:avLst/>
          </a:prstGeom>
        </p:spPr>
        <p:txBody>
          <a:bodyPr>
            <a:normAutofit fontScale="85000" lnSpcReduction="20000"/>
          </a:bodyPr>
          <a:lstStyle/>
          <a:p>
            <a:r>
              <a:rPr kumimoji="1" lang="en-US" altLang="zh-TW" dirty="0"/>
              <a:t>GPON Technology</a:t>
            </a:r>
          </a:p>
          <a:p>
            <a:pPr lvl="1"/>
            <a:r>
              <a:rPr kumimoji="1" lang="en-US" altLang="zh-TW" dirty="0"/>
              <a:t>What is PON?</a:t>
            </a:r>
          </a:p>
          <a:p>
            <a:pPr lvl="1"/>
            <a:r>
              <a:rPr kumimoji="1" lang="en-US" altLang="zh-TW" dirty="0"/>
              <a:t>Why PON?</a:t>
            </a:r>
          </a:p>
          <a:p>
            <a:pPr lvl="1"/>
            <a:r>
              <a:rPr kumimoji="1" lang="en-US" altLang="zh-TW" dirty="0"/>
              <a:t>What are the benefits?</a:t>
            </a:r>
          </a:p>
          <a:p>
            <a:pPr lvl="1"/>
            <a:r>
              <a:rPr kumimoji="1" lang="en-US" altLang="zh-TW" dirty="0"/>
              <a:t>What is GPON?</a:t>
            </a:r>
          </a:p>
          <a:p>
            <a:pPr lvl="1"/>
            <a:r>
              <a:rPr kumimoji="1" lang="en-US" altLang="zh-TW" dirty="0"/>
              <a:t>GPON standards</a:t>
            </a:r>
          </a:p>
          <a:p>
            <a:pPr lvl="1"/>
            <a:r>
              <a:rPr kumimoji="1" lang="en-US" altLang="zh-TW" dirty="0"/>
              <a:t>GPON upstream</a:t>
            </a:r>
          </a:p>
          <a:p>
            <a:pPr lvl="1"/>
            <a:r>
              <a:rPr kumimoji="1" lang="en-US" altLang="zh-TW" dirty="0"/>
              <a:t>GPON terminology</a:t>
            </a:r>
          </a:p>
          <a:p>
            <a:pPr lvl="1"/>
            <a:r>
              <a:rPr kumimoji="1" lang="en-US" altLang="zh-TW" dirty="0"/>
              <a:t>GPON DBA</a:t>
            </a:r>
          </a:p>
          <a:p>
            <a:pPr lvl="1"/>
            <a:r>
              <a:rPr kumimoji="1" lang="en-US" altLang="zh-TW" dirty="0"/>
              <a:t>T-CONT Types</a:t>
            </a:r>
          </a:p>
          <a:p>
            <a:pPr lvl="1"/>
            <a:r>
              <a:rPr kumimoji="1" lang="en-US" altLang="zh-TW" dirty="0"/>
              <a:t>Upstream QoS</a:t>
            </a:r>
          </a:p>
          <a:p>
            <a:pPr lvl="1"/>
            <a:r>
              <a:rPr kumimoji="1" lang="en-US" altLang="zh-TW" dirty="0"/>
              <a:t>Downstream Rate Limit</a:t>
            </a:r>
          </a:p>
          <a:p>
            <a:pPr lvl="1"/>
            <a:r>
              <a:rPr kumimoji="1" lang="en-US" altLang="zh-TW" dirty="0"/>
              <a:t>Relationship between T-CONT Type and Bandwidth Type</a:t>
            </a:r>
          </a:p>
          <a:p>
            <a:pPr lvl="1"/>
            <a:r>
              <a:rPr kumimoji="1" lang="en-US" altLang="zh-TW" dirty="0"/>
              <a:t>Power Budget</a:t>
            </a:r>
          </a:p>
          <a:p>
            <a:pPr lvl="1"/>
            <a:endParaRPr kumimoji="1" lang="en-US" altLang="zh-TW" dirty="0"/>
          </a:p>
        </p:txBody>
      </p:sp>
    </p:spTree>
    <p:extLst>
      <p:ext uri="{BB962C8B-B14F-4D97-AF65-F5344CB8AC3E}">
        <p14:creationId xmlns:p14="http://schemas.microsoft.com/office/powerpoint/2010/main" val="311034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55651" y="291589"/>
            <a:ext cx="7635874" cy="387798"/>
          </a:xfrm>
        </p:spPr>
        <p:txBody>
          <a:bodyPr/>
          <a:lstStyle/>
          <a:p>
            <a:r>
              <a:rPr lang="en-US" dirty="0"/>
              <a:t>What is PON?</a:t>
            </a:r>
          </a:p>
        </p:txBody>
      </p:sp>
      <p:sp>
        <p:nvSpPr>
          <p:cNvPr id="7" name="Text Placeholder 6"/>
          <p:cNvSpPr>
            <a:spLocks noGrp="1"/>
          </p:cNvSpPr>
          <p:nvPr>
            <p:ph type="body" idx="13"/>
          </p:nvPr>
        </p:nvSpPr>
        <p:spPr>
          <a:xfrm>
            <a:off x="752475" y="859681"/>
            <a:ext cx="7639050" cy="2128275"/>
          </a:xfrm>
        </p:spPr>
        <p:txBody>
          <a:bodyPr/>
          <a:lstStyle/>
          <a:p>
            <a:pPr marL="285750" indent="-285750">
              <a:buFont typeface="Arial" panose="020B0604020202020204" pitchFamily="34" charset="0"/>
              <a:buChar char="•"/>
            </a:pPr>
            <a:r>
              <a:rPr lang="en-US" dirty="0"/>
              <a:t>PON is one kind of passive optical network with one point to multipoint fiber structure for last mile.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PON consists of: </a:t>
            </a:r>
          </a:p>
          <a:p>
            <a:pPr lvl="2" indent="-285750"/>
            <a:r>
              <a:rPr lang="en-US" sz="1300" b="1" dirty="0"/>
              <a:t>O</a:t>
            </a:r>
            <a:r>
              <a:rPr lang="en-US" sz="1300" dirty="0"/>
              <a:t>ptical </a:t>
            </a:r>
            <a:r>
              <a:rPr lang="en-US" sz="1300" b="1" dirty="0"/>
              <a:t>L</a:t>
            </a:r>
            <a:r>
              <a:rPr lang="en-US" sz="1300" dirty="0"/>
              <a:t>ine </a:t>
            </a:r>
            <a:r>
              <a:rPr lang="en-US" sz="1300" b="1" dirty="0"/>
              <a:t>T</a:t>
            </a:r>
            <a:r>
              <a:rPr lang="en-US" sz="1300" dirty="0"/>
              <a:t>erminal (OLT), </a:t>
            </a:r>
          </a:p>
          <a:p>
            <a:pPr lvl="2" indent="-285750"/>
            <a:r>
              <a:rPr lang="en-US" sz="1300" b="1" dirty="0"/>
              <a:t>O</a:t>
            </a:r>
            <a:r>
              <a:rPr lang="en-US" sz="1300" dirty="0"/>
              <a:t>ptical </a:t>
            </a:r>
            <a:r>
              <a:rPr lang="en-US" sz="1300" b="1" dirty="0"/>
              <a:t>N</a:t>
            </a:r>
            <a:r>
              <a:rPr lang="en-US" sz="1300" dirty="0"/>
              <a:t>etwork </a:t>
            </a:r>
            <a:r>
              <a:rPr lang="en-US" sz="1300" b="1" dirty="0"/>
              <a:t>T</a:t>
            </a:r>
            <a:r>
              <a:rPr lang="en-US" sz="1300" dirty="0"/>
              <a:t>ermination (ONT), and </a:t>
            </a:r>
          </a:p>
          <a:p>
            <a:pPr lvl="2" indent="-285750"/>
            <a:r>
              <a:rPr lang="en-US" sz="1300" b="1" dirty="0"/>
              <a:t>P</a:t>
            </a:r>
            <a:r>
              <a:rPr lang="en-US" sz="1300" dirty="0"/>
              <a:t>assive </a:t>
            </a:r>
            <a:r>
              <a:rPr lang="en-US" sz="1300" b="1" dirty="0"/>
              <a:t>O</a:t>
            </a:r>
            <a:r>
              <a:rPr lang="en-US" sz="1300" dirty="0"/>
              <a:t>ptical </a:t>
            </a:r>
            <a:r>
              <a:rPr lang="en-US" sz="1300" b="1" dirty="0"/>
              <a:t>S</a:t>
            </a:r>
            <a:r>
              <a:rPr lang="en-US" sz="1300" dirty="0"/>
              <a:t>plitter.</a:t>
            </a:r>
          </a:p>
          <a:p>
            <a:endParaRPr lang="en-US" dirty="0"/>
          </a:p>
        </p:txBody>
      </p:sp>
      <p:pic>
        <p:nvPicPr>
          <p:cNvPr id="8" name="圖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00019" y="2795867"/>
            <a:ext cx="5733898" cy="2256566"/>
          </a:xfrm>
          <a:prstGeom prst="rect">
            <a:avLst/>
          </a:prstGeom>
        </p:spPr>
      </p:pic>
    </p:spTree>
    <p:extLst>
      <p:ext uri="{BB962C8B-B14F-4D97-AF65-F5344CB8AC3E}">
        <p14:creationId xmlns:p14="http://schemas.microsoft.com/office/powerpoint/2010/main" val="117306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a:ea typeface="Arial Unicode MS" pitchFamily="34" charset="-128"/>
              </a:rPr>
              <a:t>Why PON?  (1/2)</a:t>
            </a:r>
            <a:endParaRPr lang="en-US" dirty="0"/>
          </a:p>
        </p:txBody>
      </p:sp>
      <p:sp>
        <p:nvSpPr>
          <p:cNvPr id="3" name="Text Placeholder 2"/>
          <p:cNvSpPr>
            <a:spLocks noGrp="1"/>
          </p:cNvSpPr>
          <p:nvPr>
            <p:ph type="body" idx="13"/>
          </p:nvPr>
        </p:nvSpPr>
        <p:spPr>
          <a:xfrm>
            <a:off x="752475" y="859681"/>
            <a:ext cx="7639050" cy="1412694"/>
          </a:xfrm>
        </p:spPr>
        <p:txBody>
          <a:bodyPr/>
          <a:lstStyle/>
          <a:p>
            <a:pPr marL="285750" indent="-285750">
              <a:buFont typeface="Arial" panose="020B0604020202020204" pitchFamily="34" charset="0"/>
              <a:buChar char="•"/>
            </a:pPr>
            <a:r>
              <a:rPr lang="en-US" altLang="zh-TW" dirty="0"/>
              <a:t>Increasing Bandwidth Demands.</a:t>
            </a:r>
          </a:p>
          <a:p>
            <a:pPr marL="285750" indent="-285750">
              <a:buFont typeface="Arial" panose="020B0604020202020204" pitchFamily="34" charset="0"/>
              <a:buChar char="•"/>
            </a:pPr>
            <a:r>
              <a:rPr lang="en-US" altLang="zh-TW" dirty="0"/>
              <a:t>Ideal solution for stable networks.</a:t>
            </a:r>
            <a:endParaRPr kumimoji="1" lang="en-US" altLang="zh-TW" kern="0" dirty="0">
              <a:solidFill>
                <a:srgbClr val="000000"/>
              </a:solidFill>
            </a:endParaRPr>
          </a:p>
          <a:p>
            <a:pPr marL="742950" lvl="1" indent="-285750">
              <a:buFont typeface="Arial" panose="020B0604020202020204" pitchFamily="34" charset="0"/>
              <a:buChar char="•"/>
            </a:pPr>
            <a:r>
              <a:rPr lang="en-US" altLang="zh-TW" sz="1400" dirty="0">
                <a:solidFill>
                  <a:schemeClr val="tx2"/>
                </a:solidFill>
                <a:latin typeface="Century Gothic"/>
                <a:cs typeface="Century Gothic"/>
              </a:rPr>
              <a:t>Immune to electromagnetic interference.</a:t>
            </a:r>
          </a:p>
          <a:p>
            <a:pPr marL="285750" indent="-285750">
              <a:buFont typeface="Arial" panose="020B0604020202020204" pitchFamily="34" charset="0"/>
              <a:buChar char="•"/>
            </a:pPr>
            <a:r>
              <a:rPr lang="en-US" altLang="zh-TW" dirty="0"/>
              <a:t>Reduce the number of lasers.</a:t>
            </a:r>
          </a:p>
          <a:p>
            <a:endParaRPr lang="en-US" dirty="0"/>
          </a:p>
        </p:txBody>
      </p:sp>
      <p:grpSp>
        <p:nvGrpSpPr>
          <p:cNvPr id="48" name="Group 47"/>
          <p:cNvGrpSpPr/>
          <p:nvPr/>
        </p:nvGrpSpPr>
        <p:grpSpPr>
          <a:xfrm>
            <a:off x="872439" y="2291843"/>
            <a:ext cx="7399121" cy="2262117"/>
            <a:chOff x="718823" y="2350683"/>
            <a:chExt cx="7399121" cy="2262117"/>
          </a:xfrm>
        </p:grpSpPr>
        <p:sp>
          <p:nvSpPr>
            <p:cNvPr id="47" name="AutoShape 22"/>
            <p:cNvSpPr>
              <a:spLocks noChangeArrowheads="1"/>
            </p:cNvSpPr>
            <p:nvPr/>
          </p:nvSpPr>
          <p:spPr bwMode="auto">
            <a:xfrm>
              <a:off x="3150846" y="2414840"/>
              <a:ext cx="2232025" cy="1008062"/>
            </a:xfrm>
            <a:prstGeom prst="wedgeRectCallout">
              <a:avLst>
                <a:gd name="adj1" fmla="val 5841"/>
                <a:gd name="adj2" fmla="val 77921"/>
              </a:avLst>
            </a:prstGeom>
            <a:solidFill>
              <a:srgbClr val="00CCFF"/>
            </a:solidFill>
            <a:ln w="9525" algn="ctr">
              <a:solidFill>
                <a:schemeClr val="tx1"/>
              </a:solidFill>
              <a:miter lim="800000"/>
              <a:headEnd/>
              <a:tailEnd/>
            </a:ln>
          </p:spPr>
          <p:txBody>
            <a:bodyP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50000"/>
                </a:spcBef>
                <a:spcAft>
                  <a:spcPct val="0"/>
                </a:spcAft>
                <a:buClrTx/>
                <a:buFontTx/>
                <a:buNone/>
              </a:pPr>
              <a:r>
                <a:rPr kumimoji="1" lang="en-US" altLang="zh-TW" sz="1400">
                  <a:solidFill>
                    <a:srgbClr val="000000"/>
                  </a:solidFill>
                  <a:latin typeface="Arial"/>
                </a:rPr>
                <a:t>Current Last mile constrains the bandwidth delivery to customer.</a:t>
              </a:r>
              <a:endParaRPr kumimoji="1" lang="en-US" altLang="zh-TW" sz="1400" dirty="0">
                <a:solidFill>
                  <a:srgbClr val="000000"/>
                </a:solidFill>
                <a:latin typeface="Arial"/>
              </a:endParaRPr>
            </a:p>
          </p:txBody>
        </p:sp>
        <p:grpSp>
          <p:nvGrpSpPr>
            <p:cNvPr id="30" name="Group 29"/>
            <p:cNvGrpSpPr/>
            <p:nvPr/>
          </p:nvGrpSpPr>
          <p:grpSpPr>
            <a:xfrm>
              <a:off x="718823" y="2350683"/>
              <a:ext cx="7399121" cy="2262117"/>
              <a:chOff x="683568" y="1400734"/>
              <a:chExt cx="7399121" cy="2262117"/>
            </a:xfrm>
          </p:grpSpPr>
          <p:sp>
            <p:nvSpPr>
              <p:cNvPr id="31" name="AutoShape 3"/>
              <p:cNvSpPr>
                <a:spLocks noChangeArrowheads="1"/>
              </p:cNvSpPr>
              <p:nvPr/>
            </p:nvSpPr>
            <p:spPr bwMode="auto">
              <a:xfrm rot="16200000">
                <a:off x="4257139" y="1776761"/>
                <a:ext cx="133160" cy="2191733"/>
              </a:xfrm>
              <a:prstGeom prst="can">
                <a:avLst>
                  <a:gd name="adj" fmla="val 111944"/>
                </a:avLst>
              </a:prstGeom>
              <a:gradFill rotWithShape="0">
                <a:gsLst>
                  <a:gs pos="0">
                    <a:srgbClr val="0000CC"/>
                  </a:gs>
                  <a:gs pos="50000">
                    <a:srgbClr val="FFFFFF"/>
                  </a:gs>
                  <a:gs pos="100000">
                    <a:srgbClr val="0000CC"/>
                  </a:gs>
                </a:gsLst>
                <a:lin ang="5400000" scaled="1"/>
              </a:gradFill>
              <a:ln w="9525">
                <a:solidFill>
                  <a:schemeClr val="bg2"/>
                </a:solidFill>
                <a:round/>
                <a:headEnd/>
                <a:tailEnd/>
              </a:ln>
            </p:spPr>
            <p:txBody>
              <a:bodyPr wrap="none" anchor="ct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32" name="AutoShape 4"/>
              <p:cNvSpPr>
                <a:spLocks noChangeArrowheads="1"/>
              </p:cNvSpPr>
              <p:nvPr/>
            </p:nvSpPr>
            <p:spPr bwMode="auto">
              <a:xfrm rot="16200000" flipH="1">
                <a:off x="5111050" y="2511155"/>
                <a:ext cx="1089104" cy="693604"/>
              </a:xfrm>
              <a:prstGeom prst="triangle">
                <a:avLst>
                  <a:gd name="adj" fmla="val 50000"/>
                </a:avLst>
              </a:prstGeom>
              <a:gradFill rotWithShape="0">
                <a:gsLst>
                  <a:gs pos="0">
                    <a:srgbClr val="0000CC"/>
                  </a:gs>
                  <a:gs pos="50000">
                    <a:srgbClr val="FFFFFF"/>
                  </a:gs>
                  <a:gs pos="100000">
                    <a:srgbClr val="0000CC"/>
                  </a:gs>
                </a:gsLst>
                <a:lin ang="5400000" scaled="1"/>
              </a:gradFill>
              <a:ln w="9525" algn="ctr">
                <a:solidFill>
                  <a:schemeClr val="bg2"/>
                </a:solidFill>
                <a:miter lim="800000"/>
                <a:headEnd/>
                <a:tailEnd/>
              </a:ln>
            </p:spPr>
            <p:txBody>
              <a:bodyPr wrap="none" anchor="ct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33" name="Oval 5"/>
              <p:cNvSpPr>
                <a:spLocks noChangeArrowheads="1"/>
              </p:cNvSpPr>
              <p:nvPr/>
            </p:nvSpPr>
            <p:spPr bwMode="auto">
              <a:xfrm flipH="1">
                <a:off x="5864799" y="2294543"/>
                <a:ext cx="402261" cy="1196705"/>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34" name="AutoShape 6"/>
              <p:cNvSpPr>
                <a:spLocks noChangeArrowheads="1"/>
              </p:cNvSpPr>
              <p:nvPr/>
            </p:nvSpPr>
            <p:spPr bwMode="auto">
              <a:xfrm rot="5400000">
                <a:off x="2317331" y="2449031"/>
                <a:ext cx="1359627" cy="872553"/>
              </a:xfrm>
              <a:prstGeom prst="triangle">
                <a:avLst>
                  <a:gd name="adj" fmla="val 50000"/>
                </a:avLst>
              </a:prstGeom>
              <a:gradFill rotWithShape="0">
                <a:gsLst>
                  <a:gs pos="0">
                    <a:srgbClr val="0000CC"/>
                  </a:gs>
                  <a:gs pos="50000">
                    <a:srgbClr val="FFFFFF"/>
                  </a:gs>
                  <a:gs pos="100000">
                    <a:srgbClr val="0000CC"/>
                  </a:gs>
                </a:gsLst>
                <a:lin ang="5400000" scaled="1"/>
              </a:gradFill>
              <a:ln w="9525" algn="ctr">
                <a:solidFill>
                  <a:schemeClr val="bg2"/>
                </a:solidFill>
                <a:miter lim="800000"/>
                <a:headEnd/>
                <a:tailEnd/>
              </a:ln>
            </p:spPr>
            <p:txBody>
              <a:bodyPr wrap="none" anchor="ct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35" name="Oval 7"/>
              <p:cNvSpPr>
                <a:spLocks noChangeArrowheads="1"/>
              </p:cNvSpPr>
              <p:nvPr/>
            </p:nvSpPr>
            <p:spPr bwMode="auto">
              <a:xfrm>
                <a:off x="2337554" y="2198484"/>
                <a:ext cx="402261" cy="1366634"/>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36" name="AutoShape 8"/>
              <p:cNvSpPr>
                <a:spLocks noChangeArrowheads="1"/>
              </p:cNvSpPr>
              <p:nvPr/>
            </p:nvSpPr>
            <p:spPr bwMode="auto">
              <a:xfrm>
                <a:off x="7019008" y="1400734"/>
                <a:ext cx="603392" cy="636360"/>
              </a:xfrm>
              <a:prstGeom prst="flowChartConnector">
                <a:avLst/>
              </a:prstGeom>
              <a:gradFill rotWithShape="1">
                <a:gsLst>
                  <a:gs pos="0">
                    <a:srgbClr val="FF9900"/>
                  </a:gs>
                  <a:gs pos="100000">
                    <a:srgbClr val="764700"/>
                  </a:gs>
                </a:gsLst>
                <a:path path="shape">
                  <a:fillToRect l="50000" t="50000" r="50000" b="50000"/>
                </a:path>
              </a:gradFill>
              <a:ln w="9525" algn="ctr">
                <a:solidFill>
                  <a:schemeClr val="tx1"/>
                </a:solidFill>
                <a:round/>
                <a:headEnd/>
                <a:tailEnd/>
              </a:ln>
            </p:spPr>
            <p:txBody>
              <a:bodyPr wrap="none" anchor="ctr">
                <a:spAutoFit/>
              </a:bodyP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37" name="AutoShape 9"/>
              <p:cNvSpPr>
                <a:spLocks noChangeArrowheads="1"/>
              </p:cNvSpPr>
              <p:nvPr/>
            </p:nvSpPr>
            <p:spPr bwMode="auto">
              <a:xfrm>
                <a:off x="7374201" y="2154773"/>
                <a:ext cx="603392" cy="636360"/>
              </a:xfrm>
              <a:prstGeom prst="flowChartConnector">
                <a:avLst/>
              </a:prstGeom>
              <a:gradFill rotWithShape="1">
                <a:gsLst>
                  <a:gs pos="0">
                    <a:srgbClr val="FF9900"/>
                  </a:gs>
                  <a:gs pos="100000">
                    <a:srgbClr val="764700"/>
                  </a:gs>
                </a:gsLst>
                <a:path path="shape">
                  <a:fillToRect l="50000" t="50000" r="50000" b="50000"/>
                </a:path>
              </a:gradFill>
              <a:ln w="9525" algn="ctr">
                <a:solidFill>
                  <a:schemeClr val="tx1"/>
                </a:solidFill>
                <a:round/>
                <a:headEnd/>
                <a:tailEnd/>
              </a:ln>
            </p:spPr>
            <p:txBody>
              <a:bodyPr wrap="none" anchor="ctr">
                <a:spAutoFit/>
              </a:bodyP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dirty="0">
                  <a:solidFill>
                    <a:srgbClr val="000000"/>
                  </a:solidFill>
                  <a:latin typeface="Times New Roman" pitchFamily="18" charset="0"/>
                  <a:ea typeface="PMingLiU" pitchFamily="18" charset="-120"/>
                </a:endParaRPr>
              </a:p>
            </p:txBody>
          </p:sp>
          <p:sp>
            <p:nvSpPr>
              <p:cNvPr id="38" name="AutoShape 10"/>
              <p:cNvSpPr>
                <a:spLocks noChangeArrowheads="1"/>
              </p:cNvSpPr>
              <p:nvPr/>
            </p:nvSpPr>
            <p:spPr bwMode="auto">
              <a:xfrm>
                <a:off x="7479297" y="3026491"/>
                <a:ext cx="603392" cy="636360"/>
              </a:xfrm>
              <a:prstGeom prst="flowChartConnector">
                <a:avLst/>
              </a:prstGeom>
              <a:gradFill rotWithShape="1">
                <a:gsLst>
                  <a:gs pos="0">
                    <a:srgbClr val="FF9900"/>
                  </a:gs>
                  <a:gs pos="100000">
                    <a:srgbClr val="764700"/>
                  </a:gs>
                </a:gsLst>
                <a:path path="shape">
                  <a:fillToRect l="50000" t="50000" r="50000" b="50000"/>
                </a:path>
              </a:gradFill>
              <a:ln w="9525" algn="ctr">
                <a:solidFill>
                  <a:schemeClr val="tx1"/>
                </a:solidFill>
                <a:round/>
                <a:headEnd/>
                <a:tailEnd/>
              </a:ln>
            </p:spPr>
            <p:txBody>
              <a:bodyPr wrap="none" anchor="ctr">
                <a:spAutoFit/>
              </a:bodyP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39" name="AutoShape 12"/>
              <p:cNvSpPr>
                <a:spLocks noChangeArrowheads="1"/>
              </p:cNvSpPr>
              <p:nvPr/>
            </p:nvSpPr>
            <p:spPr bwMode="auto">
              <a:xfrm rot="8745946">
                <a:off x="6108085" y="2036859"/>
                <a:ext cx="969333" cy="28224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0000"/>
                  </a:gs>
                  <a:gs pos="100000">
                    <a:srgbClr val="FF0000">
                      <a:alpha val="89998"/>
                    </a:srgbClr>
                  </a:gs>
                </a:gsLst>
                <a:lin ang="0" scaled="1"/>
              </a:gradFill>
              <a:ln w="9525" algn="ctr">
                <a:solidFill>
                  <a:schemeClr val="tx1"/>
                </a:solidFill>
                <a:miter lim="800000"/>
                <a:headEnd/>
                <a:tailEnd/>
              </a:ln>
            </p:spPr>
            <p:txBody>
              <a:bodyPr wrap="square" anchor="ctr">
                <a:spAutoFit/>
              </a:bodyPr>
              <a:lstStyle/>
              <a:p>
                <a:pPr fontAlgn="base">
                  <a:spcBef>
                    <a:spcPct val="0"/>
                  </a:spcBef>
                  <a:spcAft>
                    <a:spcPct val="0"/>
                  </a:spcAft>
                </a:pPr>
                <a:endParaRPr kumimoji="1" lang="en-US" sz="2400">
                  <a:solidFill>
                    <a:srgbClr val="000000"/>
                  </a:solidFill>
                  <a:latin typeface="Times New Roman" pitchFamily="18" charset="0"/>
                  <a:ea typeface="新細明體" pitchFamily="18" charset="-120"/>
                </a:endParaRPr>
              </a:p>
            </p:txBody>
          </p:sp>
          <p:sp>
            <p:nvSpPr>
              <p:cNvPr id="40" name="AutoShape 13"/>
              <p:cNvSpPr>
                <a:spLocks noChangeArrowheads="1"/>
              </p:cNvSpPr>
              <p:nvPr/>
            </p:nvSpPr>
            <p:spPr bwMode="auto">
              <a:xfrm rot="10212491">
                <a:off x="6264084" y="2483821"/>
                <a:ext cx="1061881" cy="27968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0000"/>
                  </a:gs>
                  <a:gs pos="100000">
                    <a:srgbClr val="FF0000">
                      <a:alpha val="89998"/>
                    </a:srgbClr>
                  </a:gs>
                </a:gsLst>
                <a:lin ang="0" scaled="1"/>
              </a:gradFill>
              <a:ln w="9525" algn="ctr">
                <a:solidFill>
                  <a:schemeClr val="tx1"/>
                </a:solidFill>
                <a:miter lim="800000"/>
                <a:headEnd/>
                <a:tailEnd/>
              </a:ln>
            </p:spPr>
            <p:txBody>
              <a:bodyPr wrap="square" anchor="ctr">
                <a:spAutoFit/>
              </a:bodyPr>
              <a:lstStyle/>
              <a:p>
                <a:pPr fontAlgn="base">
                  <a:spcBef>
                    <a:spcPct val="0"/>
                  </a:spcBef>
                  <a:spcAft>
                    <a:spcPct val="0"/>
                  </a:spcAft>
                </a:pPr>
                <a:endParaRPr kumimoji="1" lang="en-US" sz="2400">
                  <a:solidFill>
                    <a:srgbClr val="000000"/>
                  </a:solidFill>
                  <a:latin typeface="Times New Roman" pitchFamily="18" charset="0"/>
                  <a:ea typeface="新細明體" pitchFamily="18" charset="-120"/>
                </a:endParaRPr>
              </a:p>
            </p:txBody>
          </p:sp>
          <p:sp>
            <p:nvSpPr>
              <p:cNvPr id="41" name="AutoShape 14"/>
              <p:cNvSpPr>
                <a:spLocks noChangeArrowheads="1"/>
              </p:cNvSpPr>
              <p:nvPr/>
            </p:nvSpPr>
            <p:spPr bwMode="auto">
              <a:xfrm rot="11727249">
                <a:off x="6299733" y="2982816"/>
                <a:ext cx="1142666" cy="25598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0000"/>
                  </a:gs>
                  <a:gs pos="100000">
                    <a:srgbClr val="FF0000">
                      <a:alpha val="89998"/>
                    </a:srgbClr>
                  </a:gs>
                </a:gsLst>
                <a:lin ang="0" scaled="1"/>
              </a:gradFill>
              <a:ln w="9525" algn="ctr">
                <a:solidFill>
                  <a:schemeClr val="tx1"/>
                </a:solidFill>
                <a:miter lim="800000"/>
                <a:headEnd/>
                <a:tailEnd/>
              </a:ln>
            </p:spPr>
            <p:txBody>
              <a:bodyPr wrap="square" anchor="ctr">
                <a:spAutoFit/>
              </a:bodyPr>
              <a:lstStyle/>
              <a:p>
                <a:pPr fontAlgn="base">
                  <a:spcBef>
                    <a:spcPct val="0"/>
                  </a:spcBef>
                  <a:spcAft>
                    <a:spcPct val="0"/>
                  </a:spcAft>
                </a:pPr>
                <a:endParaRPr kumimoji="1" lang="en-US" sz="2400">
                  <a:solidFill>
                    <a:srgbClr val="000000"/>
                  </a:solidFill>
                  <a:latin typeface="Times New Roman" pitchFamily="18" charset="0"/>
                  <a:ea typeface="新細明體" pitchFamily="18" charset="-120"/>
                </a:endParaRPr>
              </a:p>
            </p:txBody>
          </p:sp>
          <p:sp>
            <p:nvSpPr>
              <p:cNvPr id="42" name="Text Box 20"/>
              <p:cNvSpPr txBox="1">
                <a:spLocks noChangeArrowheads="1"/>
              </p:cNvSpPr>
              <p:nvPr/>
            </p:nvSpPr>
            <p:spPr bwMode="auto">
              <a:xfrm>
                <a:off x="2896118" y="3121916"/>
                <a:ext cx="3122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50000"/>
                  </a:spcBef>
                  <a:spcAft>
                    <a:spcPct val="0"/>
                  </a:spcAft>
                  <a:buClrTx/>
                  <a:buFontTx/>
                  <a:buNone/>
                </a:pPr>
                <a:r>
                  <a:rPr kumimoji="1" lang="en-US" altLang="zh-TW" sz="1800" b="0" dirty="0" err="1">
                    <a:solidFill>
                      <a:srgbClr val="FF0000"/>
                    </a:solidFill>
                    <a:latin typeface="Arial"/>
                    <a:ea typeface="+mn-ea"/>
                  </a:rPr>
                  <a:t>xDSL</a:t>
                </a:r>
                <a:r>
                  <a:rPr kumimoji="1" lang="en-US" altLang="zh-TW" sz="1800" b="0" dirty="0">
                    <a:solidFill>
                      <a:srgbClr val="FF0000"/>
                    </a:solidFill>
                    <a:latin typeface="Arial"/>
                    <a:ea typeface="+mn-ea"/>
                  </a:rPr>
                  <a:t> Bandwidth Bottleneck.</a:t>
                </a:r>
              </a:p>
            </p:txBody>
          </p:sp>
          <p:sp>
            <p:nvSpPr>
              <p:cNvPr id="45" name="AutoShape 26"/>
              <p:cNvSpPr>
                <a:spLocks noChangeArrowheads="1"/>
              </p:cNvSpPr>
              <p:nvPr/>
            </p:nvSpPr>
            <p:spPr bwMode="auto">
              <a:xfrm rot="16200000">
                <a:off x="1604186" y="2574540"/>
                <a:ext cx="1068103" cy="625915"/>
              </a:xfrm>
              <a:prstGeom prst="can">
                <a:avLst>
                  <a:gd name="adj" fmla="val 21150"/>
                </a:avLst>
              </a:prstGeom>
              <a:gradFill rotWithShape="0">
                <a:gsLst>
                  <a:gs pos="0">
                    <a:srgbClr val="0000CC"/>
                  </a:gs>
                  <a:gs pos="50000">
                    <a:srgbClr val="FFFFFF"/>
                  </a:gs>
                  <a:gs pos="100000">
                    <a:srgbClr val="0000CC"/>
                  </a:gs>
                </a:gsLst>
                <a:lin ang="5400000" scaled="1"/>
              </a:gradFill>
              <a:ln w="9525">
                <a:solidFill>
                  <a:schemeClr val="bg2"/>
                </a:solidFill>
                <a:round/>
                <a:headEnd/>
                <a:tailEnd/>
              </a:ln>
            </p:spPr>
            <p:txBody>
              <a:bodyPr wrap="none" anchor="ct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0"/>
                  </a:spcBef>
                  <a:spcAft>
                    <a:spcPct val="0"/>
                  </a:spcAft>
                  <a:buClrTx/>
                  <a:buFontTx/>
                  <a:buNone/>
                </a:pPr>
                <a:endParaRPr kumimoji="1" lang="zh-TW" altLang="en-US" sz="2400" b="0">
                  <a:solidFill>
                    <a:srgbClr val="000000"/>
                  </a:solidFill>
                  <a:latin typeface="Times New Roman" pitchFamily="18" charset="0"/>
                  <a:ea typeface="PMingLiU" pitchFamily="18" charset="-120"/>
                </a:endParaRPr>
              </a:p>
            </p:txBody>
          </p:sp>
          <p:sp>
            <p:nvSpPr>
              <p:cNvPr id="46" name="Text Box 28"/>
              <p:cNvSpPr txBox="1">
                <a:spLocks noChangeArrowheads="1"/>
              </p:cNvSpPr>
              <p:nvPr/>
            </p:nvSpPr>
            <p:spPr bwMode="auto">
              <a:xfrm>
                <a:off x="683568" y="2567317"/>
                <a:ext cx="1368152"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fontAlgn="base">
                  <a:lnSpc>
                    <a:spcPct val="100000"/>
                  </a:lnSpc>
                  <a:spcBef>
                    <a:spcPct val="50000"/>
                  </a:spcBef>
                  <a:spcAft>
                    <a:spcPct val="0"/>
                  </a:spcAft>
                  <a:buClrTx/>
                  <a:buFont typeface="Wingdings" pitchFamily="2" charset="2"/>
                  <a:buNone/>
                </a:pPr>
                <a:r>
                  <a:rPr kumimoji="1" lang="en-US" altLang="zh-TW" sz="1800" b="0" dirty="0">
                    <a:solidFill>
                      <a:srgbClr val="000000"/>
                    </a:solidFill>
                    <a:latin typeface="Arial"/>
                    <a:ea typeface="Arial Unicode MS" pitchFamily="34" charset="-128"/>
                    <a:cs typeface="Arial Unicode MS" pitchFamily="34" charset="-128"/>
                  </a:rPr>
                  <a:t>Metro Backbone</a:t>
                </a:r>
              </a:p>
            </p:txBody>
          </p:sp>
          <p:sp>
            <p:nvSpPr>
              <p:cNvPr id="44" name="AutoShape 25"/>
              <p:cNvSpPr>
                <a:spLocks noChangeArrowheads="1"/>
              </p:cNvSpPr>
              <p:nvPr/>
            </p:nvSpPr>
            <p:spPr bwMode="auto">
              <a:xfrm>
                <a:off x="2420361" y="2603884"/>
                <a:ext cx="802591" cy="573197"/>
              </a:xfrm>
              <a:prstGeom prst="flowChartConnector">
                <a:avLst/>
              </a:prstGeom>
              <a:gradFill rotWithShape="1">
                <a:gsLst>
                  <a:gs pos="0">
                    <a:srgbClr val="6666FF"/>
                  </a:gs>
                  <a:gs pos="100000">
                    <a:srgbClr val="2F2F76"/>
                  </a:gs>
                </a:gsLst>
                <a:lin ang="5400000" scaled="1"/>
              </a:gradFill>
              <a:ln w="9525" algn="ctr">
                <a:solidFill>
                  <a:schemeClr val="bg2"/>
                </a:solidFill>
                <a:round/>
                <a:headEnd/>
                <a:tailEnd/>
              </a:ln>
            </p:spPr>
            <p:txBody>
              <a:bodyPr wrap="none" anchor="ctr">
                <a:spAutoFit/>
              </a:bodyPr>
              <a:lstStyle>
                <a:lvl1pPr>
                  <a:lnSpc>
                    <a:spcPct val="115000"/>
                  </a:lnSpc>
                  <a:spcBef>
                    <a:spcPct val="20000"/>
                  </a:spcBef>
                  <a:buClr>
                    <a:srgbClr val="00357F"/>
                  </a:buClr>
                  <a:buFont typeface="Wingdings" pitchFamily="2" charset="2"/>
                  <a:buChar char="§"/>
                  <a:defRPr sz="2600" b="1">
                    <a:solidFill>
                      <a:schemeClr val="tx1"/>
                    </a:solidFill>
                    <a:latin typeface="Arial" pitchFamily="34" charset="0"/>
                    <a:ea typeface="華康中黑體" charset="-120"/>
                    <a:sym typeface="Arial" pitchFamily="34" charset="0"/>
                  </a:defRPr>
                </a:lvl1pPr>
                <a:lvl2pPr marL="742950" indent="-285750">
                  <a:lnSpc>
                    <a:spcPct val="120000"/>
                  </a:lnSpc>
                  <a:spcBef>
                    <a:spcPct val="20000"/>
                  </a:spcBef>
                  <a:buClr>
                    <a:srgbClr val="AA1931"/>
                  </a:buClr>
                  <a:buSzPct val="50000"/>
                  <a:buFont typeface="Wingdings" pitchFamily="2" charset="2"/>
                  <a:buChar char="l"/>
                  <a:defRPr sz="2200" b="1">
                    <a:solidFill>
                      <a:schemeClr val="tx1"/>
                    </a:solidFill>
                    <a:latin typeface="Arial" pitchFamily="34" charset="0"/>
                    <a:ea typeface="華康中黑體" charset="-120"/>
                    <a:sym typeface="Arial" pitchFamily="34" charset="0"/>
                  </a:defRPr>
                </a:lvl2pPr>
                <a:lvl3pPr marL="1143000" indent="-228600">
                  <a:lnSpc>
                    <a:spcPct val="120000"/>
                  </a:lnSpc>
                  <a:spcBef>
                    <a:spcPct val="20000"/>
                  </a:spcBef>
                  <a:buClr>
                    <a:srgbClr val="FF9933"/>
                  </a:buClr>
                  <a:buSzPct val="60000"/>
                  <a:buFont typeface="Wingdings" pitchFamily="2" charset="2"/>
                  <a:buChar char="u"/>
                  <a:defRPr sz="2000" b="1">
                    <a:solidFill>
                      <a:schemeClr val="tx1"/>
                    </a:solidFill>
                    <a:latin typeface="Arial" pitchFamily="34" charset="0"/>
                    <a:ea typeface="華康中黑體" charset="-120"/>
                    <a:sym typeface="Arial" pitchFamily="34" charset="0"/>
                  </a:defRPr>
                </a:lvl3pPr>
                <a:lvl4pPr marL="1600200" indent="-228600">
                  <a:lnSpc>
                    <a:spcPct val="120000"/>
                  </a:lnSpc>
                  <a:spcBef>
                    <a:spcPct val="20000"/>
                  </a:spcBef>
                  <a:buClr>
                    <a:srgbClr val="FF9933"/>
                  </a:buClr>
                  <a:buSzPct val="60000"/>
                  <a:buFont typeface="Wingdings" pitchFamily="2" charset="2"/>
                  <a:buChar char="–"/>
                  <a:defRPr b="1">
                    <a:solidFill>
                      <a:schemeClr val="tx1"/>
                    </a:solidFill>
                    <a:latin typeface="Arial" pitchFamily="34" charset="0"/>
                    <a:ea typeface="華康中黑體" charset="-120"/>
                    <a:sym typeface="Arial" pitchFamily="34" charset="0"/>
                  </a:defRPr>
                </a:lvl4pPr>
                <a:lvl5pPr marL="2057400" indent="-228600">
                  <a:lnSpc>
                    <a:spcPct val="120000"/>
                  </a:lnSpc>
                  <a:spcBef>
                    <a:spcPct val="20000"/>
                  </a:spcBef>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5pPr>
                <a:lvl6pPr marL="25146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6pPr>
                <a:lvl7pPr marL="29718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7pPr>
                <a:lvl8pPr marL="34290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8pPr>
                <a:lvl9pPr marL="3886200" indent="-228600" eaLnBrk="0" fontAlgn="base" hangingPunct="0">
                  <a:lnSpc>
                    <a:spcPct val="120000"/>
                  </a:lnSpc>
                  <a:spcBef>
                    <a:spcPct val="20000"/>
                  </a:spcBef>
                  <a:spcAft>
                    <a:spcPct val="0"/>
                  </a:spcAft>
                  <a:buClr>
                    <a:srgbClr val="5F5F5F"/>
                  </a:buClr>
                  <a:buSzPct val="60000"/>
                  <a:buFont typeface="Wingdings" pitchFamily="2" charset="2"/>
                  <a:buChar char="•"/>
                  <a:defRPr sz="1600" b="1">
                    <a:solidFill>
                      <a:schemeClr val="tx1"/>
                    </a:solidFill>
                    <a:latin typeface="Arial" pitchFamily="34" charset="0"/>
                    <a:ea typeface="華康中黑體" charset="-120"/>
                    <a:sym typeface="Arial" pitchFamily="34" charset="0"/>
                  </a:defRPr>
                </a:lvl9pPr>
              </a:lstStyle>
              <a:p>
                <a:pPr algn="ctr" fontAlgn="base">
                  <a:lnSpc>
                    <a:spcPct val="100000"/>
                  </a:lnSpc>
                  <a:spcBef>
                    <a:spcPct val="50000"/>
                  </a:spcBef>
                  <a:spcAft>
                    <a:spcPct val="0"/>
                  </a:spcAft>
                  <a:buClrTx/>
                  <a:buFontTx/>
                  <a:buNone/>
                </a:pPr>
                <a:r>
                  <a:rPr kumimoji="1" lang="en-US" altLang="zh-TW" sz="2400" b="0" dirty="0">
                    <a:solidFill>
                      <a:srgbClr val="FFFFFF"/>
                    </a:solidFill>
                    <a:latin typeface="Times New Roman" pitchFamily="18" charset="0"/>
                    <a:ea typeface="PMingLiU" pitchFamily="18" charset="-120"/>
                  </a:rPr>
                  <a:t>CO</a:t>
                </a:r>
              </a:p>
            </p:txBody>
          </p:sp>
        </p:grpSp>
      </p:grpSp>
    </p:spTree>
    <p:extLst>
      <p:ext uri="{BB962C8B-B14F-4D97-AF65-F5344CB8AC3E}">
        <p14:creationId xmlns:p14="http://schemas.microsoft.com/office/powerpoint/2010/main" val="240870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a:ea typeface="Arial Unicode MS" pitchFamily="34" charset="-128"/>
              </a:rPr>
              <a:t>Why PON?  (2/2)</a:t>
            </a:r>
            <a:endParaRPr lang="en-US" dirty="0"/>
          </a:p>
        </p:txBody>
      </p:sp>
      <p:pic>
        <p:nvPicPr>
          <p:cNvPr id="1308" name="Picture 130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843" y="686569"/>
            <a:ext cx="5891489" cy="4482757"/>
          </a:xfrm>
          <a:prstGeom prst="rect">
            <a:avLst/>
          </a:prstGeom>
        </p:spPr>
      </p:pic>
    </p:spTree>
    <p:extLst>
      <p:ext uri="{BB962C8B-B14F-4D97-AF65-F5344CB8AC3E}">
        <p14:creationId xmlns:p14="http://schemas.microsoft.com/office/powerpoint/2010/main" val="20823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the benefits?</a:t>
            </a:r>
          </a:p>
        </p:txBody>
      </p:sp>
      <p:pic>
        <p:nvPicPr>
          <p:cNvPr id="5" name="Picture 4"/>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51850" y="1598763"/>
            <a:ext cx="1530036" cy="1530036"/>
          </a:xfrm>
          <a:prstGeom prst="rect">
            <a:avLst/>
          </a:prstGeom>
        </p:spPr>
      </p:pic>
      <p:grpSp>
        <p:nvGrpSpPr>
          <p:cNvPr id="8" name="Group 7"/>
          <p:cNvGrpSpPr/>
          <p:nvPr/>
        </p:nvGrpSpPr>
        <p:grpSpPr>
          <a:xfrm>
            <a:off x="2623949" y="1933741"/>
            <a:ext cx="1841437" cy="1195058"/>
            <a:chOff x="3097275" y="2529115"/>
            <a:chExt cx="1841437" cy="1195058"/>
          </a:xfrm>
        </p:grpSpPr>
        <p:sp>
          <p:nvSpPr>
            <p:cNvPr id="6" name="Flowchart: Direct Access Storage 5"/>
            <p:cNvSpPr/>
            <p:nvPr/>
          </p:nvSpPr>
          <p:spPr>
            <a:xfrm>
              <a:off x="3097275" y="2529115"/>
              <a:ext cx="1348966" cy="1195058"/>
            </a:xfrm>
            <a:prstGeom prst="flowChartMagneticDrum">
              <a:avLst/>
            </a:prstGeom>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dirty="0" err="1"/>
                <a:t>gpon</a:t>
              </a:r>
              <a:endParaRPr lang="en-US" dirty="0"/>
            </a:p>
          </p:txBody>
        </p:sp>
        <p:sp>
          <p:nvSpPr>
            <p:cNvPr id="7" name="Flowchart: Direct Access Storage 6"/>
            <p:cNvSpPr/>
            <p:nvPr/>
          </p:nvSpPr>
          <p:spPr>
            <a:xfrm>
              <a:off x="4147477" y="3354403"/>
              <a:ext cx="791235" cy="369770"/>
            </a:xfrm>
            <a:prstGeom prst="flowChartMagneticDrum">
              <a:avLst/>
            </a:prstGeom>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900" dirty="0" err="1"/>
                <a:t>xDSL</a:t>
              </a:r>
              <a:endParaRPr lang="en-US" sz="900" dirty="0"/>
            </a:p>
          </p:txBody>
        </p:sp>
      </p:grpSp>
      <p:grpSp>
        <p:nvGrpSpPr>
          <p:cNvPr id="9" name="Group 8"/>
          <p:cNvGrpSpPr/>
          <p:nvPr/>
        </p:nvGrpSpPr>
        <p:grpSpPr>
          <a:xfrm>
            <a:off x="4691723" y="1933741"/>
            <a:ext cx="1841437" cy="1195058"/>
            <a:chOff x="5091112" y="2529115"/>
            <a:chExt cx="1841437" cy="1195058"/>
          </a:xfrm>
        </p:grpSpPr>
        <p:sp>
          <p:nvSpPr>
            <p:cNvPr id="10" name="Flowchart: Direct Access Storage 9"/>
            <p:cNvSpPr/>
            <p:nvPr/>
          </p:nvSpPr>
          <p:spPr>
            <a:xfrm>
              <a:off x="5091112" y="2529115"/>
              <a:ext cx="1348966" cy="1195058"/>
            </a:xfrm>
            <a:prstGeom prst="flowChartMagneticDrum">
              <a:avLst/>
            </a:prstGeom>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dirty="0" err="1"/>
                <a:t>gpon</a:t>
              </a:r>
              <a:endParaRPr lang="en-US" dirty="0"/>
            </a:p>
          </p:txBody>
        </p:sp>
        <p:sp>
          <p:nvSpPr>
            <p:cNvPr id="11" name="Flowchart: Direct Access Storage 10"/>
            <p:cNvSpPr/>
            <p:nvPr/>
          </p:nvSpPr>
          <p:spPr>
            <a:xfrm>
              <a:off x="6141314" y="3467477"/>
              <a:ext cx="791235" cy="256696"/>
            </a:xfrm>
            <a:prstGeom prst="flowChartMagneticDru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900" dirty="0"/>
                <a:t>VoIP</a:t>
              </a:r>
            </a:p>
          </p:txBody>
        </p:sp>
        <p:sp>
          <p:nvSpPr>
            <p:cNvPr id="12" name="Flowchart: Direct Access Storage 11"/>
            <p:cNvSpPr/>
            <p:nvPr/>
          </p:nvSpPr>
          <p:spPr>
            <a:xfrm>
              <a:off x="6141314" y="2984633"/>
              <a:ext cx="791235" cy="482844"/>
            </a:xfrm>
            <a:prstGeom prst="flowChartMagneticDru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900" dirty="0"/>
                <a:t>IPTV</a:t>
              </a:r>
            </a:p>
          </p:txBody>
        </p:sp>
        <p:sp>
          <p:nvSpPr>
            <p:cNvPr id="13" name="Flowchart: Direct Access Storage 12"/>
            <p:cNvSpPr/>
            <p:nvPr/>
          </p:nvSpPr>
          <p:spPr>
            <a:xfrm>
              <a:off x="6141314" y="2529115"/>
              <a:ext cx="791235" cy="455518"/>
            </a:xfrm>
            <a:prstGeom prst="flowChartMagneticDru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900" dirty="0"/>
                <a:t>HSI</a:t>
              </a:r>
            </a:p>
          </p:txBody>
        </p:sp>
      </p:grpSp>
      <p:sp>
        <p:nvSpPr>
          <p:cNvPr id="14" name="TextBox 13"/>
          <p:cNvSpPr txBox="1"/>
          <p:nvPr/>
        </p:nvSpPr>
        <p:spPr>
          <a:xfrm>
            <a:off x="616809" y="3147510"/>
            <a:ext cx="1600118" cy="323165"/>
          </a:xfrm>
          <a:prstGeom prst="rect">
            <a:avLst/>
          </a:prstGeom>
          <a:noFill/>
        </p:spPr>
        <p:txBody>
          <a:bodyPr wrap="none" rtlCol="0">
            <a:spAutoFit/>
          </a:bodyPr>
          <a:lstStyle/>
          <a:p>
            <a:r>
              <a:rPr lang="en-US" sz="1500" dirty="0">
                <a:latin typeface="+mj-lt"/>
              </a:rPr>
              <a:t>Stable Network</a:t>
            </a:r>
          </a:p>
        </p:txBody>
      </p:sp>
      <p:sp>
        <p:nvSpPr>
          <p:cNvPr id="17" name="TextBox 16"/>
          <p:cNvSpPr txBox="1"/>
          <p:nvPr/>
        </p:nvSpPr>
        <p:spPr>
          <a:xfrm>
            <a:off x="2715704" y="3147509"/>
            <a:ext cx="1726755" cy="323165"/>
          </a:xfrm>
          <a:prstGeom prst="rect">
            <a:avLst/>
          </a:prstGeom>
          <a:noFill/>
        </p:spPr>
        <p:txBody>
          <a:bodyPr wrap="none" rtlCol="0">
            <a:spAutoFit/>
          </a:bodyPr>
          <a:lstStyle/>
          <a:p>
            <a:r>
              <a:rPr lang="en-US" sz="1500" dirty="0">
                <a:latin typeface="+mj-lt"/>
              </a:rPr>
              <a:t>More Bandwidth</a:t>
            </a:r>
          </a:p>
        </p:txBody>
      </p:sp>
      <p:sp>
        <p:nvSpPr>
          <p:cNvPr id="18" name="TextBox 17"/>
          <p:cNvSpPr txBox="1"/>
          <p:nvPr/>
        </p:nvSpPr>
        <p:spPr>
          <a:xfrm>
            <a:off x="4926194" y="3147510"/>
            <a:ext cx="1473480" cy="323165"/>
          </a:xfrm>
          <a:prstGeom prst="rect">
            <a:avLst/>
          </a:prstGeom>
          <a:noFill/>
        </p:spPr>
        <p:txBody>
          <a:bodyPr wrap="none" rtlCol="0">
            <a:spAutoFit/>
          </a:bodyPr>
          <a:lstStyle/>
          <a:p>
            <a:r>
              <a:rPr lang="en-US" sz="1500" dirty="0">
                <a:latin typeface="+mj-lt"/>
              </a:rPr>
              <a:t>More Services</a:t>
            </a:r>
          </a:p>
        </p:txBody>
      </p:sp>
      <p:pic>
        <p:nvPicPr>
          <p:cNvPr id="19" name="Picture 18"/>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990585" y="1843782"/>
            <a:ext cx="1400940" cy="1400940"/>
          </a:xfrm>
          <a:prstGeom prst="rect">
            <a:avLst/>
          </a:prstGeom>
        </p:spPr>
      </p:pic>
      <p:sp>
        <p:nvSpPr>
          <p:cNvPr id="22" name="TextBox 21"/>
          <p:cNvSpPr txBox="1"/>
          <p:nvPr/>
        </p:nvSpPr>
        <p:spPr>
          <a:xfrm>
            <a:off x="7043281" y="3147508"/>
            <a:ext cx="1295547" cy="323165"/>
          </a:xfrm>
          <a:prstGeom prst="rect">
            <a:avLst/>
          </a:prstGeom>
          <a:noFill/>
        </p:spPr>
        <p:txBody>
          <a:bodyPr wrap="none" rtlCol="0">
            <a:spAutoFit/>
          </a:bodyPr>
          <a:lstStyle/>
          <a:p>
            <a:r>
              <a:rPr lang="en-US" sz="1500" dirty="0">
                <a:latin typeface="+mj-lt"/>
              </a:rPr>
              <a:t>Lower Costs</a:t>
            </a:r>
          </a:p>
        </p:txBody>
      </p:sp>
    </p:spTree>
    <p:extLst>
      <p:ext uri="{BB962C8B-B14F-4D97-AF65-F5344CB8AC3E}">
        <p14:creationId xmlns:p14="http://schemas.microsoft.com/office/powerpoint/2010/main" val="278468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GPON?</a:t>
            </a:r>
          </a:p>
        </p:txBody>
      </p:sp>
      <p:sp>
        <p:nvSpPr>
          <p:cNvPr id="3" name="Text Placeholder 2"/>
          <p:cNvSpPr>
            <a:spLocks noGrp="1"/>
          </p:cNvSpPr>
          <p:nvPr>
            <p:ph type="body" idx="13"/>
          </p:nvPr>
        </p:nvSpPr>
        <p:spPr>
          <a:xfrm>
            <a:off x="752475" y="859681"/>
            <a:ext cx="7639050" cy="854080"/>
          </a:xfrm>
        </p:spPr>
        <p:txBody>
          <a:bodyPr/>
          <a:lstStyle/>
          <a:p>
            <a:pPr marL="285750" indent="-285750">
              <a:buFont typeface="Arial" panose="020B0604020202020204" pitchFamily="34" charset="0"/>
              <a:buChar char="•"/>
            </a:pPr>
            <a:r>
              <a:rPr lang="en-US" dirty="0"/>
              <a:t>GPON stands for </a:t>
            </a:r>
            <a:r>
              <a:rPr lang="en-US" b="1" dirty="0"/>
              <a:t>G</a:t>
            </a:r>
            <a:r>
              <a:rPr lang="en-US" dirty="0"/>
              <a:t>igabit </a:t>
            </a:r>
            <a:r>
              <a:rPr lang="en-US" b="1" dirty="0"/>
              <a:t>P</a:t>
            </a:r>
            <a:r>
              <a:rPr lang="en-US" dirty="0"/>
              <a:t>assive </a:t>
            </a:r>
            <a:r>
              <a:rPr lang="en-US" b="1" dirty="0"/>
              <a:t>O</a:t>
            </a:r>
            <a:r>
              <a:rPr lang="en-US" dirty="0"/>
              <a:t>ptical </a:t>
            </a:r>
            <a:r>
              <a:rPr lang="en-US" b="1" dirty="0"/>
              <a:t>N</a:t>
            </a:r>
            <a:r>
              <a:rPr lang="en-US" dirty="0"/>
              <a:t>etworks.</a:t>
            </a:r>
          </a:p>
          <a:p>
            <a:pPr marL="285750" indent="-285750">
              <a:buFont typeface="Arial" panose="020B0604020202020204" pitchFamily="34" charset="0"/>
              <a:buChar char="•"/>
            </a:pPr>
            <a:r>
              <a:rPr lang="en-US" dirty="0"/>
              <a:t>It can support for  Ethernet, ATM and TDM (PSTN, ISDN, E1 and E3) traffic.</a:t>
            </a:r>
          </a:p>
          <a:p>
            <a:r>
              <a:rPr lang="en-US" dirty="0"/>
              <a:t>Defined by ITU-T G.984 series.</a:t>
            </a:r>
          </a:p>
        </p:txBody>
      </p:sp>
    </p:spTree>
    <p:extLst>
      <p:ext uri="{BB962C8B-B14F-4D97-AF65-F5344CB8AC3E}">
        <p14:creationId xmlns:p14="http://schemas.microsoft.com/office/powerpoint/2010/main" val="2252334345"/>
      </p:ext>
    </p:extLst>
  </p:cSld>
  <p:clrMapOvr>
    <a:masterClrMapping/>
  </p:clrMapOvr>
</p:sld>
</file>

<file path=ppt/theme/theme1.xml><?xml version="1.0" encoding="utf-8"?>
<a:theme xmlns:a="http://schemas.openxmlformats.org/drawingml/2006/main" name="Office Theme">
  <a:themeElements>
    <a:clrScheme name="Zyxel colors 1">
      <a:dk1>
        <a:srgbClr val="000000"/>
      </a:dk1>
      <a:lt1>
        <a:sysClr val="window" lastClr="FFFFFF"/>
      </a:lt1>
      <a:dk2>
        <a:srgbClr val="333333"/>
      </a:dk2>
      <a:lt2>
        <a:srgbClr val="CCCCCC"/>
      </a:lt2>
      <a:accent1>
        <a:srgbClr val="FF2837"/>
      </a:accent1>
      <a:accent2>
        <a:srgbClr val="FF8900"/>
      </a:accent2>
      <a:accent3>
        <a:srgbClr val="FFC800"/>
      </a:accent3>
      <a:accent4>
        <a:srgbClr val="64BE00"/>
      </a:accent4>
      <a:accent5>
        <a:srgbClr val="00B2FF"/>
      </a:accent5>
      <a:accent6>
        <a:srgbClr val="666666"/>
      </a:accent6>
      <a:hlink>
        <a:srgbClr val="000000"/>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a:lstStyle/>
      <a:style>
        <a:lnRef idx="0">
          <a:scrgbClr r="0" g="0" b="0"/>
        </a:lnRef>
        <a:fillRef idx="0">
          <a:scrgbClr r="0" g="0" b="0"/>
        </a:fillRef>
        <a:effectRef idx="0">
          <a:scrgbClr r="0" g="0" b="0"/>
        </a:effectRef>
        <a:fontRef idx="minor">
          <a:schemeClr val="accen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Zyxel colors 1">
    <a:dk1>
      <a:srgbClr val="000000"/>
    </a:dk1>
    <a:lt1>
      <a:sysClr val="window" lastClr="FFFFFF"/>
    </a:lt1>
    <a:dk2>
      <a:srgbClr val="333333"/>
    </a:dk2>
    <a:lt2>
      <a:srgbClr val="CCCCCC"/>
    </a:lt2>
    <a:accent1>
      <a:srgbClr val="FF2837"/>
    </a:accent1>
    <a:accent2>
      <a:srgbClr val="FF8900"/>
    </a:accent2>
    <a:accent3>
      <a:srgbClr val="FFC800"/>
    </a:accent3>
    <a:accent4>
      <a:srgbClr val="64BE00"/>
    </a:accent4>
    <a:accent5>
      <a:srgbClr val="00B2FF"/>
    </a:accent5>
    <a:accent6>
      <a:srgbClr val="666666"/>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23581</TotalTime>
  <Words>1701</Words>
  <Application>Microsoft Office PowerPoint</Application>
  <PresentationFormat>Presentación en pantalla (16:9)</PresentationFormat>
  <Paragraphs>194</Paragraphs>
  <Slides>21</Slides>
  <Notes>15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21</vt:i4>
      </vt:variant>
    </vt:vector>
  </HeadingPairs>
  <TitlesOfParts>
    <vt:vector size="33" baseType="lpstr">
      <vt:lpstr>Arial Unicode MS</vt:lpstr>
      <vt:lpstr>宋体</vt:lpstr>
      <vt:lpstr>Arial</vt:lpstr>
      <vt:lpstr>Calibri</vt:lpstr>
      <vt:lpstr>Century Gothic</vt:lpstr>
      <vt:lpstr>新細明體</vt:lpstr>
      <vt:lpstr>新細明體</vt:lpstr>
      <vt:lpstr>Tahoma</vt:lpstr>
      <vt:lpstr>Times New Roman</vt:lpstr>
      <vt:lpstr>Wingdings</vt:lpstr>
      <vt:lpstr>華康中黑體</vt:lpstr>
      <vt:lpstr>Office Theme</vt:lpstr>
      <vt:lpstr>GPON Training </vt:lpstr>
      <vt:lpstr>Agenda</vt:lpstr>
      <vt:lpstr>GPON Technology</vt:lpstr>
      <vt:lpstr>Presentación de PowerPoint</vt:lpstr>
      <vt:lpstr>What is PON?</vt:lpstr>
      <vt:lpstr>Why PON?  (1/2)</vt:lpstr>
      <vt:lpstr>Why PON?  (2/2)</vt:lpstr>
      <vt:lpstr>What are the benefits?</vt:lpstr>
      <vt:lpstr>What is GPON?</vt:lpstr>
      <vt:lpstr>GPON Downstream</vt:lpstr>
      <vt:lpstr>GPON Upstream</vt:lpstr>
      <vt:lpstr>Traffic Class to Queue Reference 2</vt:lpstr>
      <vt:lpstr>GPON DBA</vt:lpstr>
      <vt:lpstr>T-CONT Types (Upstream QoS)</vt:lpstr>
      <vt:lpstr>Upstream QoS (2/2)</vt:lpstr>
      <vt:lpstr>Downstream rate limit</vt:lpstr>
      <vt:lpstr>Relationship between T-Cont type and Bandwidth type</vt:lpstr>
      <vt:lpstr>Power Budget (1/2)</vt:lpstr>
      <vt:lpstr>Power Budget (2/2)</vt:lpstr>
      <vt:lpstr>Any Question?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Chan</dc:creator>
  <cp:lastModifiedBy>Adrian Alonso Muras</cp:lastModifiedBy>
  <cp:revision>1088</cp:revision>
  <dcterms:created xsi:type="dcterms:W3CDTF">2016-04-20T11:51:06Z</dcterms:created>
  <dcterms:modified xsi:type="dcterms:W3CDTF">2017-09-12T09:06:41Z</dcterms:modified>
</cp:coreProperties>
</file>