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4" r:id="rId3"/>
    <p:sldId id="317" r:id="rId4"/>
    <p:sldId id="319" r:id="rId5"/>
    <p:sldId id="306" r:id="rId6"/>
    <p:sldId id="326" r:id="rId7"/>
    <p:sldId id="327" r:id="rId8"/>
    <p:sldId id="328" r:id="rId9"/>
    <p:sldId id="329" r:id="rId10"/>
    <p:sldId id="337" r:id="rId11"/>
    <p:sldId id="330" r:id="rId12"/>
    <p:sldId id="331" r:id="rId13"/>
    <p:sldId id="332" r:id="rId14"/>
    <p:sldId id="333" r:id="rId15"/>
    <p:sldId id="334" r:id="rId16"/>
    <p:sldId id="336" r:id="rId17"/>
    <p:sldId id="335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18" r:id="rId34"/>
    <p:sldId id="353" r:id="rId35"/>
    <p:sldId id="310" r:id="rId36"/>
    <p:sldId id="311" r:id="rId37"/>
    <p:sldId id="354" r:id="rId38"/>
    <p:sldId id="312" r:id="rId39"/>
    <p:sldId id="313" r:id="rId40"/>
    <p:sldId id="314" r:id="rId41"/>
    <p:sldId id="315" r:id="rId42"/>
    <p:sldId id="316" r:id="rId43"/>
  </p:sldIdLst>
  <p:sldSz cx="9144000" cy="6858000" type="screen4x3"/>
  <p:notesSz cx="6797675" cy="9926638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1B7"/>
    <a:srgbClr val="DBE5D6"/>
    <a:srgbClr val="E2E4E1"/>
    <a:srgbClr val="7B9662"/>
    <a:srgbClr val="FFFF00"/>
    <a:srgbClr val="53D504"/>
    <a:srgbClr val="53DB04"/>
    <a:srgbClr val="9FDD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03" autoAdjust="0"/>
    <p:restoredTop sz="99860" autoAdjust="0"/>
  </p:normalViewPr>
  <p:slideViewPr>
    <p:cSldViewPr>
      <p:cViewPr varScale="1">
        <p:scale>
          <a:sx n="73" d="100"/>
          <a:sy n="73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2CF4BC-972E-4E22-9B1C-C0ADA0F4CBE8}" type="datetimeFigureOut">
              <a:rPr lang="es-ES"/>
              <a:pPr>
                <a:defRPr/>
              </a:pPr>
              <a:t>29/08/2017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F877BD-CADF-4B72-BFD8-2992FADB27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C286D8-88AC-4B73-8AAF-D126867B4547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493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61380B-1F60-447F-9D38-C602AA474423}" type="slidenum">
              <a:rPr lang="es-ES" sz="1200"/>
              <a:pPr algn="r"/>
              <a:t>26</a:t>
            </a:fld>
            <a:endParaRPr 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698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3F5F9C-2BF2-427C-A1EC-98537F97332B}" type="slidenum">
              <a:rPr lang="es-ES" sz="1200"/>
              <a:pPr algn="r"/>
              <a:t>33</a:t>
            </a:fld>
            <a:endParaRPr 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059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6AF875-C334-4FD4-80A6-1E5358A2B2EF}" type="slidenum">
              <a:rPr lang="es-ES" sz="1200"/>
              <a:pPr algn="r"/>
              <a:t>34</a:t>
            </a:fld>
            <a:endParaRPr 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059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6AF875-C334-4FD4-80A6-1E5358A2B2EF}" type="slidenum">
              <a:rPr lang="es-ES" sz="1200"/>
              <a:pPr algn="r"/>
              <a:t>35</a:t>
            </a:fld>
            <a:endParaRPr 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264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39210F-13F7-46D4-BB6E-2015514108F0}" type="slidenum">
              <a:rPr lang="es-ES" sz="1200"/>
              <a:pPr algn="r"/>
              <a:t>36</a:t>
            </a:fld>
            <a:endParaRPr 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059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6AF875-C334-4FD4-80A6-1E5358A2B2EF}" type="slidenum">
              <a:rPr lang="es-ES" sz="1200"/>
              <a:pPr algn="r"/>
              <a:t>37</a:t>
            </a:fld>
            <a:endParaRPr 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469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CDB703-6DB5-4B89-A23E-886F9FC05A50}" type="slidenum">
              <a:rPr lang="es-ES" sz="1200"/>
              <a:pPr algn="r"/>
              <a:t>38</a:t>
            </a:fld>
            <a:endParaRPr lang="es-E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674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B4F19C-D962-47AA-991A-5892297A5471}" type="slidenum">
              <a:rPr lang="es-ES" sz="1200"/>
              <a:pPr algn="r"/>
              <a:t>39</a:t>
            </a:fld>
            <a:endParaRPr lang="es-E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8788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38B2A9-C018-4872-B82D-29BDED015A9B}" type="slidenum">
              <a:rPr lang="es-ES" sz="1200"/>
              <a:pPr algn="r"/>
              <a:t>40</a:t>
            </a:fld>
            <a:endParaRPr lang="es-E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083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F2C284-F12B-4265-8F27-E82488E7AACF}" type="slidenum">
              <a:rPr lang="es-ES" sz="1200"/>
              <a:pPr algn="r"/>
              <a:t>41</a:t>
            </a:fld>
            <a:endParaRPr 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5236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542679-D667-4371-BDA4-809949296262}" type="slidenum">
              <a:rPr lang="es-ES" sz="1200"/>
              <a:pPr algn="r"/>
              <a:t>2</a:t>
            </a:fld>
            <a:endParaRPr lang="es-E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884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2056EE-C592-4681-A932-C84890D0DF1F}" type="slidenum">
              <a:rPr lang="es-ES" sz="1200"/>
              <a:pPr algn="r"/>
              <a:t>42</a:t>
            </a:fld>
            <a:endParaRPr 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493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61380B-1F60-447F-9D38-C602AA474423}" type="slidenum">
              <a:rPr lang="es-ES" sz="1200"/>
              <a:pPr algn="r"/>
              <a:t>3</a:t>
            </a:fld>
            <a:endParaRPr 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9028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A439A4-C68E-4949-9CA5-028230130562}" type="slidenum">
              <a:rPr lang="es-ES" sz="1200"/>
              <a:pPr algn="r"/>
              <a:t>4</a:t>
            </a:fld>
            <a:endParaRPr 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74CD8-13AF-40C8-85E0-DC74F3696EB2}" type="slidenum">
              <a:rPr lang="es-ES" sz="1200"/>
              <a:pPr algn="r"/>
              <a:t>5</a:t>
            </a:fld>
            <a:endParaRPr 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210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8D766E-B280-4C44-AB53-DF8B3C418C51}" type="slidenum">
              <a:rPr lang="es-ES" sz="1200"/>
              <a:pPr algn="r"/>
              <a:t>6</a:t>
            </a:fld>
            <a:endParaRPr 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2100" name="3 Marcador de número de diapositiva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8D766E-B280-4C44-AB53-DF8B3C418C51}" type="slidenum">
              <a:rPr lang="es-ES" sz="1200"/>
              <a:pPr algn="r"/>
              <a:t>7</a:t>
            </a:fld>
            <a:endParaRPr 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B3F24B2-CF05-4284-B48F-609936A53477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1B3F24B2-CF05-4284-B48F-609936A53477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w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mapa mundi ini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88" y="1628775"/>
            <a:ext cx="5830887" cy="3013075"/>
          </a:xfrm>
          <a:prstGeom prst="rect">
            <a:avLst/>
          </a:prstGeom>
          <a:noFill/>
        </p:spPr>
      </p:pic>
      <p:sp>
        <p:nvSpPr>
          <p:cNvPr id="2050" name="Freeform 14"/>
          <p:cNvSpPr>
            <a:spLocks/>
          </p:cNvSpPr>
          <p:nvPr/>
        </p:nvSpPr>
        <p:spPr bwMode="auto">
          <a:xfrm>
            <a:off x="0" y="0"/>
            <a:ext cx="3132138" cy="6858000"/>
          </a:xfrm>
          <a:custGeom>
            <a:avLst/>
            <a:gdLst>
              <a:gd name="T0" fmla="*/ 0 w 6732"/>
              <a:gd name="T1" fmla="*/ 0 h 18591"/>
              <a:gd name="T2" fmla="*/ 1975034 w 6732"/>
              <a:gd name="T3" fmla="*/ 0 h 18591"/>
              <a:gd name="T4" fmla="*/ 3132138 w 6732"/>
              <a:gd name="T5" fmla="*/ 3429184 h 18591"/>
              <a:gd name="T6" fmla="*/ 1975034 w 6732"/>
              <a:gd name="T7" fmla="*/ 6858000 h 18591"/>
              <a:gd name="T8" fmla="*/ 0 w 6732"/>
              <a:gd name="T9" fmla="*/ 6858000 h 18591"/>
              <a:gd name="T10" fmla="*/ 0 w 6732"/>
              <a:gd name="T11" fmla="*/ 3429184 h 18591"/>
              <a:gd name="T12" fmla="*/ 0 w 6732"/>
              <a:gd name="T13" fmla="*/ 0 h 185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2"/>
              <a:gd name="T22" fmla="*/ 0 h 18591"/>
              <a:gd name="T23" fmla="*/ 6732 w 6732"/>
              <a:gd name="T24" fmla="*/ 18591 h 185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2" h="18591">
                <a:moveTo>
                  <a:pt x="0" y="0"/>
                </a:moveTo>
                <a:cubicBezTo>
                  <a:pt x="1768" y="0"/>
                  <a:pt x="2477" y="0"/>
                  <a:pt x="4245" y="0"/>
                </a:cubicBezTo>
                <a:cubicBezTo>
                  <a:pt x="5410" y="1749"/>
                  <a:pt x="6732" y="6224"/>
                  <a:pt x="6732" y="9296"/>
                </a:cubicBezTo>
                <a:cubicBezTo>
                  <a:pt x="6732" y="12368"/>
                  <a:pt x="5410" y="16842"/>
                  <a:pt x="4245" y="18591"/>
                </a:cubicBezTo>
                <a:cubicBezTo>
                  <a:pt x="2477" y="18591"/>
                  <a:pt x="1768" y="18591"/>
                  <a:pt x="0" y="18591"/>
                </a:cubicBezTo>
                <a:cubicBezTo>
                  <a:pt x="0" y="15493"/>
                  <a:pt x="0" y="12394"/>
                  <a:pt x="0" y="9296"/>
                </a:cubicBezTo>
                <a:cubicBezTo>
                  <a:pt x="0" y="6197"/>
                  <a:pt x="0" y="3099"/>
                  <a:pt x="0" y="0"/>
                </a:cubicBezTo>
                <a:close/>
              </a:path>
            </a:pathLst>
          </a:custGeom>
          <a:solidFill>
            <a:srgbClr val="DD2A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1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4" name="1 Título"/>
          <p:cNvSpPr>
            <a:spLocks noGrp="1"/>
          </p:cNvSpPr>
          <p:nvPr>
            <p:ph type="ctrTitle"/>
          </p:nvPr>
        </p:nvSpPr>
        <p:spPr bwMode="auto">
          <a:xfrm>
            <a:off x="2987824" y="4149725"/>
            <a:ext cx="6156176" cy="270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sz="6600" smtClean="0">
                <a:solidFill>
                  <a:srgbClr val="EC0000"/>
                </a:solidFill>
                <a:latin typeface="Verdana" pitchFamily="34" charset="0"/>
              </a:rPr>
              <a:t>Medidas </a:t>
            </a:r>
            <a:br>
              <a:rPr lang="ca-ES" sz="6600" smtClean="0">
                <a:solidFill>
                  <a:srgbClr val="EC0000"/>
                </a:solidFill>
                <a:latin typeface="Verdana" pitchFamily="34" charset="0"/>
              </a:rPr>
            </a:br>
            <a:r>
              <a:rPr lang="ca-ES" sz="6600" smtClean="0">
                <a:solidFill>
                  <a:srgbClr val="EC0000"/>
                </a:solidFill>
                <a:latin typeface="Verdana" pitchFamily="34" charset="0"/>
              </a:rPr>
              <a:t>en CATV, Fibra, WiFi</a:t>
            </a:r>
            <a:r>
              <a:rPr lang="ca-ES" sz="6600" smtClean="0">
                <a:latin typeface="Verdana" pitchFamily="34" charset="0"/>
              </a:rPr>
              <a:t> </a:t>
            </a:r>
          </a:p>
        </p:txBody>
      </p:sp>
      <p:sp>
        <p:nvSpPr>
          <p:cNvPr id="2056" name="1 Título"/>
          <p:cNvSpPr>
            <a:spLocks/>
          </p:cNvSpPr>
          <p:nvPr/>
        </p:nvSpPr>
        <p:spPr bwMode="auto">
          <a:xfrm>
            <a:off x="0" y="5834063"/>
            <a:ext cx="22685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ca-ES" sz="1600">
                <a:solidFill>
                  <a:schemeClr val="bg1"/>
                </a:solidFill>
              </a:rPr>
              <a:t>Ofrecido por</a:t>
            </a:r>
          </a:p>
          <a:p>
            <a:pPr algn="l"/>
            <a:r>
              <a:rPr lang="ca-ES" sz="1600">
                <a:solidFill>
                  <a:schemeClr val="bg1"/>
                </a:solidFill>
              </a:rPr>
              <a:t>PROMAX Electronica</a:t>
            </a:r>
            <a:endParaRPr lang="ca-ES" sz="160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88913"/>
            <a:ext cx="489585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421360"/>
            <a:ext cx="8362800" cy="424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D9D9D9"/>
                </a:solidFill>
                <a:latin typeface="Calibri"/>
              </a:rPr>
              <a:t>Para igualar la capacidad de 10 </a:t>
            </a:r>
            <a:r>
              <a:rPr lang="es-ES" sz="2800" dirty="0" err="1">
                <a:solidFill>
                  <a:srgbClr val="D9D9D9"/>
                </a:solidFill>
                <a:latin typeface="Calibri"/>
              </a:rPr>
              <a:t>GEPon</a:t>
            </a:r>
            <a:r>
              <a:rPr lang="es-ES" sz="2800" dirty="0">
                <a:solidFill>
                  <a:srgbClr val="D9D9D9"/>
                </a:solidFill>
                <a:latin typeface="Calibri"/>
              </a:rPr>
              <a:t> (10/1 </a:t>
            </a:r>
            <a:r>
              <a:rPr lang="es-ES" sz="2800" dirty="0" err="1">
                <a:solidFill>
                  <a:srgbClr val="D9D9D9"/>
                </a:solidFill>
                <a:latin typeface="Calibri"/>
              </a:rPr>
              <a:t>Gbps</a:t>
            </a:r>
            <a:r>
              <a:rPr lang="es-ES" sz="2800" dirty="0">
                <a:solidFill>
                  <a:srgbClr val="D9D9D9"/>
                </a:solidFill>
                <a:latin typeface="Calibri"/>
              </a:rPr>
              <a:t>), se requiere: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 	Ampliar la banda de DS hasta </a:t>
            </a:r>
            <a:r>
              <a:rPr lang="es-ES" sz="2800" dirty="0" smtClean="0">
                <a:solidFill>
                  <a:srgbClr val="000000"/>
                </a:solidFill>
                <a:latin typeface="Calibri"/>
              </a:rPr>
              <a:t>1200/1700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MHz.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 	Ampliar la banda de US hasta 200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MHz.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s-ES" sz="2800" dirty="0">
                <a:solidFill>
                  <a:srgbClr val="D9D9D9"/>
                </a:solidFill>
                <a:latin typeface="Calibri"/>
              </a:rPr>
              <a:t>Usar esquemas de modulación más eficientes: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D9D9D9"/>
                </a:solidFill>
                <a:latin typeface="Calibri"/>
              </a:rPr>
              <a:t> 		4K-OFDM / 16384QAM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D9D9D9"/>
                </a:solidFill>
                <a:latin typeface="Calibri"/>
              </a:rPr>
              <a:t>	Aplicar mejores técnicas de corrección de 			errores (FEC &amp; </a:t>
            </a:r>
            <a:r>
              <a:rPr lang="es-ES" sz="2800" dirty="0" err="1">
                <a:solidFill>
                  <a:srgbClr val="D9D9D9"/>
                </a:solidFill>
                <a:latin typeface="Calibri"/>
              </a:rPr>
              <a:t>Interleaving</a:t>
            </a:r>
            <a:r>
              <a:rPr lang="es-ES" sz="2800" dirty="0">
                <a:solidFill>
                  <a:srgbClr val="D9D9D9"/>
                </a:solidFill>
                <a:latin typeface="Calibri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5" name="CustomShape 2"/>
          <p:cNvSpPr/>
          <p:nvPr/>
        </p:nvSpPr>
        <p:spPr>
          <a:xfrm rot="5400000">
            <a:off x="936000" y="3393720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116" name="CustomShape 3"/>
          <p:cNvSpPr/>
          <p:nvPr/>
        </p:nvSpPr>
        <p:spPr>
          <a:xfrm rot="5400000">
            <a:off x="936000" y="4617720"/>
            <a:ext cx="431640" cy="359640"/>
          </a:xfrm>
          <a:prstGeom prst="triangle">
            <a:avLst>
              <a:gd name="adj" fmla="val 50000"/>
            </a:avLst>
          </a:prstGeom>
          <a:solidFill>
            <a:srgbClr val="DCE6F2"/>
          </a:solidFill>
          <a:ln w="25560">
            <a:solidFill>
              <a:srgbClr val="DCE6F2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117" name="CustomShape 4"/>
          <p:cNvSpPr/>
          <p:nvPr/>
        </p:nvSpPr>
        <p:spPr>
          <a:xfrm rot="5400000">
            <a:off x="936000" y="5913720"/>
            <a:ext cx="431640" cy="359640"/>
          </a:xfrm>
          <a:prstGeom prst="triangle">
            <a:avLst>
              <a:gd name="adj" fmla="val 50000"/>
            </a:avLst>
          </a:prstGeom>
          <a:solidFill>
            <a:srgbClr val="DCE6F2"/>
          </a:solidFill>
          <a:ln w="25560">
            <a:solidFill>
              <a:srgbClr val="DCE6F2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118" name="TextShape 5"/>
          <p:cNvSpPr txBox="1"/>
          <p:nvPr/>
        </p:nvSpPr>
        <p:spPr>
          <a:xfrm>
            <a:off x="453240" y="557640"/>
            <a:ext cx="8229240" cy="854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8" name="4 Imagen" descr="PROMAX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480" y="2555296"/>
            <a:ext cx="7705440" cy="151416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395640" y="1763296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3200">
                <a:solidFill>
                  <a:srgbClr val="1F497D"/>
                </a:solidFill>
                <a:latin typeface="Calibri"/>
              </a:rPr>
              <a:t>	Ampliación de la banda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 rot="5400000">
            <a:off x="720000" y="2015296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865800" y="4283656"/>
            <a:ext cx="6373440" cy="2529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000000"/>
                </a:solidFill>
                <a:latin typeface="Calibri"/>
              </a:rPr>
              <a:t>Upstream</a:t>
            </a:r>
            <a:r>
              <a:rPr lang="es-ES" sz="2000">
                <a:solidFill>
                  <a:srgbClr val="000000"/>
                </a:solidFill>
                <a:latin typeface="Calibr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	Banda: de 5 MHz a 204 MHz.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	Ancho de banda de canal: escalable de 6.4 a 96 MHz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	Carriers: 8 QAM + 2 OFDM</a:t>
            </a:r>
            <a:endParaRPr/>
          </a:p>
          <a:p>
            <a:pPr>
              <a:lnSpc>
                <a:spcPct val="100000"/>
              </a:lnSpc>
            </a:pPr>
            <a:r>
              <a:rPr lang="es-ES" sz="2000" b="1">
                <a:solidFill>
                  <a:srgbClr val="000000"/>
                </a:solidFill>
                <a:latin typeface="Calibri"/>
              </a:rPr>
              <a:t>Downstream</a:t>
            </a:r>
            <a:r>
              <a:rPr lang="es-ES" sz="2000">
                <a:solidFill>
                  <a:srgbClr val="000000"/>
                </a:solidFill>
                <a:latin typeface="Calibr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	Banda: de 258 MHz a 1218 MHz. (Opcional: 1794 MHz) 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	Ancho de banda de canal: 192 MHz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alibri"/>
              </a:rPr>
              <a:t>	Carriers: 32 QAM + 2OFDM</a:t>
            </a:r>
            <a:endParaRPr/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7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061320"/>
            <a:ext cx="8362800" cy="424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>
                <a:solidFill>
                  <a:srgbClr val="D9D9D9"/>
                </a:solidFill>
                <a:latin typeface="Calibri"/>
              </a:rPr>
              <a:t>Para igualar la capacidad de 10 GEPon (10/1 Gbps), se requiere: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alibri"/>
              </a:rPr>
              <a:t> 	</a:t>
            </a:r>
            <a:r>
              <a:rPr lang="es-ES" sz="2800">
                <a:solidFill>
                  <a:srgbClr val="D9D9D9"/>
                </a:solidFill>
                <a:latin typeface="Calibri"/>
              </a:rPr>
              <a:t>Ampliar la banda de DS hasta 1200 MHz.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D9D9D9"/>
                </a:solidFill>
                <a:latin typeface="Calibri"/>
              </a:rPr>
              <a:t> 	Ampliar la banda de US hasta 200 MHz.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alibri"/>
              </a:rPr>
              <a:t>	Usar esquemas de modulación más eficientes: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alibri"/>
              </a:rPr>
              <a:t> 		4K-OFDM / 16384QAM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s-ES" sz="2800">
                <a:solidFill>
                  <a:srgbClr val="D9D9D9"/>
                </a:solidFill>
                <a:latin typeface="Calibri"/>
              </a:rPr>
              <a:t>Aplicar mejores técnicas de corrección de 			errores (FEC &amp; Interleaving)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4" name="CustomShape 2"/>
          <p:cNvSpPr/>
          <p:nvPr/>
        </p:nvSpPr>
        <p:spPr>
          <a:xfrm rot="5400000">
            <a:off x="936000" y="2961680"/>
            <a:ext cx="431640" cy="359640"/>
          </a:xfrm>
          <a:prstGeom prst="triangle">
            <a:avLst>
              <a:gd name="adj" fmla="val 50000"/>
            </a:avLst>
          </a:prstGeom>
          <a:solidFill>
            <a:srgbClr val="DCE6F2"/>
          </a:solidFill>
          <a:ln w="25560">
            <a:solidFill>
              <a:srgbClr val="DCE6F2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 rot="5400000">
            <a:off x="936000" y="4185680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 rot="5400000">
            <a:off x="936000" y="5482040"/>
            <a:ext cx="431640" cy="359640"/>
          </a:xfrm>
          <a:prstGeom prst="triangle">
            <a:avLst>
              <a:gd name="adj" fmla="val 50000"/>
            </a:avLst>
          </a:prstGeom>
          <a:solidFill>
            <a:srgbClr val="DCE6F2"/>
          </a:solidFill>
          <a:ln w="25560">
            <a:solidFill>
              <a:srgbClr val="DCE6F2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127" name="TextShape 5"/>
          <p:cNvSpPr txBox="1"/>
          <p:nvPr/>
        </p:nvSpPr>
        <p:spPr>
          <a:xfrm>
            <a:off x="453240" y="557640"/>
            <a:ext cx="8229240" cy="854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8" name="4 Imagen" descr="PROMAX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43160" y="2383224"/>
            <a:ext cx="8229240" cy="3848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000000"/>
                </a:solidFill>
                <a:latin typeface="Calibri"/>
              </a:rPr>
              <a:t>D3.1 abandona la canalización de 6MHz y 8MHz para trabajar con técnicas 8K-OFDM de 192 MHz.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000">
                <a:solidFill>
                  <a:srgbClr val="000000"/>
                </a:solidFill>
                <a:latin typeface="Calibri"/>
              </a:rPr>
              <a:t>En OFDM los símbolos se envían en paralelo, trabajando sobre subportadoras individuales que operan a una menor tasa de bit.</a:t>
            </a:r>
            <a:endParaRPr/>
          </a:p>
        </p:txBody>
      </p:sp>
      <p:pic>
        <p:nvPicPr>
          <p:cNvPr id="12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640" y="4576344"/>
            <a:ext cx="3528000" cy="176112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3102840" y="6520704"/>
            <a:ext cx="888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SCQAM</a:t>
            </a:r>
            <a:endParaRPr/>
          </a:p>
        </p:txBody>
      </p:sp>
      <p:sp>
        <p:nvSpPr>
          <p:cNvPr id="131" name="CustomShape 3"/>
          <p:cNvSpPr/>
          <p:nvPr/>
        </p:nvSpPr>
        <p:spPr>
          <a:xfrm>
            <a:off x="5090400" y="6520704"/>
            <a:ext cx="7725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OFDM</a:t>
            </a:r>
            <a:endParaRPr/>
          </a:p>
        </p:txBody>
      </p:sp>
      <p:sp>
        <p:nvSpPr>
          <p:cNvPr id="132" name="TextShape 4"/>
          <p:cNvSpPr txBox="1"/>
          <p:nvPr/>
        </p:nvSpPr>
        <p:spPr>
          <a:xfrm>
            <a:off x="395640" y="1479984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3200">
                <a:solidFill>
                  <a:srgbClr val="1F497D"/>
                </a:solidFill>
                <a:latin typeface="Calibri"/>
              </a:rPr>
              <a:t>	Esquemas de modulación más eficientes</a:t>
            </a:r>
            <a:endParaRPr/>
          </a:p>
        </p:txBody>
      </p:sp>
      <p:sp>
        <p:nvSpPr>
          <p:cNvPr id="133" name="CustomShape 5"/>
          <p:cNvSpPr/>
          <p:nvPr/>
        </p:nvSpPr>
        <p:spPr>
          <a:xfrm rot="5400000">
            <a:off x="720000" y="1731984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9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3240" y="1772816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DOCSIS 3.1: Parámetros de medida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1214280" y="2843816"/>
            <a:ext cx="6706800" cy="34167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s-ES" sz="2800">
                <a:solidFill>
                  <a:srgbClr val="000000"/>
                </a:solidFill>
                <a:latin typeface="Calibri"/>
              </a:rPr>
              <a:t>Constelación 256 QAM – 16384 QAM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s-ES" sz="2800">
                <a:solidFill>
                  <a:srgbClr val="000000"/>
                </a:solidFill>
                <a:latin typeface="Calibri"/>
              </a:rPr>
              <a:t>MER &gt;50 dB at CMTS</a:t>
            </a:r>
            <a:endParaRPr/>
          </a:p>
          <a:p>
            <a:r>
              <a:rPr lang="es-ES" sz="2800">
                <a:solidFill>
                  <a:srgbClr val="000000"/>
                </a:solidFill>
                <a:latin typeface="Calibri"/>
              </a:rPr>
              <a:t>  MER  43 dB at CM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es-ES" sz="2800">
                <a:solidFill>
                  <a:srgbClr val="000000"/>
                </a:solidFill>
                <a:latin typeface="Calibri"/>
              </a:rPr>
              <a:t>BER before LPDC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alibri"/>
              </a:rPr>
              <a:t>       CW error ratio after LDPC</a:t>
            </a:r>
            <a:endParaRPr/>
          </a:p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alibri"/>
              </a:rPr>
              <a:t>       CW error ratio after BCH</a:t>
            </a:r>
            <a:endParaRPr/>
          </a:p>
        </p:txBody>
      </p:sp>
      <p:sp>
        <p:nvSpPr>
          <p:cNvPr id="144" name="TextShape 3"/>
          <p:cNvSpPr txBox="1"/>
          <p:nvPr/>
        </p:nvSpPr>
        <p:spPr>
          <a:xfrm>
            <a:off x="1214280" y="2964616"/>
            <a:ext cx="6706800" cy="3848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800">
                <a:solidFill>
                  <a:srgbClr val="000000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6" name="4 Imagen" descr="PROMAX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23640" y="1629016"/>
            <a:ext cx="8568720" cy="1044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Equipos PROMAX analizadores de DOCSIS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511920" y="5452936"/>
            <a:ext cx="1378080" cy="10713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Promax-26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1997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DOCSIS 1.0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2088720" y="5452936"/>
            <a:ext cx="1481040" cy="1071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Promax-27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1999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DOCSIS 1.1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3852000" y="5454016"/>
            <a:ext cx="1511640" cy="1071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Promax-37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2006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DOCSIS 3.0</a:t>
            </a: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5569920" y="5452936"/>
            <a:ext cx="1594080" cy="1071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Promax-12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2006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DOCSIS 3.0</a:t>
            </a:r>
            <a:endParaRPr/>
          </a:p>
        </p:txBody>
      </p:sp>
      <p:sp>
        <p:nvSpPr>
          <p:cNvPr id="150" name="CustomShape 6"/>
          <p:cNvSpPr/>
          <p:nvPr/>
        </p:nvSpPr>
        <p:spPr>
          <a:xfrm>
            <a:off x="7297920" y="5452936"/>
            <a:ext cx="1522080" cy="1071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Cable </a:t>
            </a:r>
            <a:r>
              <a:rPr lang="es-ES" dirty="0" err="1">
                <a:solidFill>
                  <a:srgbClr val="000000"/>
                </a:solidFill>
                <a:latin typeface="Calibri"/>
              </a:rPr>
              <a:t>Ranger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dirty="0" smtClean="0">
                <a:solidFill>
                  <a:srgbClr val="000000"/>
                </a:solidFill>
                <a:latin typeface="Calibri"/>
              </a:rPr>
              <a:t>2017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DOCSIS </a:t>
            </a:r>
            <a:r>
              <a:rPr lang="es-ES" dirty="0" smtClean="0">
                <a:solidFill>
                  <a:srgbClr val="000000"/>
                </a:solidFill>
                <a:latin typeface="Calibri"/>
              </a:rPr>
              <a:t>3.0/1</a:t>
            </a:r>
            <a:endParaRPr/>
          </a:p>
        </p:txBody>
      </p:sp>
      <p:pic>
        <p:nvPicPr>
          <p:cNvPr id="151" name="Picture 8"/>
          <p:cNvPicPr/>
          <p:nvPr/>
        </p:nvPicPr>
        <p:blipFill>
          <a:blip r:embed="rId2" cstate="print"/>
          <a:srcRect l="28996" t="5980" r="29233" b="5588"/>
          <a:stretch>
            <a:fillRect/>
          </a:stretch>
        </p:blipFill>
        <p:spPr>
          <a:xfrm>
            <a:off x="395640" y="3119776"/>
            <a:ext cx="1631520" cy="2159640"/>
          </a:xfrm>
          <a:prstGeom prst="rect">
            <a:avLst/>
          </a:prstGeom>
          <a:ln>
            <a:noFill/>
          </a:ln>
        </p:spPr>
      </p:pic>
      <p:pic>
        <p:nvPicPr>
          <p:cNvPr id="152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2040" y="3119776"/>
            <a:ext cx="1454040" cy="2159640"/>
          </a:xfrm>
          <a:prstGeom prst="rect">
            <a:avLst/>
          </a:prstGeom>
          <a:ln>
            <a:noFill/>
          </a:ln>
        </p:spPr>
      </p:pic>
      <p:pic>
        <p:nvPicPr>
          <p:cNvPr id="153" name="Picture 12"/>
          <p:cNvPicPr/>
          <p:nvPr/>
        </p:nvPicPr>
        <p:blipFill>
          <a:blip r:embed="rId4" cstate="print"/>
          <a:srcRect l="12978" r="10305"/>
          <a:stretch>
            <a:fillRect/>
          </a:stretch>
        </p:blipFill>
        <p:spPr>
          <a:xfrm>
            <a:off x="3780000" y="3119776"/>
            <a:ext cx="1697040" cy="2213280"/>
          </a:xfrm>
          <a:prstGeom prst="rect">
            <a:avLst/>
          </a:prstGeom>
          <a:ln>
            <a:noFill/>
          </a:ln>
        </p:spPr>
      </p:pic>
      <p:pic>
        <p:nvPicPr>
          <p:cNvPr id="154" name="Picture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00" y="3119776"/>
            <a:ext cx="1624680" cy="2159640"/>
          </a:xfrm>
          <a:prstGeom prst="rect">
            <a:avLst/>
          </a:prstGeom>
          <a:ln>
            <a:noFill/>
          </a:ln>
        </p:spPr>
      </p:pic>
      <p:sp>
        <p:nvSpPr>
          <p:cNvPr id="155" name="CustomShape 7"/>
          <p:cNvSpPr/>
          <p:nvPr/>
        </p:nvSpPr>
        <p:spPr>
          <a:xfrm>
            <a:off x="323640" y="2847616"/>
            <a:ext cx="1727640" cy="3965760"/>
          </a:xfrm>
          <a:prstGeom prst="rect">
            <a:avLst/>
          </a:prstGeom>
          <a:noFill/>
          <a:ln w="25560">
            <a:solidFill>
              <a:srgbClr val="4F81BD"/>
            </a:solidFill>
            <a:round/>
          </a:ln>
        </p:spPr>
      </p:sp>
      <p:sp>
        <p:nvSpPr>
          <p:cNvPr id="156" name="CustomShape 8"/>
          <p:cNvSpPr/>
          <p:nvPr/>
        </p:nvSpPr>
        <p:spPr>
          <a:xfrm>
            <a:off x="2041920" y="2847616"/>
            <a:ext cx="1727640" cy="3965760"/>
          </a:xfrm>
          <a:prstGeom prst="rect">
            <a:avLst/>
          </a:prstGeom>
          <a:noFill/>
          <a:ln w="25560">
            <a:solidFill>
              <a:srgbClr val="4F81BD"/>
            </a:solidFill>
            <a:round/>
          </a:ln>
        </p:spPr>
      </p:sp>
      <p:sp>
        <p:nvSpPr>
          <p:cNvPr id="157" name="CustomShape 9"/>
          <p:cNvSpPr/>
          <p:nvPr/>
        </p:nvSpPr>
        <p:spPr>
          <a:xfrm>
            <a:off x="3780000" y="2847616"/>
            <a:ext cx="1727640" cy="3965760"/>
          </a:xfrm>
          <a:prstGeom prst="rect">
            <a:avLst/>
          </a:prstGeom>
          <a:noFill/>
          <a:ln w="25560">
            <a:solidFill>
              <a:srgbClr val="4F81BD"/>
            </a:solidFill>
            <a:round/>
          </a:ln>
        </p:spPr>
      </p:sp>
      <p:sp>
        <p:nvSpPr>
          <p:cNvPr id="158" name="CustomShape 10"/>
          <p:cNvSpPr/>
          <p:nvPr/>
        </p:nvSpPr>
        <p:spPr>
          <a:xfrm>
            <a:off x="5508360" y="2847616"/>
            <a:ext cx="1727640" cy="3965760"/>
          </a:xfrm>
          <a:prstGeom prst="rect">
            <a:avLst/>
          </a:prstGeom>
          <a:noFill/>
          <a:ln w="25560">
            <a:solidFill>
              <a:srgbClr val="4F81BD"/>
            </a:solidFill>
            <a:round/>
          </a:ln>
        </p:spPr>
      </p:sp>
      <p:sp>
        <p:nvSpPr>
          <p:cNvPr id="159" name="CustomShape 11"/>
          <p:cNvSpPr/>
          <p:nvPr/>
        </p:nvSpPr>
        <p:spPr>
          <a:xfrm>
            <a:off x="7238880" y="2847616"/>
            <a:ext cx="1727640" cy="3965760"/>
          </a:xfrm>
          <a:prstGeom prst="rect">
            <a:avLst/>
          </a:prstGeom>
          <a:noFill/>
          <a:ln w="25560">
            <a:solidFill>
              <a:srgbClr val="4F81BD"/>
            </a:solidFill>
            <a:round/>
          </a:ln>
        </p:spPr>
      </p:sp>
      <p:pic>
        <p:nvPicPr>
          <p:cNvPr id="160" name="Imagen 3"/>
          <p:cNvPicPr/>
          <p:nvPr/>
        </p:nvPicPr>
        <p:blipFill>
          <a:blip r:embed="rId6" cstate="print"/>
          <a:srcRect l="19994" t="15378" r="16535" b="11913"/>
          <a:stretch>
            <a:fillRect/>
          </a:stretch>
        </p:blipFill>
        <p:spPr>
          <a:xfrm>
            <a:off x="7268760" y="3579856"/>
            <a:ext cx="1623240" cy="1239480"/>
          </a:xfrm>
          <a:prstGeom prst="rect">
            <a:avLst/>
          </a:prstGeom>
          <a:ln>
            <a:noFill/>
          </a:ln>
        </p:spPr>
      </p:pic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9" name="4 Imagen" descr="PROMAX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95536" y="1687048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Cable Ranger</a:t>
            </a:r>
            <a:endParaRPr/>
          </a:p>
        </p:txBody>
      </p:sp>
      <p:sp>
        <p:nvSpPr>
          <p:cNvPr id="4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5" name="4 Imagen" descr="PROMAX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2"/>
          <p:cNvSpPr txBox="1"/>
          <p:nvPr/>
        </p:nvSpPr>
        <p:spPr>
          <a:xfrm>
            <a:off x="1156576" y="2964616"/>
            <a:ext cx="6706800" cy="341671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" sz="2800" smtClean="0">
                <a:solidFill>
                  <a:srgbClr val="000000"/>
                </a:solidFill>
                <a:latin typeface="Calibri"/>
              </a:rPr>
              <a:t>Red CATV</a:t>
            </a:r>
          </a:p>
          <a:p>
            <a:pPr algn="l">
              <a:lnSpc>
                <a:spcPct val="100000"/>
              </a:lnSpc>
            </a:pPr>
            <a:r>
              <a:rPr lang="es-ES" sz="2800" smtClean="0">
                <a:solidFill>
                  <a:srgbClr val="000000"/>
                </a:solidFill>
                <a:latin typeface="Calibri"/>
              </a:rPr>
              <a:t>CABLE MODEM 3.0…</a:t>
            </a:r>
          </a:p>
          <a:p>
            <a:pPr algn="l">
              <a:lnSpc>
                <a:spcPct val="100000"/>
              </a:lnSpc>
            </a:pPr>
            <a:r>
              <a:rPr lang="es-ES" sz="2800" smtClean="0">
                <a:solidFill>
                  <a:srgbClr val="000000"/>
                </a:solidFill>
                <a:latin typeface="Calibri"/>
              </a:rPr>
              <a:t>FIBRA OPTICA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3240" y="1566248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Cable Ranger</a:t>
            </a:r>
            <a:endParaRPr/>
          </a:p>
        </p:txBody>
      </p:sp>
      <p:pic>
        <p:nvPicPr>
          <p:cNvPr id="162" name="Marcador de contenido 5"/>
          <p:cNvPicPr/>
          <p:nvPr/>
        </p:nvPicPr>
        <p:blipFill>
          <a:blip r:embed="rId2" cstate="print"/>
          <a:srcRect t="13253"/>
          <a:stretch>
            <a:fillRect/>
          </a:stretch>
        </p:blipFill>
        <p:spPr>
          <a:xfrm>
            <a:off x="831960" y="2493736"/>
            <a:ext cx="7471440" cy="4319640"/>
          </a:xfrm>
          <a:prstGeom prst="rect">
            <a:avLst/>
          </a:prstGeom>
          <a:ln>
            <a:noFill/>
          </a:ln>
        </p:spPr>
      </p:pic>
      <p:sp>
        <p:nvSpPr>
          <p:cNvPr id="4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5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49" name="CustomShape 5"/>
          <p:cNvSpPr/>
          <p:nvPr/>
        </p:nvSpPr>
        <p:spPr>
          <a:xfrm>
            <a:off x="1465744" y="4725144"/>
            <a:ext cx="2890232" cy="1800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800" u="none" smtClean="0">
                <a:solidFill>
                  <a:srgbClr val="000000"/>
                </a:solidFill>
                <a:latin typeface="+mj-lt"/>
              </a:rPr>
              <a:t>Promax-12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sz="1800" u="none" smtClean="0">
                <a:solidFill>
                  <a:srgbClr val="000000"/>
                </a:solidFill>
                <a:latin typeface="+mj-lt"/>
              </a:rPr>
              <a:t>RF DOCSIS 3.0 bands:</a:t>
            </a:r>
          </a:p>
          <a:p>
            <a:pPr lvl="1"/>
            <a:r>
              <a:rPr lang="es-ES" sz="1800" u="none" smtClean="0">
                <a:solidFill>
                  <a:srgbClr val="000000"/>
                </a:solidFill>
                <a:latin typeface="+mj-lt"/>
              </a:rPr>
              <a:t>. DS 1000 MHz</a:t>
            </a:r>
          </a:p>
          <a:p>
            <a:pPr lvl="1"/>
            <a:r>
              <a:rPr lang="es-ES" sz="1800" u="none" smtClean="0">
                <a:solidFill>
                  <a:srgbClr val="000000"/>
                </a:solidFill>
                <a:latin typeface="+mj-lt"/>
              </a:rPr>
              <a:t>. US 85 MHz</a:t>
            </a:r>
            <a:endParaRPr sz="1800" u="none">
              <a:latin typeface="+mj-lt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4850120" y="4722586"/>
            <a:ext cx="3106256" cy="15147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800" u="none" dirty="0">
                <a:solidFill>
                  <a:srgbClr val="000000"/>
                </a:solidFill>
                <a:latin typeface="+mj-lt"/>
              </a:rPr>
              <a:t>Cable </a:t>
            </a:r>
            <a:r>
              <a:rPr lang="es-ES" sz="1800" u="none" dirty="0" err="1" smtClean="0">
                <a:solidFill>
                  <a:srgbClr val="000000"/>
                </a:solidFill>
                <a:latin typeface="+mj-lt"/>
              </a:rPr>
              <a:t>Ranger</a:t>
            </a:r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 RF DOCSIS 3.0/1 </a:t>
            </a:r>
            <a:r>
              <a:rPr lang="es-ES" sz="1800" u="none" dirty="0" err="1" smtClean="0">
                <a:solidFill>
                  <a:srgbClr val="000000"/>
                </a:solidFill>
                <a:latin typeface="+mj-lt"/>
              </a:rPr>
              <a:t>bands</a:t>
            </a:r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lvl="1"/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. DS 1500 MHz</a:t>
            </a:r>
          </a:p>
          <a:p>
            <a:pPr lvl="1"/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. US 200 MHz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800" u="none" dirty="0" err="1" smtClean="0">
                <a:solidFill>
                  <a:srgbClr val="000000"/>
                </a:solidFill>
                <a:latin typeface="+mj-lt"/>
              </a:rPr>
              <a:t>Optical</a:t>
            </a:r>
            <a:r>
              <a:rPr lang="es-ES" sz="1800" u="non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800" u="none" dirty="0" err="1" smtClean="0">
                <a:solidFill>
                  <a:srgbClr val="000000"/>
                </a:solidFill>
                <a:latin typeface="+mj-lt"/>
              </a:rPr>
              <a:t>Fibre</a:t>
            </a:r>
            <a:endParaRPr lang="es-ES" sz="1800" u="none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sz="1800" u="none">
              <a:latin typeface="+mj-lt"/>
            </a:endParaRPr>
          </a:p>
        </p:txBody>
      </p:sp>
      <p:pic>
        <p:nvPicPr>
          <p:cNvPr id="154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78988"/>
            <a:ext cx="2850480" cy="3791113"/>
          </a:xfrm>
          <a:prstGeom prst="rect">
            <a:avLst/>
          </a:prstGeom>
          <a:ln>
            <a:noFill/>
          </a:ln>
        </p:spPr>
      </p:pic>
      <p:pic>
        <p:nvPicPr>
          <p:cNvPr id="160" name="Imagen 3"/>
          <p:cNvPicPr>
            <a:picLocks noChangeAspect="1"/>
          </p:cNvPicPr>
          <p:nvPr/>
        </p:nvPicPr>
        <p:blipFill>
          <a:blip r:embed="rId3" cstate="print"/>
          <a:srcRect l="19994" t="15378" r="16535" b="11913"/>
          <a:stretch>
            <a:fillRect/>
          </a:stretch>
        </p:blipFill>
        <p:spPr>
          <a:xfrm>
            <a:off x="4246200" y="1412078"/>
            <a:ext cx="3926200" cy="2997984"/>
          </a:xfrm>
          <a:prstGeom prst="rect">
            <a:avLst/>
          </a:prstGeom>
          <a:ln>
            <a:noFill/>
          </a:ln>
        </p:spPr>
      </p:pic>
      <p:pic>
        <p:nvPicPr>
          <p:cNvPr id="18" name="17 Imagen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1763688" y="44450"/>
            <a:ext cx="4464496" cy="792262"/>
          </a:xfrm>
          <a:prstGeom prst="rect">
            <a:avLst/>
          </a:prstGeom>
        </p:spPr>
        <p:txBody>
          <a:bodyPr anchor="ctr" anchorCtr="0"/>
          <a:lstStyle/>
          <a:p>
            <a:pPr>
              <a:spcBef>
                <a:spcPct val="50000"/>
              </a:spcBef>
              <a:defRPr/>
            </a:pPr>
            <a:r>
              <a:rPr lang="es-ES" sz="3200" u="none" smtClean="0"/>
              <a:t>Cable TV products</a:t>
            </a:r>
            <a:endParaRPr lang="es-ES" sz="32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1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480" y="1700640"/>
            <a:ext cx="7705440" cy="151416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865800" y="3429000"/>
            <a:ext cx="7234592" cy="3024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u="none">
                <a:solidFill>
                  <a:srgbClr val="000000"/>
                </a:solidFill>
                <a:latin typeface="Calibri"/>
              </a:rPr>
              <a:t>Upstream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: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u="none">
                <a:solidFill>
                  <a:srgbClr val="000000"/>
                </a:solidFill>
                <a:latin typeface="Calibri"/>
              </a:rPr>
              <a:t>	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Band: 			5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MHz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to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204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MHz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u="none">
                <a:solidFill>
                  <a:srgbClr val="000000"/>
                </a:solidFill>
                <a:latin typeface="Calibri"/>
              </a:rPr>
              <a:t>	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Channel bandwidth: 	scalable from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6.4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to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96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MHz !!!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u="none">
                <a:solidFill>
                  <a:srgbClr val="000000"/>
                </a:solidFill>
                <a:latin typeface="Calibri"/>
              </a:rPr>
              <a:t>	Carriers: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		8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QAM + 2 OFDM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b="1" u="none">
                <a:solidFill>
                  <a:srgbClr val="000000"/>
                </a:solidFill>
                <a:latin typeface="Calibri"/>
              </a:rPr>
              <a:t>Downstream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: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u="none">
                <a:solidFill>
                  <a:srgbClr val="000000"/>
                </a:solidFill>
                <a:latin typeface="Calibri"/>
              </a:rPr>
              <a:t>	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Band: 			258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MHz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to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1218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MHz </a:t>
            </a:r>
          </a:p>
          <a:p>
            <a:pPr>
              <a:lnSpc>
                <a:spcPct val="100000"/>
              </a:lnSpc>
            </a:pP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				(1794 MHz optional) 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u="none">
                <a:solidFill>
                  <a:srgbClr val="000000"/>
                </a:solidFill>
                <a:latin typeface="Calibri"/>
              </a:rPr>
              <a:t>	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 Channel bandwidth: 	192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MHz</a:t>
            </a:r>
            <a:endParaRPr u="none"/>
          </a:p>
          <a:p>
            <a:pPr>
              <a:lnSpc>
                <a:spcPct val="100000"/>
              </a:lnSpc>
            </a:pPr>
            <a:r>
              <a:rPr lang="es-ES" sz="2000" u="none">
                <a:solidFill>
                  <a:srgbClr val="000000"/>
                </a:solidFill>
                <a:latin typeface="Calibri"/>
              </a:rPr>
              <a:t>	Carriers: </a:t>
            </a:r>
            <a:r>
              <a:rPr lang="es-ES" sz="2000" u="none" smtClean="0">
                <a:solidFill>
                  <a:srgbClr val="000000"/>
                </a:solidFill>
                <a:latin typeface="Calibri"/>
              </a:rPr>
              <a:t>		32 </a:t>
            </a:r>
            <a:r>
              <a:rPr lang="es-ES" sz="2000" u="none">
                <a:solidFill>
                  <a:srgbClr val="000000"/>
                </a:solidFill>
                <a:latin typeface="Calibri"/>
              </a:rPr>
              <a:t>QAM + 2OFDM</a:t>
            </a:r>
            <a:endParaRPr u="none"/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771800" y="90872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u="none" smtClean="0">
                <a:latin typeface="+mn-lt"/>
                <a:cs typeface="+mn-cs"/>
              </a:rPr>
              <a:t>Band extension:</a:t>
            </a:r>
            <a:endParaRPr lang="es-ES" sz="2400" u="none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94211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94212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4000" smtClean="0">
                <a:solidFill>
                  <a:schemeClr val="bg1"/>
                </a:solidFill>
                <a:latin typeface="Verdana" pitchFamily="34" charset="0"/>
              </a:rPr>
              <a:t>Introducción</a:t>
            </a:r>
          </a:p>
        </p:txBody>
      </p:sp>
      <p:pic>
        <p:nvPicPr>
          <p:cNvPr id="94213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395288" y="2420938"/>
            <a:ext cx="8424862" cy="418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800" b="1" smtClean="0">
                <a:latin typeface="Arial" charset="0"/>
                <a:cs typeface="Arial" charset="0"/>
              </a:rPr>
              <a:t>Redes coaxiales</a:t>
            </a:r>
          </a:p>
          <a:p>
            <a:pPr lvl="1"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Analógicas</a:t>
            </a:r>
          </a:p>
          <a:p>
            <a:pPr lvl="1"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Digitales QAM</a:t>
            </a:r>
          </a:p>
          <a:p>
            <a:pPr lvl="1"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DOCSIS (2.0, 3.0, 3.1)</a:t>
            </a:r>
          </a:p>
          <a:p>
            <a:pPr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800" b="1" smtClean="0">
                <a:latin typeface="Arial" charset="0"/>
                <a:cs typeface="Arial" charset="0"/>
              </a:rPr>
              <a:t>Redes de Fibra óptica</a:t>
            </a:r>
          </a:p>
          <a:p>
            <a:pPr lvl="1"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FTTH</a:t>
            </a:r>
          </a:p>
          <a:p>
            <a:pPr lvl="1"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1600" smtClean="0">
                <a:latin typeface="Arial" charset="0"/>
                <a:cs typeface="Arial" charset="0"/>
              </a:rPr>
              <a:t>RFoG</a:t>
            </a:r>
          </a:p>
          <a:p>
            <a:pPr eaLnBrk="1" hangingPunct="1">
              <a:spcBef>
                <a:spcPct val="0"/>
              </a:spcBef>
              <a:spcAft>
                <a:spcPct val="60000"/>
              </a:spcAft>
            </a:pPr>
            <a:r>
              <a:rPr lang="fr-FR" sz="2000" b="1" smtClean="0">
                <a:latin typeface="Arial" charset="0"/>
                <a:cs typeface="Arial" charset="0"/>
              </a:rPr>
              <a:t>WiFi</a:t>
            </a:r>
          </a:p>
        </p:txBody>
      </p:sp>
      <p:sp>
        <p:nvSpPr>
          <p:cNvPr id="94215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6011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Medidas </a:t>
            </a:r>
            <a:r>
              <a:rPr lang="ca-ES" sz="2200" b="1" smtClean="0">
                <a:solidFill>
                  <a:srgbClr val="AA0000"/>
                </a:solidFill>
                <a:latin typeface="Verdana" pitchFamily="34" charset="0"/>
              </a:rPr>
              <a:t>CATV, Fibra, WiFi</a:t>
            </a:r>
            <a:endParaRPr lang="es-ES" sz="2200" b="1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xventura\Documents\Productos\CableRanger\image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608888" cy="4572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xventura\Documents\Productos\CableRanger\image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09" y="1212164"/>
            <a:ext cx="7618413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xventura\Documents\Productos\CableRanger\image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11" y="1223739"/>
            <a:ext cx="7618413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xventura\Documents\Productos\CableRanger\image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87" y="1196752"/>
            <a:ext cx="762793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xventura\Documents\Productos\CableRanger\image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061" y="1170781"/>
            <a:ext cx="7599363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</a:t>
            </a:r>
            <a:r>
              <a:rPr lang="it-IT" sz="3200" u="none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xventura\Documents\Productos\CableRanger\image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60888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2349500"/>
            <a:ext cx="9144000" cy="21590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08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909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971550" y="2060575"/>
            <a:ext cx="6875463" cy="270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Medidas</a:t>
            </a:r>
            <a:br>
              <a:rPr lang="ca-ES" sz="66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WiFi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8913"/>
            <a:ext cx="489585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ventura\Documents\Productos\RangerNeo\RANGERNeoLiteFrontalInclin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5264"/>
            <a:ext cx="7200000" cy="5400000"/>
          </a:xfrm>
          <a:prstGeom prst="rect">
            <a:avLst/>
          </a:prstGeom>
          <a:noFill/>
        </p:spPr>
      </p:pic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u="none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417529"/>
            <a:ext cx="6480720" cy="139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u="none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064896" cy="60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u="none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438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2349500"/>
            <a:ext cx="9144000" cy="21590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08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909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971550" y="2060575"/>
            <a:ext cx="6875463" cy="270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Medidas en redes coaxiales 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8913"/>
            <a:ext cx="489585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u="none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05734"/>
            <a:ext cx="5976664" cy="593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u="none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xventura\Documents\Productos\RangerNeo\wifiMicroond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47" y="1522413"/>
            <a:ext cx="81280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44450"/>
            <a:ext cx="5770984" cy="79226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anchor="ctr" anchorCtr="0"/>
          <a:lstStyle/>
          <a:p>
            <a:pPr lvl="0" algn="ctr" eaLnBrk="0" hangingPunct="0"/>
            <a:r>
              <a:rPr lang="it-IT" sz="3200" u="none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</a:t>
            </a:r>
            <a:r>
              <a:rPr lang="it-IT" sz="3200" i="1" u="none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</a:t>
            </a:r>
            <a:endParaRPr lang="it-IT" sz="3200" i="1" u="none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0188"/>
            <a:ext cx="25304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xventura\Documents\Productos\RangerNeo\wif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773238"/>
            <a:ext cx="9144000" cy="345598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5956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5957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971550" y="2060575"/>
            <a:ext cx="6875463" cy="270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Medidas en redes de</a:t>
            </a:r>
            <a:br>
              <a:rPr lang="ca-ES" sz="66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fibra óptica </a:t>
            </a:r>
          </a:p>
        </p:txBody>
      </p:sp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8913"/>
            <a:ext cx="489585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09571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09573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1 Título"/>
          <p:cNvSpPr>
            <a:spLocks/>
          </p:cNvSpPr>
          <p:nvPr/>
        </p:nvSpPr>
        <p:spPr bwMode="auto">
          <a:xfrm>
            <a:off x="395288" y="332656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 sz="2400" smtClean="0">
                <a:solidFill>
                  <a:schemeClr val="bg1"/>
                </a:solidFill>
              </a:rPr>
              <a:t>Medidores de potencia óptica</a:t>
            </a:r>
            <a:endParaRPr lang="ca-ES" sz="240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892990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09571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09572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básicas</a:t>
            </a:r>
          </a:p>
        </p:txBody>
      </p:sp>
      <p:pic>
        <p:nvPicPr>
          <p:cNvPr id="109573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de fibra óptica</a:t>
            </a:r>
          </a:p>
        </p:txBody>
      </p:sp>
      <p:sp>
        <p:nvSpPr>
          <p:cNvPr id="109575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8353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Kit básico de medida de fibra óptica</a:t>
            </a:r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 PL-675</a:t>
            </a:r>
            <a:endParaRPr lang="es-ES" sz="2200" i="1">
              <a:latin typeface="Verdana" pitchFamily="34" charset="0"/>
            </a:endParaRPr>
          </a:p>
        </p:txBody>
      </p:sp>
      <p:sp>
        <p:nvSpPr>
          <p:cNvPr id="109578" name="2 Marcador de contenido"/>
          <p:cNvSpPr>
            <a:spLocks/>
          </p:cNvSpPr>
          <p:nvPr/>
        </p:nvSpPr>
        <p:spPr bwMode="auto">
          <a:xfrm>
            <a:off x="395288" y="2420938"/>
            <a:ext cx="84248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Conecte el generador PROLITE-105 a la entrada del edificio</a:t>
            </a:r>
            <a:r>
              <a:rPr lang="es-ES" sz="1600"/>
              <a:t/>
            </a:r>
            <a:br>
              <a:rPr lang="es-ES" sz="1600"/>
            </a:br>
            <a:r>
              <a:rPr lang="es-ES" sz="1600"/>
              <a:t>Se generan las tres señales ópticas simultáneas a través del enlace óptico pasivo.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Conecte en cada toma el medidor selectivo PROLITE-67</a:t>
            </a:r>
            <a:r>
              <a:rPr lang="es-ES" sz="1600"/>
              <a:t/>
            </a:r>
            <a:br>
              <a:rPr lang="es-ES" sz="1600"/>
            </a:br>
            <a:r>
              <a:rPr lang="es-ES" sz="1600"/>
              <a:t>Identifica las tres longitudes de onda, calcula las pérdidas y certifica la instalación.</a:t>
            </a:r>
            <a:endParaRPr lang="fr-FR" sz="1600"/>
          </a:p>
        </p:txBody>
      </p:sp>
      <p:pic>
        <p:nvPicPr>
          <p:cNvPr id="109581" name="Picture 13" descr="PL-675"/>
          <p:cNvPicPr>
            <a:picLocks noChangeAspect="1" noChangeArrowheads="1"/>
          </p:cNvPicPr>
          <p:nvPr/>
        </p:nvPicPr>
        <p:blipFill>
          <a:blip r:embed="rId4" cstate="print"/>
          <a:srcRect b="19333"/>
          <a:stretch>
            <a:fillRect/>
          </a:stretch>
        </p:blipFill>
        <p:spPr bwMode="auto">
          <a:xfrm>
            <a:off x="1270000" y="3267075"/>
            <a:ext cx="68421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1619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1620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básicas</a:t>
            </a:r>
          </a:p>
        </p:txBody>
      </p:sp>
      <p:pic>
        <p:nvPicPr>
          <p:cNvPr id="111621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de fibra óptica</a:t>
            </a:r>
          </a:p>
        </p:txBody>
      </p:sp>
      <p:sp>
        <p:nvSpPr>
          <p:cNvPr id="111623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8353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Kit básico de medida de fibra óptica</a:t>
            </a:r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 PL-675</a:t>
            </a:r>
            <a:endParaRPr lang="es-ES" sz="2200" b="1">
              <a:solidFill>
                <a:srgbClr val="AA0000"/>
              </a:solidFill>
              <a:latin typeface="Verdana" pitchFamily="34" charset="0"/>
            </a:endParaRPr>
          </a:p>
        </p:txBody>
      </p:sp>
      <p:sp>
        <p:nvSpPr>
          <p:cNvPr id="111626" name="2 Marcador de contenido"/>
          <p:cNvSpPr>
            <a:spLocks/>
          </p:cNvSpPr>
          <p:nvPr/>
        </p:nvSpPr>
        <p:spPr bwMode="auto">
          <a:xfrm>
            <a:off x="395288" y="2428875"/>
            <a:ext cx="84248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 dirty="0"/>
              <a:t>PROLITE-67</a:t>
            </a:r>
            <a:r>
              <a:rPr lang="es-ES" sz="1600" dirty="0"/>
              <a:t>  -  Medidor FTTH con test ICT</a:t>
            </a:r>
            <a:br>
              <a:rPr lang="es-ES" sz="1600" dirty="0"/>
            </a:br>
            <a:r>
              <a:rPr lang="es-ES" sz="1600" dirty="0"/>
              <a:t>Medidor selectivo de pérdidas y potencia óptica en 1310, 1490 y 1550 </a:t>
            </a:r>
            <a:r>
              <a:rPr lang="es-ES" sz="1600" dirty="0" err="1"/>
              <a:t>nm</a:t>
            </a:r>
            <a:r>
              <a:rPr lang="es-ES" sz="1600" dirty="0"/>
              <a:t>.</a:t>
            </a:r>
            <a:br>
              <a:rPr lang="es-ES" sz="1600" dirty="0"/>
            </a:br>
            <a:r>
              <a:rPr lang="es-ES" sz="1600" dirty="0"/>
              <a:t>Doble banda en canal de bajada, VFL integrado, medidas de ICT automáticas, USB.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 dirty="0"/>
              <a:t>PROLITE-105</a:t>
            </a:r>
            <a:r>
              <a:rPr lang="es-ES" sz="1600" dirty="0"/>
              <a:t>  -  Fuente láser triple FTTH</a:t>
            </a:r>
            <a:br>
              <a:rPr lang="es-ES" sz="1600" dirty="0"/>
            </a:br>
            <a:r>
              <a:rPr lang="es-ES" sz="1600" dirty="0"/>
              <a:t>Certificación de fibras FTTH en 1310, 1490 y 1550 </a:t>
            </a:r>
            <a:r>
              <a:rPr lang="es-ES" sz="1600" dirty="0" err="1"/>
              <a:t>nm</a:t>
            </a:r>
            <a:r>
              <a:rPr lang="es-ES" sz="1600" dirty="0"/>
              <a:t>. Generación simultánea de las tres longitudes de onda. Versión opcional a 1310, 1550  1625 </a:t>
            </a:r>
            <a:r>
              <a:rPr lang="es-ES" sz="1600" dirty="0" err="1"/>
              <a:t>nm</a:t>
            </a:r>
            <a:r>
              <a:rPr lang="es-ES" sz="1600" dirty="0"/>
              <a:t>.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 dirty="0"/>
              <a:t>Maleta </a:t>
            </a:r>
            <a:r>
              <a:rPr lang="es-ES" sz="1600" b="1" dirty="0" err="1"/>
              <a:t>rígita</a:t>
            </a:r>
            <a:r>
              <a:rPr lang="es-ES" sz="1600" b="1" dirty="0"/>
              <a:t> de transporte y almacenamiento</a:t>
            </a:r>
            <a:endParaRPr lang="es-ES" sz="1600" dirty="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 dirty="0"/>
              <a:t>Latiguillo </a:t>
            </a:r>
            <a:r>
              <a:rPr lang="es-ES" sz="1600" dirty="0"/>
              <a:t>(jumper)</a:t>
            </a:r>
            <a:endParaRPr lang="fr-FR" sz="1600" dirty="0"/>
          </a:p>
        </p:txBody>
      </p:sp>
      <p:pic>
        <p:nvPicPr>
          <p:cNvPr id="111633" name="Picture 17" descr="latigui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888" y="5635625"/>
            <a:ext cx="2170112" cy="1223963"/>
          </a:xfrm>
          <a:prstGeom prst="rect">
            <a:avLst/>
          </a:prstGeom>
          <a:noFill/>
        </p:spPr>
      </p:pic>
      <p:pic>
        <p:nvPicPr>
          <p:cNvPr id="111634" name="Picture 18" descr="PROLITE-105 inclin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400" y="4954588"/>
            <a:ext cx="3806825" cy="1903412"/>
          </a:xfrm>
          <a:prstGeom prst="rect">
            <a:avLst/>
          </a:prstGeom>
          <a:noFill/>
        </p:spPr>
      </p:pic>
      <p:pic>
        <p:nvPicPr>
          <p:cNvPr id="111635" name="Picture 19" descr="PROLITE-67 inclina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51413"/>
            <a:ext cx="3806825" cy="190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09571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09573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1 Título"/>
          <p:cNvSpPr>
            <a:spLocks/>
          </p:cNvSpPr>
          <p:nvPr/>
        </p:nvSpPr>
        <p:spPr bwMode="auto">
          <a:xfrm>
            <a:off x="395288" y="332656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 sz="2400" smtClean="0">
                <a:solidFill>
                  <a:schemeClr val="bg1"/>
                </a:solidFill>
              </a:rPr>
              <a:t>Optical Time Domain Reflectormeter</a:t>
            </a:r>
            <a:endParaRPr lang="ca-ES" sz="240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628800"/>
            <a:ext cx="8220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6" name="Picture 12" descr="PROLITE-77B co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2700"/>
            <a:ext cx="5065713" cy="4305300"/>
          </a:xfrm>
          <a:prstGeom prst="rect">
            <a:avLst/>
          </a:prstGeom>
          <a:noFill/>
        </p:spPr>
      </p:pic>
      <p:sp>
        <p:nvSpPr>
          <p:cNvPr id="113666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3667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3668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avanzadas</a:t>
            </a:r>
          </a:p>
        </p:txBody>
      </p:sp>
      <p:pic>
        <p:nvPicPr>
          <p:cNvPr id="113669" name="4 Imagen" descr="PROMAX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de fibra óptica</a:t>
            </a:r>
          </a:p>
        </p:txBody>
      </p:sp>
      <p:sp>
        <p:nvSpPr>
          <p:cNvPr id="113671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8353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Analizador FTTx</a:t>
            </a:r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 PROLITE-77B</a:t>
            </a:r>
            <a:endParaRPr lang="es-ES" sz="2200" i="1">
              <a:latin typeface="Verdana" pitchFamily="34" charset="0"/>
            </a:endParaRPr>
          </a:p>
        </p:txBody>
      </p:sp>
      <p:sp>
        <p:nvSpPr>
          <p:cNvPr id="113675" name="2 Marcador de contenido"/>
          <p:cNvSpPr>
            <a:spLocks/>
          </p:cNvSpPr>
          <p:nvPr/>
        </p:nvSpPr>
        <p:spPr bwMode="auto">
          <a:xfrm>
            <a:off x="4575175" y="2428875"/>
            <a:ext cx="4568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Analizador óptico portátil FTTx/XPON</a:t>
            </a:r>
            <a:br>
              <a:rPr lang="es-ES" sz="1600" b="1"/>
            </a:br>
            <a:r>
              <a:rPr lang="es-ES" sz="1600"/>
              <a:t>Optimizado para GPON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Medidas filtradas e individualizadas</a:t>
            </a:r>
            <a:r>
              <a:rPr lang="es-ES" sz="1600"/>
              <a:t/>
            </a:r>
            <a:br>
              <a:rPr lang="es-ES" sz="1600"/>
            </a:br>
            <a:r>
              <a:rPr lang="es-ES" sz="1600"/>
              <a:t>para cada longitude onda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fr-FR" sz="1600" b="1"/>
              <a:t>Hasta 10 umbrales configurables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fr-FR" sz="1600" b="1"/>
              <a:t>Alta selectividad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fr-FR" sz="1600" b="1"/>
              <a:t>Medición relativa</a:t>
            </a:r>
            <a:r>
              <a:rPr lang="fr-FR" sz="1600"/>
              <a:t> respecto a una</a:t>
            </a:r>
            <a:br>
              <a:rPr lang="fr-FR" sz="1600"/>
            </a:br>
            <a:r>
              <a:rPr lang="fr-FR" sz="1600"/>
              <a:t>referencia configurable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fr-FR" sz="1600" b="1"/>
              <a:t>Filtros selectivos</a:t>
            </a:r>
            <a:r>
              <a:rPr lang="fr-FR" sz="1600"/>
              <a:t> a les tres longitudes</a:t>
            </a:r>
            <a:br>
              <a:rPr lang="fr-FR" sz="1600"/>
            </a:br>
            <a:r>
              <a:rPr lang="fr-FR" sz="1600"/>
              <a:t>de onda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fr-FR" sz="1600" b="1"/>
              <a:t>Ampliable</a:t>
            </a:r>
            <a:r>
              <a:rPr lang="fr-FR" sz="1600"/>
              <a:t> a módulo analizador de espectros en banda C</a:t>
            </a:r>
          </a:p>
        </p:txBody>
      </p:sp>
      <p:pic>
        <p:nvPicPr>
          <p:cNvPr id="113677" name="Picture 13" descr="sonri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867400"/>
            <a:ext cx="246380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5715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5716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avanzadas</a:t>
            </a:r>
          </a:p>
        </p:txBody>
      </p:sp>
      <p:pic>
        <p:nvPicPr>
          <p:cNvPr id="115717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de fibra óptica</a:t>
            </a:r>
          </a:p>
        </p:txBody>
      </p:sp>
      <p:sp>
        <p:nvSpPr>
          <p:cNvPr id="115719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Módulos ópticos para medidores de campo de la gama</a:t>
            </a:r>
            <a:br>
              <a:rPr lang="ca-ES" sz="2200">
                <a:solidFill>
                  <a:srgbClr val="AA0000"/>
                </a:solidFill>
                <a:latin typeface="Verdana" pitchFamily="34" charset="0"/>
              </a:rPr>
            </a:br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HD RANGER</a:t>
            </a:r>
            <a:endParaRPr lang="es-ES" sz="2200" i="1">
              <a:latin typeface="Verdana" pitchFamily="34" charset="0"/>
            </a:endParaRPr>
          </a:p>
        </p:txBody>
      </p:sp>
      <p:sp>
        <p:nvSpPr>
          <p:cNvPr id="115722" name="2 Marcador de contenido"/>
          <p:cNvSpPr>
            <a:spLocks/>
          </p:cNvSpPr>
          <p:nvPr/>
        </p:nvSpPr>
        <p:spPr bwMode="auto">
          <a:xfrm>
            <a:off x="395288" y="2522538"/>
            <a:ext cx="84248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Para equipos nuevos o como opción para instalar en equipos en propiedad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Medidor selectivo de potencia óptica</a:t>
            </a:r>
            <a:br>
              <a:rPr lang="es-ES" sz="1600" b="1"/>
            </a:br>
            <a:r>
              <a:rPr lang="es-ES" sz="1600"/>
              <a:t>Triple filtro para 1310, 1490 y 1550 nm.</a:t>
            </a:r>
            <a:endParaRPr lang="es-ES" sz="1600" b="1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Conversor selectivo de óptica a RF</a:t>
            </a:r>
            <a:br>
              <a:rPr lang="es-ES" sz="1600" b="1"/>
            </a:br>
            <a:r>
              <a:rPr lang="es-ES" sz="1600"/>
              <a:t>Compatibles con LNBs ópticas, conversores RF-fibra, etc.</a:t>
            </a:r>
          </a:p>
        </p:txBody>
      </p:sp>
      <p:pic>
        <p:nvPicPr>
          <p:cNvPr id="115724" name="Picture 12" descr="RANGER2-optica"/>
          <p:cNvPicPr>
            <a:picLocks noChangeAspect="1" noChangeArrowheads="1"/>
          </p:cNvPicPr>
          <p:nvPr/>
        </p:nvPicPr>
        <p:blipFill>
          <a:blip r:embed="rId4" cstate="print"/>
          <a:srcRect b="10295"/>
          <a:stretch>
            <a:fillRect/>
          </a:stretch>
        </p:blipFill>
        <p:spPr bwMode="auto">
          <a:xfrm>
            <a:off x="787400" y="3968750"/>
            <a:ext cx="7578725" cy="291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8003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8004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CATV</a:t>
            </a:r>
          </a:p>
        </p:txBody>
      </p:sp>
      <p:pic>
        <p:nvPicPr>
          <p:cNvPr id="128005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coaxiales</a:t>
            </a:r>
          </a:p>
        </p:txBody>
      </p:sp>
      <p:pic>
        <p:nvPicPr>
          <p:cNvPr id="128010" name="Picture 10" descr="PROMAX-12-neg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1143000"/>
            <a:ext cx="3467100" cy="5715000"/>
          </a:xfrm>
          <a:prstGeom prst="rect">
            <a:avLst/>
          </a:prstGeom>
          <a:noFill/>
        </p:spPr>
      </p:pic>
      <p:sp>
        <p:nvSpPr>
          <p:cNvPr id="128008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6011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Analizador de TV Cable</a:t>
            </a:r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 PROMAX-12</a:t>
            </a:r>
            <a:endParaRPr lang="es-ES" sz="2200" i="1">
              <a:latin typeface="Verdana" pitchFamily="34" charset="0"/>
            </a:endParaRPr>
          </a:p>
        </p:txBody>
      </p:sp>
      <p:sp>
        <p:nvSpPr>
          <p:cNvPr id="128009" name="2 Marcador de contenido"/>
          <p:cNvSpPr>
            <a:spLocks/>
          </p:cNvSpPr>
          <p:nvPr/>
        </p:nvSpPr>
        <p:spPr bwMode="auto">
          <a:xfrm>
            <a:off x="395288" y="2420938"/>
            <a:ext cx="84248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endParaRPr lang="es-ES" sz="1600" dirty="0" smtClean="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 smtClean="0"/>
              <a:t>Espectro </a:t>
            </a:r>
            <a:r>
              <a:rPr lang="es-ES" sz="1600" dirty="0"/>
              <a:t>1000 MHz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 smtClean="0"/>
              <a:t>BER, MER, constelación, QAM, COFDM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 smtClean="0"/>
              <a:t>Canales </a:t>
            </a:r>
            <a:r>
              <a:rPr lang="es-ES" sz="1600" dirty="0"/>
              <a:t>Analógicos y Digitales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/>
              <a:t>Detección de potencia en banda ancha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/>
              <a:t>Funciones SCAN, TILT, detección de transitorios</a:t>
            </a:r>
            <a:r>
              <a:rPr lang="es-ES" sz="1600" dirty="0" smtClean="0"/>
              <a:t>...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 smtClean="0"/>
              <a:t>Medidas banda de retorno</a:t>
            </a:r>
            <a:endParaRPr lang="es-ES" sz="1600" dirty="0"/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/>
              <a:t>Medidas C/N, CSO, CTB, Tensión VAC, HUM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dirty="0" smtClean="0"/>
              <a:t>Impresión </a:t>
            </a:r>
            <a:r>
              <a:rPr lang="es-ES" sz="1600" dirty="0"/>
              <a:t>de medidas y Conexión a PC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01" name="Picture 41" descr="pantallas opti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3406775"/>
            <a:ext cx="7620000" cy="2200275"/>
          </a:xfrm>
          <a:prstGeom prst="rect">
            <a:avLst/>
          </a:prstGeom>
          <a:noFill/>
        </p:spPr>
      </p:pic>
      <p:sp>
        <p:nvSpPr>
          <p:cNvPr id="117763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7764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7765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avanzadas</a:t>
            </a:r>
          </a:p>
        </p:txBody>
      </p:sp>
      <p:pic>
        <p:nvPicPr>
          <p:cNvPr id="117766" name="4 Imagen" descr="PROMAX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de fibra óptica</a:t>
            </a:r>
          </a:p>
        </p:txBody>
      </p:sp>
      <p:sp>
        <p:nvSpPr>
          <p:cNvPr id="117768" name="10 CuadroTexto"/>
          <p:cNvSpPr txBox="1">
            <a:spLocks noChangeArrowheads="1"/>
          </p:cNvSpPr>
          <p:nvPr/>
        </p:nvSpPr>
        <p:spPr bwMode="auto">
          <a:xfrm>
            <a:off x="395288" y="1628775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</a:rPr>
              <a:t>Módulos ópticos para medidores de campo de la gama</a:t>
            </a:r>
            <a:br>
              <a:rPr lang="ca-ES" sz="2200">
                <a:solidFill>
                  <a:srgbClr val="AA0000"/>
                </a:solidFill>
              </a:rPr>
            </a:br>
            <a:r>
              <a:rPr lang="ca-ES" sz="2200" b="1">
                <a:solidFill>
                  <a:srgbClr val="AA0000"/>
                </a:solidFill>
              </a:rPr>
              <a:t>HD RANGER</a:t>
            </a:r>
            <a:endParaRPr lang="es-ES" sz="2200" b="1">
              <a:solidFill>
                <a:srgbClr val="AA0000"/>
              </a:solidFill>
            </a:endParaRPr>
          </a:p>
        </p:txBody>
      </p:sp>
      <p:sp>
        <p:nvSpPr>
          <p:cNvPr id="117769" name="2 Marcador de contenido"/>
          <p:cNvSpPr>
            <a:spLocks/>
          </p:cNvSpPr>
          <p:nvPr/>
        </p:nvSpPr>
        <p:spPr bwMode="auto">
          <a:xfrm>
            <a:off x="395288" y="2420938"/>
            <a:ext cx="84248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r>
              <a:rPr lang="es-ES" sz="1600" b="1"/>
              <a:t>Compruebe </a:t>
            </a:r>
            <a:r>
              <a:rPr lang="es-ES" sz="1600"/>
              <a:t>qué longitudes de onda se utilizan en su sistema</a:t>
            </a:r>
            <a:endParaRPr lang="es-ES" sz="1600" b="1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r>
              <a:rPr lang="es-ES" sz="1600" b="1"/>
              <a:t>Seleccione </a:t>
            </a:r>
            <a:r>
              <a:rPr lang="es-ES" sz="1600"/>
              <a:t>la longitud de onda para convertir a RF</a:t>
            </a:r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endParaRPr lang="es-ES" sz="1600" b="1"/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r>
              <a:rPr lang="es-ES" sz="1600" b="1"/>
              <a:t>Ajuste</a:t>
            </a:r>
            <a:r>
              <a:rPr lang="es-ES" sz="1600"/>
              <a:t> el atenuador integrado de 15 dB si es necesario</a:t>
            </a:r>
          </a:p>
          <a:p>
            <a:pPr marL="609600" indent="-609600" algn="l">
              <a:spcAft>
                <a:spcPct val="60000"/>
              </a:spcAft>
              <a:buFont typeface="Arial" charset="0"/>
              <a:buAutoNum type="arabicPeriod"/>
            </a:pPr>
            <a:r>
              <a:rPr lang="es-ES" sz="1600" b="1"/>
              <a:t>Seleccione la banda RF y la polaridad </a:t>
            </a:r>
            <a:r>
              <a:rPr lang="es-ES" sz="1600"/>
              <a:t>con la que va a trabajar</a:t>
            </a:r>
            <a:endParaRPr lang="es-ES" sz="1600" b="1"/>
          </a:p>
        </p:txBody>
      </p:sp>
      <p:grpSp>
        <p:nvGrpSpPr>
          <p:cNvPr id="117773" name="Group 13"/>
          <p:cNvGrpSpPr>
            <a:grpSpLocks/>
          </p:cNvGrpSpPr>
          <p:nvPr/>
        </p:nvGrpSpPr>
        <p:grpSpPr bwMode="auto">
          <a:xfrm>
            <a:off x="3117850" y="3244850"/>
            <a:ext cx="368300" cy="368300"/>
            <a:chOff x="936" y="2296"/>
            <a:chExt cx="232" cy="232"/>
          </a:xfrm>
        </p:grpSpPr>
        <p:sp>
          <p:nvSpPr>
            <p:cNvPr id="117771" name="Oval 11"/>
            <p:cNvSpPr>
              <a:spLocks noChangeArrowheads="1"/>
            </p:cNvSpPr>
            <p:nvPr/>
          </p:nvSpPr>
          <p:spPr bwMode="auto">
            <a:xfrm>
              <a:off x="936" y="2296"/>
              <a:ext cx="232" cy="232"/>
            </a:xfrm>
            <a:prstGeom prst="ellipse">
              <a:avLst/>
            </a:prstGeom>
            <a:solidFill>
              <a:srgbClr val="EC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978" y="2338"/>
              <a:ext cx="15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7783" name="Group 23"/>
          <p:cNvGrpSpPr>
            <a:grpSpLocks/>
          </p:cNvGrpSpPr>
          <p:nvPr/>
        </p:nvGrpSpPr>
        <p:grpSpPr bwMode="auto">
          <a:xfrm>
            <a:off x="1879600" y="3244850"/>
            <a:ext cx="368300" cy="368300"/>
            <a:chOff x="936" y="2296"/>
            <a:chExt cx="232" cy="232"/>
          </a:xfrm>
        </p:grpSpPr>
        <p:sp>
          <p:nvSpPr>
            <p:cNvPr id="117784" name="Oval 24"/>
            <p:cNvSpPr>
              <a:spLocks noChangeArrowheads="1"/>
            </p:cNvSpPr>
            <p:nvPr/>
          </p:nvSpPr>
          <p:spPr bwMode="auto">
            <a:xfrm>
              <a:off x="936" y="2296"/>
              <a:ext cx="232" cy="232"/>
            </a:xfrm>
            <a:prstGeom prst="ellipse">
              <a:avLst/>
            </a:prstGeom>
            <a:solidFill>
              <a:srgbClr val="EC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7785" name="Text Box 25"/>
            <p:cNvSpPr txBox="1">
              <a:spLocks noChangeArrowheads="1"/>
            </p:cNvSpPr>
            <p:nvPr/>
          </p:nvSpPr>
          <p:spPr bwMode="auto">
            <a:xfrm>
              <a:off x="978" y="2338"/>
              <a:ext cx="15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7786" name="Group 26"/>
          <p:cNvGrpSpPr>
            <a:grpSpLocks/>
          </p:cNvGrpSpPr>
          <p:nvPr/>
        </p:nvGrpSpPr>
        <p:grpSpPr bwMode="auto">
          <a:xfrm>
            <a:off x="1879600" y="5435600"/>
            <a:ext cx="368300" cy="368300"/>
            <a:chOff x="936" y="2296"/>
            <a:chExt cx="232" cy="232"/>
          </a:xfrm>
        </p:grpSpPr>
        <p:sp>
          <p:nvSpPr>
            <p:cNvPr id="117787" name="Oval 27"/>
            <p:cNvSpPr>
              <a:spLocks noChangeArrowheads="1"/>
            </p:cNvSpPr>
            <p:nvPr/>
          </p:nvSpPr>
          <p:spPr bwMode="auto">
            <a:xfrm>
              <a:off x="936" y="2296"/>
              <a:ext cx="232" cy="232"/>
            </a:xfrm>
            <a:prstGeom prst="ellipse">
              <a:avLst/>
            </a:prstGeom>
            <a:solidFill>
              <a:srgbClr val="EC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7788" name="Text Box 28"/>
            <p:cNvSpPr txBox="1">
              <a:spLocks noChangeArrowheads="1"/>
            </p:cNvSpPr>
            <p:nvPr/>
          </p:nvSpPr>
          <p:spPr bwMode="auto">
            <a:xfrm>
              <a:off x="978" y="2338"/>
              <a:ext cx="15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17789" name="Line 29"/>
          <p:cNvSpPr>
            <a:spLocks noChangeShapeType="1"/>
          </p:cNvSpPr>
          <p:nvPr/>
        </p:nvSpPr>
        <p:spPr bwMode="auto">
          <a:xfrm flipV="1">
            <a:off x="2066925" y="4600575"/>
            <a:ext cx="0" cy="866775"/>
          </a:xfrm>
          <a:prstGeom prst="line">
            <a:avLst/>
          </a:prstGeom>
          <a:noFill/>
          <a:ln w="25400">
            <a:solidFill>
              <a:srgbClr val="E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flipV="1">
            <a:off x="3305175" y="3514725"/>
            <a:ext cx="0" cy="647700"/>
          </a:xfrm>
          <a:prstGeom prst="line">
            <a:avLst/>
          </a:prstGeom>
          <a:noFill/>
          <a:ln w="25400">
            <a:solidFill>
              <a:srgbClr val="E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 flipV="1">
            <a:off x="2066925" y="3543300"/>
            <a:ext cx="0" cy="847725"/>
          </a:xfrm>
          <a:prstGeom prst="line">
            <a:avLst/>
          </a:prstGeom>
          <a:noFill/>
          <a:ln w="25400">
            <a:solidFill>
              <a:srgbClr val="E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7792" name="Group 32"/>
          <p:cNvGrpSpPr>
            <a:grpSpLocks/>
          </p:cNvGrpSpPr>
          <p:nvPr/>
        </p:nvGrpSpPr>
        <p:grpSpPr bwMode="auto">
          <a:xfrm>
            <a:off x="6223000" y="5435600"/>
            <a:ext cx="368300" cy="368300"/>
            <a:chOff x="936" y="2296"/>
            <a:chExt cx="232" cy="232"/>
          </a:xfrm>
        </p:grpSpPr>
        <p:sp>
          <p:nvSpPr>
            <p:cNvPr id="117793" name="Oval 33"/>
            <p:cNvSpPr>
              <a:spLocks noChangeArrowheads="1"/>
            </p:cNvSpPr>
            <p:nvPr/>
          </p:nvSpPr>
          <p:spPr bwMode="auto">
            <a:xfrm>
              <a:off x="936" y="2296"/>
              <a:ext cx="232" cy="232"/>
            </a:xfrm>
            <a:prstGeom prst="ellipse">
              <a:avLst/>
            </a:prstGeom>
            <a:solidFill>
              <a:srgbClr val="EC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7794" name="Text Box 34"/>
            <p:cNvSpPr txBox="1">
              <a:spLocks noChangeArrowheads="1"/>
            </p:cNvSpPr>
            <p:nvPr/>
          </p:nvSpPr>
          <p:spPr bwMode="auto">
            <a:xfrm>
              <a:off x="978" y="2338"/>
              <a:ext cx="15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9811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9812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avanzadas</a:t>
            </a:r>
          </a:p>
        </p:txBody>
      </p:sp>
      <p:pic>
        <p:nvPicPr>
          <p:cNvPr id="119813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de fibra óptica</a:t>
            </a:r>
          </a:p>
        </p:txBody>
      </p:sp>
      <p:sp>
        <p:nvSpPr>
          <p:cNvPr id="119815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8353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Kits de fusión de fibra óptica</a:t>
            </a:r>
            <a:endParaRPr lang="es-ES" sz="2200" i="1">
              <a:latin typeface="Verdana" pitchFamily="34" charset="0"/>
            </a:endParaRP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744538" y="5105400"/>
            <a:ext cx="3930650" cy="161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60000"/>
              </a:spcAft>
            </a:pPr>
            <a:r>
              <a:rPr lang="es-ES" b="1">
                <a:solidFill>
                  <a:srgbClr val="AA0000"/>
                </a:solidFill>
              </a:rPr>
              <a:t>PROLITE-40B</a:t>
            </a:r>
            <a:br>
              <a:rPr lang="es-ES" b="1">
                <a:solidFill>
                  <a:srgbClr val="AA0000"/>
                </a:solidFill>
              </a:rPr>
            </a:br>
            <a:r>
              <a:rPr lang="es-ES" sz="1600"/>
              <a:t>Fusionadora, cortadora, peladora, electrodos, tubos protectores de fusión, </a:t>
            </a:r>
            <a:br>
              <a:rPr lang="es-ES" sz="1600"/>
            </a:br>
            <a:r>
              <a:rPr lang="es-ES" sz="1600"/>
              <a:t>botella dispensadora de alcohol, </a:t>
            </a:r>
            <a:br>
              <a:rPr lang="es-ES" sz="1600"/>
            </a:br>
            <a:r>
              <a:rPr lang="es-ES" sz="1600"/>
              <a:t>pinzas, pera sopladora y maleta </a:t>
            </a:r>
            <a:br>
              <a:rPr lang="es-ES" sz="1600"/>
            </a:br>
            <a:r>
              <a:rPr lang="es-ES" sz="1600"/>
              <a:t>de transporte para todo el set.</a:t>
            </a:r>
            <a:r>
              <a:rPr lang="es-ES"/>
              <a:t> </a:t>
            </a:r>
            <a:endParaRPr lang="es-ES" sz="1600" b="1"/>
          </a:p>
        </p:txBody>
      </p:sp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4692650" y="5105400"/>
            <a:ext cx="4451350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Aft>
                <a:spcPct val="60000"/>
              </a:spcAft>
            </a:pPr>
            <a:r>
              <a:rPr lang="es-ES" b="1">
                <a:solidFill>
                  <a:srgbClr val="AA0000"/>
                </a:solidFill>
              </a:rPr>
              <a:t>PROLITE-41</a:t>
            </a:r>
            <a:br>
              <a:rPr lang="es-ES" b="1">
                <a:solidFill>
                  <a:srgbClr val="AA0000"/>
                </a:solidFill>
              </a:rPr>
            </a:br>
            <a:r>
              <a:rPr lang="es-ES" sz="1600" b="1"/>
              <a:t>Fusionadora compacta</a:t>
            </a:r>
            <a:r>
              <a:rPr lang="es-ES" sz="1600"/>
              <a:t>, protector anti-golpes, peladora de cable de acometida, peladora de fibra, cortadora, pera sopladora, dispensador de alcohol isopropílico, pinzas, soportes de fibra intercambiables, maleta de transporte</a:t>
            </a:r>
          </a:p>
        </p:txBody>
      </p:sp>
      <p:pic>
        <p:nvPicPr>
          <p:cNvPr id="119838" name="Picture 30" descr="PROLITE-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2409825"/>
            <a:ext cx="3752850" cy="2816225"/>
          </a:xfrm>
          <a:prstGeom prst="rect">
            <a:avLst/>
          </a:prstGeom>
          <a:noFill/>
        </p:spPr>
      </p:pic>
      <p:pic>
        <p:nvPicPr>
          <p:cNvPr id="119839" name="Picture 31" descr="PROLITE-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4588" y="2508250"/>
            <a:ext cx="2519362" cy="250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reeform 14"/>
          <p:cNvSpPr>
            <a:spLocks/>
          </p:cNvSpPr>
          <p:nvPr/>
        </p:nvSpPr>
        <p:spPr bwMode="auto">
          <a:xfrm>
            <a:off x="0" y="0"/>
            <a:ext cx="3132138" cy="6858000"/>
          </a:xfrm>
          <a:custGeom>
            <a:avLst/>
            <a:gdLst>
              <a:gd name="T0" fmla="*/ 0 w 6732"/>
              <a:gd name="T1" fmla="*/ 0 h 18591"/>
              <a:gd name="T2" fmla="*/ 1975034 w 6732"/>
              <a:gd name="T3" fmla="*/ 0 h 18591"/>
              <a:gd name="T4" fmla="*/ 3132138 w 6732"/>
              <a:gd name="T5" fmla="*/ 3429184 h 18591"/>
              <a:gd name="T6" fmla="*/ 1975034 w 6732"/>
              <a:gd name="T7" fmla="*/ 6858000 h 18591"/>
              <a:gd name="T8" fmla="*/ 0 w 6732"/>
              <a:gd name="T9" fmla="*/ 6858000 h 18591"/>
              <a:gd name="T10" fmla="*/ 0 w 6732"/>
              <a:gd name="T11" fmla="*/ 3429184 h 18591"/>
              <a:gd name="T12" fmla="*/ 0 w 6732"/>
              <a:gd name="T13" fmla="*/ 0 h 185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2"/>
              <a:gd name="T22" fmla="*/ 0 h 18591"/>
              <a:gd name="T23" fmla="*/ 6732 w 6732"/>
              <a:gd name="T24" fmla="*/ 18591 h 185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2" h="18591">
                <a:moveTo>
                  <a:pt x="0" y="0"/>
                </a:moveTo>
                <a:cubicBezTo>
                  <a:pt x="1768" y="0"/>
                  <a:pt x="2477" y="0"/>
                  <a:pt x="4245" y="0"/>
                </a:cubicBezTo>
                <a:cubicBezTo>
                  <a:pt x="5410" y="1749"/>
                  <a:pt x="6732" y="6224"/>
                  <a:pt x="6732" y="9296"/>
                </a:cubicBezTo>
                <a:cubicBezTo>
                  <a:pt x="6732" y="12368"/>
                  <a:pt x="5410" y="16842"/>
                  <a:pt x="4245" y="18591"/>
                </a:cubicBezTo>
                <a:cubicBezTo>
                  <a:pt x="2477" y="18591"/>
                  <a:pt x="1768" y="18591"/>
                  <a:pt x="0" y="18591"/>
                </a:cubicBezTo>
                <a:cubicBezTo>
                  <a:pt x="0" y="15493"/>
                  <a:pt x="0" y="12394"/>
                  <a:pt x="0" y="9296"/>
                </a:cubicBezTo>
                <a:cubicBezTo>
                  <a:pt x="0" y="6197"/>
                  <a:pt x="0" y="3099"/>
                  <a:pt x="0" y="0"/>
                </a:cubicBezTo>
                <a:close/>
              </a:path>
            </a:pathLst>
          </a:custGeom>
          <a:solidFill>
            <a:srgbClr val="DD2A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1859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1861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2268538" y="2084388"/>
            <a:ext cx="6875462" cy="1685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75000"/>
              </a:lnSpc>
            </a:pPr>
            <a:r>
              <a:rPr lang="ca-ES" sz="4500" smtClean="0">
                <a:solidFill>
                  <a:srgbClr val="EC0000"/>
                </a:solidFill>
                <a:latin typeface="Verdana" pitchFamily="34" charset="0"/>
              </a:rPr>
              <a:t>¡Muchas gracias!</a:t>
            </a:r>
            <a:endParaRPr lang="ca-ES" sz="4500" smtClean="0">
              <a:latin typeface="Verdana" pitchFamily="34" charset="0"/>
            </a:endParaRPr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981075"/>
            <a:ext cx="489585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64" name="1 Título"/>
          <p:cNvSpPr>
            <a:spLocks/>
          </p:cNvSpPr>
          <p:nvPr/>
        </p:nvSpPr>
        <p:spPr bwMode="auto">
          <a:xfrm>
            <a:off x="3276600" y="3573463"/>
            <a:ext cx="52562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 sz="2000"/>
              <a:t>Visítanos en cualquiera de nuestros canales</a:t>
            </a:r>
          </a:p>
        </p:txBody>
      </p:sp>
      <p:sp>
        <p:nvSpPr>
          <p:cNvPr id="121870" name="1 Título"/>
          <p:cNvSpPr>
            <a:spLocks/>
          </p:cNvSpPr>
          <p:nvPr/>
        </p:nvSpPr>
        <p:spPr bwMode="auto">
          <a:xfrm>
            <a:off x="3563938" y="6021388"/>
            <a:ext cx="46212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5000"/>
              </a:lnSpc>
            </a:pPr>
            <a:r>
              <a:rPr lang="ca-ES" sz="2800" b="1">
                <a:solidFill>
                  <a:srgbClr val="EC0000"/>
                </a:solidFill>
                <a:latin typeface="Verdana" pitchFamily="34" charset="0"/>
              </a:rPr>
              <a:t>www.promax.es</a:t>
            </a:r>
          </a:p>
        </p:txBody>
      </p:sp>
      <p:pic>
        <p:nvPicPr>
          <p:cNvPr id="121876" name="Picture 20" descr="logo-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5" y="4222750"/>
            <a:ext cx="712788" cy="719138"/>
          </a:xfrm>
          <a:prstGeom prst="rect">
            <a:avLst/>
          </a:prstGeom>
          <a:noFill/>
        </p:spPr>
      </p:pic>
      <p:pic>
        <p:nvPicPr>
          <p:cNvPr id="121877" name="Picture 21" descr="logo-fac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0" y="4222750"/>
            <a:ext cx="725488" cy="719138"/>
          </a:xfrm>
          <a:prstGeom prst="rect">
            <a:avLst/>
          </a:prstGeom>
          <a:noFill/>
        </p:spPr>
      </p:pic>
      <p:pic>
        <p:nvPicPr>
          <p:cNvPr id="121878" name="Picture 22" descr="logo-googl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63" y="4222750"/>
            <a:ext cx="725487" cy="719138"/>
          </a:xfrm>
          <a:prstGeom prst="rect">
            <a:avLst/>
          </a:prstGeom>
          <a:noFill/>
        </p:spPr>
      </p:pic>
      <p:pic>
        <p:nvPicPr>
          <p:cNvPr id="121879" name="Picture 23" descr="logo-linked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388" y="4222750"/>
            <a:ext cx="739775" cy="719138"/>
          </a:xfrm>
          <a:prstGeom prst="rect">
            <a:avLst/>
          </a:prstGeom>
          <a:noFill/>
        </p:spPr>
      </p:pic>
      <p:pic>
        <p:nvPicPr>
          <p:cNvPr id="121880" name="Picture 24" descr="logo-twit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3750" y="4222750"/>
            <a:ext cx="719138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7" name="Picture 13" descr="RP-1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613" y="3810000"/>
            <a:ext cx="5002212" cy="3044825"/>
          </a:xfrm>
          <a:prstGeom prst="rect">
            <a:avLst/>
          </a:prstGeom>
          <a:noFill/>
        </p:spPr>
      </p:pic>
      <p:sp>
        <p:nvSpPr>
          <p:cNvPr id="98306" name="Rectangle 1030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98307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98308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ca-ES" sz="3600" smtClean="0">
                <a:solidFill>
                  <a:schemeClr val="bg1"/>
                </a:solidFill>
                <a:latin typeface="Verdana" pitchFamily="34" charset="0"/>
              </a:rPr>
              <a:t>Medidas básicas</a:t>
            </a:r>
          </a:p>
        </p:txBody>
      </p:sp>
      <p:pic>
        <p:nvPicPr>
          <p:cNvPr id="98309" name="4 Imagen" descr="PROMAX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coaxiales</a:t>
            </a:r>
          </a:p>
        </p:txBody>
      </p:sp>
      <p:sp>
        <p:nvSpPr>
          <p:cNvPr id="98312" name="10 CuadroTexto"/>
          <p:cNvSpPr txBox="1">
            <a:spLocks noChangeArrowheads="1"/>
          </p:cNvSpPr>
          <p:nvPr/>
        </p:nvSpPr>
        <p:spPr bwMode="auto">
          <a:xfrm>
            <a:off x="395288" y="1773238"/>
            <a:ext cx="8353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a-ES" sz="2200">
                <a:solidFill>
                  <a:srgbClr val="AA0000"/>
                </a:solidFill>
                <a:latin typeface="Verdana" pitchFamily="34" charset="0"/>
              </a:rPr>
              <a:t>Generador de señal de test para cable coaxial</a:t>
            </a:r>
            <a:r>
              <a:rPr lang="ca-ES" sz="2200" b="1">
                <a:solidFill>
                  <a:srgbClr val="AA0000"/>
                </a:solidFill>
                <a:latin typeface="Verdana" pitchFamily="34" charset="0"/>
              </a:rPr>
              <a:t> RP-110B</a:t>
            </a:r>
            <a:endParaRPr lang="es-ES" sz="2200" i="1">
              <a:latin typeface="Verdana" pitchFamily="34" charset="0"/>
            </a:endParaRPr>
          </a:p>
        </p:txBody>
      </p:sp>
      <p:sp>
        <p:nvSpPr>
          <p:cNvPr id="98313" name="2 Marcador de contenido"/>
          <p:cNvSpPr>
            <a:spLocks/>
          </p:cNvSpPr>
          <p:nvPr/>
        </p:nvSpPr>
        <p:spPr bwMode="auto">
          <a:xfrm>
            <a:off x="395288" y="2420938"/>
            <a:ext cx="84248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None/>
            </a:pPr>
            <a:r>
              <a:rPr lang="es-ES" sz="1600" i="1"/>
              <a:t>Certifique todas las bandas: banda de subida, bajada (CATV/SMATV) y FI Satélite</a:t>
            </a:r>
            <a:endParaRPr lang="fr-FR" sz="1600" i="1"/>
          </a:p>
        </p:txBody>
      </p:sp>
      <p:sp>
        <p:nvSpPr>
          <p:cNvPr id="98316" name="2 Marcador de contenido"/>
          <p:cNvSpPr>
            <a:spLocks/>
          </p:cNvSpPr>
          <p:nvPr/>
        </p:nvSpPr>
        <p:spPr bwMode="auto">
          <a:xfrm>
            <a:off x="395288" y="2924175"/>
            <a:ext cx="84248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Seis pilotos</a:t>
            </a:r>
            <a:r>
              <a:rPr lang="es-ES" sz="1600"/>
              <a:t/>
            </a:r>
            <a:br>
              <a:rPr lang="es-ES" sz="1600"/>
            </a:br>
            <a:r>
              <a:rPr lang="es-ES" sz="1600"/>
              <a:t>Nivel y frecuencia seleccionables para cada piloto (de 5 a 2150 MHz)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Nivel calibrado</a:t>
            </a:r>
            <a:r>
              <a:rPr lang="es-ES" sz="1600"/>
              <a:t> para cada piloto</a:t>
            </a:r>
            <a:br>
              <a:rPr lang="es-ES" sz="1600"/>
            </a:br>
            <a:r>
              <a:rPr lang="es-ES" sz="1600"/>
              <a:t>De 80 a 110 dBµV, pasos de 1 dB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/>
              <a:t>Resolución de frecuencia: </a:t>
            </a:r>
            <a:r>
              <a:rPr lang="es-ES" sz="1600" b="1"/>
              <a:t>25 kHz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Interfaz en varios idiomas</a:t>
            </a:r>
          </a:p>
          <a:p>
            <a:pPr marL="342900" indent="-342900" algn="l">
              <a:spcAft>
                <a:spcPct val="60000"/>
              </a:spcAft>
              <a:buFont typeface="Arial" charset="0"/>
              <a:buChar char="•"/>
            </a:pPr>
            <a:r>
              <a:rPr lang="es-ES" sz="1600" b="1"/>
              <a:t>Conexión USB a PC</a:t>
            </a:r>
            <a:r>
              <a:rPr lang="es-ES" sz="1600"/>
              <a:t/>
            </a:r>
            <a:br>
              <a:rPr lang="es-ES" sz="1600"/>
            </a:br>
            <a:r>
              <a:rPr lang="es-ES" sz="1600"/>
              <a:t>Para actualizaciones de firmware</a:t>
            </a:r>
            <a:br>
              <a:rPr lang="es-ES" sz="1600"/>
            </a:br>
            <a:r>
              <a:rPr lang="es-ES" sz="1600"/>
              <a:t>y configuración)</a:t>
            </a:r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773238"/>
            <a:ext cx="9144000" cy="345598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1076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1077" name="1 Título"/>
          <p:cNvSpPr>
            <a:spLocks noGrp="1"/>
          </p:cNvSpPr>
          <p:nvPr>
            <p:ph type="ctrTitle" idx="4294967295"/>
          </p:nvPr>
        </p:nvSpPr>
        <p:spPr bwMode="auto">
          <a:xfrm>
            <a:off x="971550" y="2060575"/>
            <a:ext cx="6875463" cy="270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Tecnología</a:t>
            </a:r>
            <a:br>
              <a:rPr lang="ca-ES" sz="66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ca-ES" sz="6600" smtClean="0">
                <a:solidFill>
                  <a:schemeClr val="bg1"/>
                </a:solidFill>
                <a:latin typeface="Verdana" pitchFamily="34" charset="0"/>
              </a:rPr>
              <a:t>DOCSIS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8913"/>
            <a:ext cx="4895850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1 Título"/>
          <p:cNvSpPr>
            <a:spLocks/>
          </p:cNvSpPr>
          <p:nvPr/>
        </p:nvSpPr>
        <p:spPr bwMode="auto">
          <a:xfrm>
            <a:off x="457200" y="4541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a-E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490538"/>
            <a:ext cx="8229600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Medidas avanzadas</a:t>
            </a:r>
          </a:p>
        </p:txBody>
      </p:sp>
      <p:pic>
        <p:nvPicPr>
          <p:cNvPr id="9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/>
          </p:cNvSpPr>
          <p:nvPr/>
        </p:nvSpPr>
        <p:spPr bwMode="auto">
          <a:xfrm>
            <a:off x="395288" y="0"/>
            <a:ext cx="4392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ca-ES">
                <a:solidFill>
                  <a:schemeClr val="bg1"/>
                </a:solidFill>
              </a:rPr>
              <a:t>» Medidas en redes coaxiales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453240" y="2420864"/>
            <a:ext cx="8229240" cy="28548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Calibri"/>
              </a:rPr>
              <a:t>A finales de la década de los 90 los operadores empiezan a incorporar servicios de acceso a internet.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Calibri"/>
              </a:rPr>
              <a:t>La norma DOCSIS aparece en 1997. Asegura la interoperabilidad entre diferentes fabricantes y equipos.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Calibri"/>
              </a:rPr>
              <a:t>Cablelabs : Ente regulador de esta normativa (CMTS, CM &amp; interfaces)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" name="CustomShape 3"/>
          <p:cNvSpPr/>
          <p:nvPr/>
        </p:nvSpPr>
        <p:spPr>
          <a:xfrm>
            <a:off x="241200" y="2204864"/>
            <a:ext cx="8650800" cy="2880320"/>
          </a:xfrm>
          <a:prstGeom prst="rect">
            <a:avLst/>
          </a:prstGeom>
          <a:noFill/>
          <a:ln w="25560">
            <a:solidFill>
              <a:srgbClr val="4F81BD"/>
            </a:solidFill>
            <a:round/>
          </a:ln>
        </p:spPr>
      </p:sp>
      <p:sp>
        <p:nvSpPr>
          <p:cNvPr id="13" name="TextShape 1"/>
          <p:cNvSpPr txBox="1"/>
          <p:nvPr/>
        </p:nvSpPr>
        <p:spPr>
          <a:xfrm>
            <a:off x="539552" y="1340768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  <p:sp>
        <p:nvSpPr>
          <p:cNvPr id="14" name="CustomShape 4"/>
          <p:cNvSpPr/>
          <p:nvPr/>
        </p:nvSpPr>
        <p:spPr>
          <a:xfrm>
            <a:off x="241200" y="5729408"/>
            <a:ext cx="1378080" cy="101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1997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D1.0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000000"/>
                </a:solidFill>
                <a:latin typeface="Calibri"/>
              </a:rPr>
              <a:t>45/10 Mbps</a:t>
            </a:r>
            <a:endParaRPr/>
          </a:p>
        </p:txBody>
      </p:sp>
      <p:sp>
        <p:nvSpPr>
          <p:cNvPr id="15" name="CustomShape 5"/>
          <p:cNvSpPr/>
          <p:nvPr/>
        </p:nvSpPr>
        <p:spPr>
          <a:xfrm flipV="1">
            <a:off x="683640" y="5340968"/>
            <a:ext cx="7941240" cy="24840"/>
          </a:xfrm>
          <a:prstGeom prst="straightConnector1">
            <a:avLst/>
          </a:prstGeom>
          <a:noFill/>
          <a:ln w="76320">
            <a:solidFill>
              <a:srgbClr val="17375E"/>
            </a:solidFill>
            <a:round/>
            <a:tailEnd type="arrow" w="med" len="med"/>
          </a:ln>
        </p:spPr>
      </p:sp>
      <p:sp>
        <p:nvSpPr>
          <p:cNvPr id="16" name="Line 6"/>
          <p:cNvSpPr/>
          <p:nvPr/>
        </p:nvSpPr>
        <p:spPr>
          <a:xfrm>
            <a:off x="867600" y="5367248"/>
            <a:ext cx="0" cy="360000"/>
          </a:xfrm>
          <a:prstGeom prst="line">
            <a:avLst/>
          </a:prstGeom>
          <a:ln w="57240">
            <a:solidFill>
              <a:srgbClr val="17375E"/>
            </a:solidFill>
            <a:round/>
          </a:ln>
        </p:spPr>
      </p:sp>
      <p:sp>
        <p:nvSpPr>
          <p:cNvPr id="17" name="Line 7"/>
          <p:cNvSpPr/>
          <p:nvPr/>
        </p:nvSpPr>
        <p:spPr>
          <a:xfrm>
            <a:off x="2071800" y="5367248"/>
            <a:ext cx="0" cy="360000"/>
          </a:xfrm>
          <a:prstGeom prst="line">
            <a:avLst/>
          </a:prstGeom>
          <a:ln w="57240">
            <a:solidFill>
              <a:srgbClr val="17375E"/>
            </a:solidFill>
            <a:round/>
          </a:ln>
        </p:spPr>
      </p:sp>
      <p:sp>
        <p:nvSpPr>
          <p:cNvPr id="18" name="Line 8"/>
          <p:cNvSpPr/>
          <p:nvPr/>
        </p:nvSpPr>
        <p:spPr>
          <a:xfrm>
            <a:off x="3275640" y="5367248"/>
            <a:ext cx="0" cy="360000"/>
          </a:xfrm>
          <a:prstGeom prst="line">
            <a:avLst/>
          </a:prstGeom>
          <a:ln w="57240">
            <a:solidFill>
              <a:srgbClr val="17375E"/>
            </a:solidFill>
            <a:round/>
          </a:ln>
        </p:spPr>
      </p:sp>
      <p:sp>
        <p:nvSpPr>
          <p:cNvPr id="19" name="Line 9"/>
          <p:cNvSpPr/>
          <p:nvPr/>
        </p:nvSpPr>
        <p:spPr>
          <a:xfrm>
            <a:off x="5076000" y="5353568"/>
            <a:ext cx="0" cy="360000"/>
          </a:xfrm>
          <a:prstGeom prst="line">
            <a:avLst/>
          </a:prstGeom>
          <a:ln w="57240">
            <a:solidFill>
              <a:srgbClr val="17375E"/>
            </a:solidFill>
            <a:round/>
          </a:ln>
        </p:spPr>
      </p:sp>
      <p:sp>
        <p:nvSpPr>
          <p:cNvPr id="20" name="Line 10"/>
          <p:cNvSpPr/>
          <p:nvPr/>
        </p:nvSpPr>
        <p:spPr>
          <a:xfrm>
            <a:off x="7956360" y="5342768"/>
            <a:ext cx="0" cy="360360"/>
          </a:xfrm>
          <a:prstGeom prst="line">
            <a:avLst/>
          </a:prstGeom>
          <a:ln w="57240">
            <a:solidFill>
              <a:srgbClr val="17375E"/>
            </a:solidFill>
            <a:round/>
          </a:ln>
        </p:spPr>
      </p:sp>
      <p:sp>
        <p:nvSpPr>
          <p:cNvPr id="21" name="CustomShape 11"/>
          <p:cNvSpPr/>
          <p:nvPr/>
        </p:nvSpPr>
        <p:spPr>
          <a:xfrm>
            <a:off x="1331640" y="5729408"/>
            <a:ext cx="1481040" cy="101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1999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D1.1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000000"/>
                </a:solidFill>
                <a:latin typeface="Calibri"/>
              </a:rPr>
              <a:t>45/10 Mbps</a:t>
            </a:r>
            <a:endParaRPr/>
          </a:p>
        </p:txBody>
      </p:sp>
      <p:sp>
        <p:nvSpPr>
          <p:cNvPr id="22" name="CustomShape 12"/>
          <p:cNvSpPr/>
          <p:nvPr/>
        </p:nvSpPr>
        <p:spPr>
          <a:xfrm>
            <a:off x="2483640" y="5729408"/>
            <a:ext cx="1511640" cy="101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2001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D2.0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000000"/>
                </a:solidFill>
                <a:latin typeface="Calibri"/>
              </a:rPr>
              <a:t>42/30 Mbps</a:t>
            </a:r>
            <a:endParaRPr/>
          </a:p>
        </p:txBody>
      </p:sp>
      <p:sp>
        <p:nvSpPr>
          <p:cNvPr id="23" name="CustomShape 13"/>
          <p:cNvSpPr/>
          <p:nvPr/>
        </p:nvSpPr>
        <p:spPr>
          <a:xfrm>
            <a:off x="4273560" y="5729408"/>
            <a:ext cx="1594080" cy="101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2006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D3.0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000000"/>
                </a:solidFill>
                <a:latin typeface="Calibri"/>
              </a:rPr>
              <a:t>336/120 Mbps</a:t>
            </a:r>
            <a:endParaRPr/>
          </a:p>
        </p:txBody>
      </p:sp>
      <p:sp>
        <p:nvSpPr>
          <p:cNvPr id="24" name="CustomShape 14"/>
          <p:cNvSpPr/>
          <p:nvPr/>
        </p:nvSpPr>
        <p:spPr>
          <a:xfrm>
            <a:off x="7225920" y="5729408"/>
            <a:ext cx="1522080" cy="101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2015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b="1">
                <a:solidFill>
                  <a:srgbClr val="000000"/>
                </a:solidFill>
                <a:latin typeface="Calibri"/>
              </a:rPr>
              <a:t>D3.1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000000"/>
                </a:solidFill>
                <a:latin typeface="Calibri"/>
              </a:rPr>
              <a:t>3.8/1.25 Gbps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6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40" y="1772816"/>
            <a:ext cx="6782760" cy="4824720"/>
          </a:xfrm>
          <a:prstGeom prst="rect">
            <a:avLst/>
          </a:prstGeom>
          <a:ln>
            <a:noFill/>
          </a:ln>
        </p:spPr>
      </p:pic>
      <p:sp>
        <p:nvSpPr>
          <p:cNvPr id="18" name="CustomShape 2"/>
          <p:cNvSpPr/>
          <p:nvPr/>
        </p:nvSpPr>
        <p:spPr>
          <a:xfrm>
            <a:off x="6176520" y="2145056"/>
            <a:ext cx="2739960" cy="24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000">
                <a:solidFill>
                  <a:srgbClr val="000000"/>
                </a:solidFill>
                <a:latin typeface="Calibri"/>
              </a:rPr>
              <a:t>(Fuente: Rhode&amp;Schwarz, D3.1, Application Note)</a:t>
            </a:r>
            <a:endParaRPr/>
          </a:p>
        </p:txBody>
      </p:sp>
      <p:sp>
        <p:nvSpPr>
          <p:cNvPr id="19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6" name="4 Imagen" descr="PROMAX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1559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Shape 1"/>
          <p:cNvSpPr txBox="1"/>
          <p:nvPr/>
        </p:nvSpPr>
        <p:spPr>
          <a:xfrm>
            <a:off x="453240" y="1422232"/>
            <a:ext cx="8229240" cy="854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DOCSIS 3.1: Principales parámetros</a:t>
            </a:r>
            <a:endParaRPr/>
          </a:p>
        </p:txBody>
      </p:sp>
      <p:sp>
        <p:nvSpPr>
          <p:cNvPr id="19" name="TextShape 2"/>
          <p:cNvSpPr txBox="1"/>
          <p:nvPr/>
        </p:nvSpPr>
        <p:spPr>
          <a:xfrm>
            <a:off x="457200" y="2411752"/>
            <a:ext cx="8362800" cy="424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Para igualar la capacidad de 10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GEPon</a:t>
            </a:r>
            <a:r>
              <a:rPr lang="es-ES" sz="2800" dirty="0">
                <a:solidFill>
                  <a:srgbClr val="000000"/>
                </a:solidFill>
                <a:latin typeface="Calibri"/>
              </a:rPr>
              <a:t> (10/1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Gbps</a:t>
            </a:r>
            <a:r>
              <a:rPr lang="es-ES" sz="2800" dirty="0">
                <a:solidFill>
                  <a:srgbClr val="000000"/>
                </a:solidFill>
                <a:latin typeface="Calibri"/>
              </a:rPr>
              <a:t>), se requiere: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 	Ampliar la banda de DS hasta </a:t>
            </a:r>
            <a:r>
              <a:rPr lang="es-ES" sz="2800" dirty="0" smtClean="0">
                <a:solidFill>
                  <a:srgbClr val="000000"/>
                </a:solidFill>
                <a:latin typeface="Calibri"/>
              </a:rPr>
              <a:t>1200/1700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MHz.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 	Ampliar la banda de US hasta 200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MHz.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	Usar esquemas de modulación más eficientes:</a:t>
            </a: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 		4K-OFDM / 16384QAM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2800" dirty="0">
                <a:solidFill>
                  <a:srgbClr val="000000"/>
                </a:solidFill>
                <a:latin typeface="Calibri"/>
              </a:rPr>
              <a:t>	Aplicar mejores técnicas de corrección de 			errores (FEC &amp; </a:t>
            </a:r>
            <a:r>
              <a:rPr lang="es-ES" sz="2800" dirty="0" err="1">
                <a:solidFill>
                  <a:srgbClr val="000000"/>
                </a:solidFill>
                <a:latin typeface="Calibri"/>
              </a:rPr>
              <a:t>Interleaving</a:t>
            </a:r>
            <a:r>
              <a:rPr lang="es-ES" sz="2800" dirty="0">
                <a:solidFill>
                  <a:srgbClr val="000000"/>
                </a:solidFill>
                <a:latin typeface="Calibri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" name="CustomShape 3"/>
          <p:cNvSpPr/>
          <p:nvPr/>
        </p:nvSpPr>
        <p:spPr>
          <a:xfrm rot="5400000">
            <a:off x="936000" y="3312112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1</a:t>
            </a:r>
            <a:endParaRPr/>
          </a:p>
        </p:txBody>
      </p:sp>
      <p:sp>
        <p:nvSpPr>
          <p:cNvPr id="21" name="CustomShape 4"/>
          <p:cNvSpPr/>
          <p:nvPr/>
        </p:nvSpPr>
        <p:spPr>
          <a:xfrm rot="5400000">
            <a:off x="936000" y="4536112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22" name="CustomShape 5"/>
          <p:cNvSpPr/>
          <p:nvPr/>
        </p:nvSpPr>
        <p:spPr>
          <a:xfrm rot="5400000">
            <a:off x="936000" y="5832472"/>
            <a:ext cx="431640" cy="359640"/>
          </a:xfrm>
          <a:prstGeom prst="triangle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24" name="TextShape 1"/>
          <p:cNvSpPr txBox="1"/>
          <p:nvPr/>
        </p:nvSpPr>
        <p:spPr>
          <a:xfrm>
            <a:off x="539552" y="0"/>
            <a:ext cx="4464496" cy="126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400">
                <a:solidFill>
                  <a:srgbClr val="1F497D"/>
                </a:solidFill>
                <a:latin typeface="Calibri"/>
              </a:rPr>
              <a:t>Evolución de las redes de cable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729</Words>
  <Application>Microsoft Office PowerPoint</Application>
  <PresentationFormat>Presentación en pantalla (4:3)</PresentationFormat>
  <Paragraphs>266</Paragraphs>
  <Slides>42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Medidas  en CATV, Fibra, WiFi </vt:lpstr>
      <vt:lpstr>Introducción</vt:lpstr>
      <vt:lpstr>Medidas en redes coaxiales </vt:lpstr>
      <vt:lpstr>Medidas CATV</vt:lpstr>
      <vt:lpstr>Medidas básicas</vt:lpstr>
      <vt:lpstr>Tecnología DOCSIS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Medidas WiFi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Medidas en redes de fibra óptica </vt:lpstr>
      <vt:lpstr>Diapositiva 34</vt:lpstr>
      <vt:lpstr>Medidas básicas</vt:lpstr>
      <vt:lpstr>Medidas básicas</vt:lpstr>
      <vt:lpstr>Diapositiva 37</vt:lpstr>
      <vt:lpstr>Medidas avanzadas</vt:lpstr>
      <vt:lpstr>Medidas avanzadas</vt:lpstr>
      <vt:lpstr>Medidas avanzadas</vt:lpstr>
      <vt:lpstr>Medidas avanzadas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innovat, com ho he fet?  Experiències de Promax Electrónica</dc:title>
  <dc:creator>PROMAX</dc:creator>
  <cp:lastModifiedBy>Jordi Pallares</cp:lastModifiedBy>
  <cp:revision>141</cp:revision>
  <dcterms:created xsi:type="dcterms:W3CDTF">2013-06-25T10:03:24Z</dcterms:created>
  <dcterms:modified xsi:type="dcterms:W3CDTF">2017-08-29T06:19:36Z</dcterms:modified>
</cp:coreProperties>
</file>