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72075" y="170814"/>
            <a:ext cx="2276475" cy="704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hyperlink" Target="http://www.aerocamaras.es/" TargetMode="External"/><Relationship Id="rId4" Type="http://schemas.openxmlformats.org/officeDocument/2006/relationships/hyperlink" Target="http://www.cursodedrones.es/" TargetMode="External"/><Relationship Id="rId5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hyperlink" Target="https://www.youtube.com/watch?v=pjOcD5DoGUU" TargetMode="External"/><Relationship Id="rId4" Type="http://schemas.openxmlformats.org/officeDocument/2006/relationships/hyperlink" Target="http://es.wikipedia.org/wiki/Etienne_Oehmichen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564" cy="10692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3810" y="6470472"/>
            <a:ext cx="4926965" cy="876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80185" marR="5080" indent="-1468120">
              <a:lnSpc>
                <a:spcPct val="124000"/>
              </a:lnSpc>
            </a:pPr>
            <a:r>
              <a:rPr dirty="0" sz="2300" spc="-5">
                <a:solidFill>
                  <a:srgbClr val="159DFF"/>
                </a:solidFill>
                <a:latin typeface="Century Gothic"/>
                <a:cs typeface="Century Gothic"/>
              </a:rPr>
              <a:t>DEFINICIONES </a:t>
            </a:r>
            <a:r>
              <a:rPr dirty="0" sz="2300">
                <a:solidFill>
                  <a:srgbClr val="159DFF"/>
                </a:solidFill>
                <a:latin typeface="Century Gothic"/>
                <a:cs typeface="Century Gothic"/>
              </a:rPr>
              <a:t>Y </a:t>
            </a:r>
            <a:r>
              <a:rPr dirty="0" sz="2300" spc="-5">
                <a:solidFill>
                  <a:srgbClr val="159DFF"/>
                </a:solidFill>
                <a:latin typeface="Century Gothic"/>
                <a:cs typeface="Century Gothic"/>
              </a:rPr>
              <a:t>FUNCIONAMIENTO  </a:t>
            </a:r>
            <a:r>
              <a:rPr dirty="0" sz="2300">
                <a:solidFill>
                  <a:srgbClr val="159DFF"/>
                </a:solidFill>
                <a:latin typeface="Century Gothic"/>
                <a:cs typeface="Century Gothic"/>
              </a:rPr>
              <a:t>DE UN</a:t>
            </a:r>
            <a:r>
              <a:rPr dirty="0" sz="2300" spc="-95">
                <a:solidFill>
                  <a:srgbClr val="159DFF"/>
                </a:solidFill>
                <a:latin typeface="Century Gothic"/>
                <a:cs typeface="Century Gothic"/>
              </a:rPr>
              <a:t> </a:t>
            </a:r>
            <a:r>
              <a:rPr dirty="0" sz="2300" spc="-5">
                <a:solidFill>
                  <a:srgbClr val="159DFF"/>
                </a:solidFill>
                <a:latin typeface="Century Gothic"/>
                <a:cs typeface="Century Gothic"/>
              </a:rPr>
              <a:t>DRONE</a:t>
            </a:r>
            <a:endParaRPr sz="23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8358" y="8524493"/>
            <a:ext cx="2321560" cy="5086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62230">
              <a:lnSpc>
                <a:spcPct val="102499"/>
              </a:lnSpc>
            </a:pPr>
            <a:r>
              <a:rPr dirty="0" sz="1600" spc="-5">
                <a:solidFill>
                  <a:srgbClr val="D9D9D9"/>
                </a:solidFill>
                <a:latin typeface="Century Gothic"/>
                <a:cs typeface="Century Gothic"/>
                <a:hlinkClick r:id="rId3"/>
              </a:rPr>
              <a:t>www.aerocamaras.es </a:t>
            </a:r>
            <a:r>
              <a:rPr dirty="0" sz="1600" spc="-5">
                <a:solidFill>
                  <a:srgbClr val="D9D9D9"/>
                </a:solidFill>
                <a:latin typeface="Century Gothic"/>
                <a:cs typeface="Century Gothic"/>
              </a:rPr>
              <a:t> </a:t>
            </a:r>
            <a:r>
              <a:rPr dirty="0" sz="1600" spc="-5">
                <a:solidFill>
                  <a:srgbClr val="D9D9D9"/>
                </a:solidFill>
                <a:latin typeface="Century Gothic"/>
                <a:cs typeface="Century Gothic"/>
                <a:hlinkClick r:id="rId4"/>
              </a:rPr>
              <a:t>w</a:t>
            </a:r>
            <a:r>
              <a:rPr dirty="0" sz="1600" spc="-15">
                <a:solidFill>
                  <a:srgbClr val="D9D9D9"/>
                </a:solidFill>
                <a:latin typeface="Century Gothic"/>
                <a:cs typeface="Century Gothic"/>
                <a:hlinkClick r:id="rId4"/>
              </a:rPr>
              <a:t>ww</a:t>
            </a:r>
            <a:r>
              <a:rPr dirty="0" sz="1600" spc="-5">
                <a:solidFill>
                  <a:srgbClr val="D9D9D9"/>
                </a:solidFill>
                <a:latin typeface="Century Gothic"/>
                <a:cs typeface="Century Gothic"/>
                <a:hlinkClick r:id="rId4"/>
              </a:rPr>
              <a:t>.</a:t>
            </a:r>
            <a:r>
              <a:rPr dirty="0" sz="1600" spc="0">
                <a:solidFill>
                  <a:srgbClr val="D9D9D9"/>
                </a:solidFill>
                <a:latin typeface="Century Gothic"/>
                <a:cs typeface="Century Gothic"/>
                <a:hlinkClick r:id="rId4"/>
              </a:rPr>
              <a:t>c</a:t>
            </a:r>
            <a:r>
              <a:rPr dirty="0" sz="1600" spc="-5">
                <a:solidFill>
                  <a:srgbClr val="D9D9D9"/>
                </a:solidFill>
                <a:latin typeface="Century Gothic"/>
                <a:cs typeface="Century Gothic"/>
                <a:hlinkClick r:id="rId4"/>
              </a:rPr>
              <a:t>urso</a:t>
            </a:r>
            <a:r>
              <a:rPr dirty="0" sz="1600">
                <a:solidFill>
                  <a:srgbClr val="D9D9D9"/>
                </a:solidFill>
                <a:latin typeface="Century Gothic"/>
                <a:cs typeface="Century Gothic"/>
                <a:hlinkClick r:id="rId4"/>
              </a:rPr>
              <a:t>d</a:t>
            </a:r>
            <a:r>
              <a:rPr dirty="0" sz="1600" spc="-10">
                <a:solidFill>
                  <a:srgbClr val="D9D9D9"/>
                </a:solidFill>
                <a:latin typeface="Century Gothic"/>
                <a:cs typeface="Century Gothic"/>
                <a:hlinkClick r:id="rId4"/>
              </a:rPr>
              <a:t>e</a:t>
            </a:r>
            <a:r>
              <a:rPr dirty="0" sz="1600">
                <a:solidFill>
                  <a:srgbClr val="D9D9D9"/>
                </a:solidFill>
                <a:latin typeface="Century Gothic"/>
                <a:cs typeface="Century Gothic"/>
                <a:hlinkClick r:id="rId4"/>
              </a:rPr>
              <a:t>d</a:t>
            </a:r>
            <a:r>
              <a:rPr dirty="0" sz="1600" spc="-5">
                <a:solidFill>
                  <a:srgbClr val="D9D9D9"/>
                </a:solidFill>
                <a:latin typeface="Century Gothic"/>
                <a:cs typeface="Century Gothic"/>
                <a:hlinkClick r:id="rId4"/>
              </a:rPr>
              <a:t>ron</a:t>
            </a:r>
            <a:r>
              <a:rPr dirty="0" sz="1600" spc="-15">
                <a:solidFill>
                  <a:srgbClr val="D9D9D9"/>
                </a:solidFill>
                <a:latin typeface="Century Gothic"/>
                <a:cs typeface="Century Gothic"/>
                <a:hlinkClick r:id="rId4"/>
              </a:rPr>
              <a:t>e</a:t>
            </a:r>
            <a:r>
              <a:rPr dirty="0" sz="1600" spc="0">
                <a:solidFill>
                  <a:srgbClr val="D9D9D9"/>
                </a:solidFill>
                <a:latin typeface="Century Gothic"/>
                <a:cs typeface="Century Gothic"/>
                <a:hlinkClick r:id="rId4"/>
              </a:rPr>
              <a:t>s</a:t>
            </a:r>
            <a:r>
              <a:rPr dirty="0" sz="1600" spc="-5">
                <a:solidFill>
                  <a:srgbClr val="D9D9D9"/>
                </a:solidFill>
                <a:latin typeface="Century Gothic"/>
                <a:cs typeface="Century Gothic"/>
                <a:hlinkClick r:id="rId4"/>
              </a:rPr>
              <a:t>.es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8880" y="2854451"/>
            <a:ext cx="5053330" cy="1551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0084"/>
            <a:ext cx="5424805" cy="663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17200"/>
              </a:lnSpc>
            </a:pPr>
            <a:r>
              <a:rPr dirty="0" sz="1200" spc="-5" b="1">
                <a:latin typeface="Calibri"/>
                <a:cs typeface="Calibri"/>
              </a:rPr>
              <a:t>Placa controladora </a:t>
            </a:r>
            <a:r>
              <a:rPr dirty="0" sz="1200" b="1">
                <a:latin typeface="Calibri"/>
                <a:cs typeface="Calibri"/>
              </a:rPr>
              <a:t>de </a:t>
            </a:r>
            <a:r>
              <a:rPr dirty="0" sz="1200" spc="-5" b="1">
                <a:latin typeface="Calibri"/>
                <a:cs typeface="Calibri"/>
              </a:rPr>
              <a:t>Drones: </a:t>
            </a:r>
            <a:r>
              <a:rPr dirty="0" sz="1200" spc="-5">
                <a:latin typeface="Calibri"/>
                <a:cs typeface="Calibri"/>
              </a:rPr>
              <a:t>Su función </a:t>
            </a:r>
            <a:r>
              <a:rPr dirty="0" sz="1200">
                <a:latin typeface="Calibri"/>
                <a:cs typeface="Calibri"/>
              </a:rPr>
              <a:t>es </a:t>
            </a:r>
            <a:r>
              <a:rPr dirty="0" sz="1200" spc="-5">
                <a:latin typeface="Calibri"/>
                <a:cs typeface="Calibri"/>
              </a:rPr>
              <a:t>conseguir </a:t>
            </a:r>
            <a:r>
              <a:rPr dirty="0" sz="1200">
                <a:latin typeface="Calibri"/>
                <a:cs typeface="Calibri"/>
              </a:rPr>
              <a:t>la </a:t>
            </a:r>
            <a:r>
              <a:rPr dirty="0" sz="1200" spc="-5">
                <a:latin typeface="Calibri"/>
                <a:cs typeface="Calibri"/>
              </a:rPr>
              <a:t>estabilidad </a:t>
            </a:r>
            <a:r>
              <a:rPr dirty="0" sz="1200">
                <a:latin typeface="Calibri"/>
                <a:cs typeface="Calibri"/>
              </a:rPr>
              <a:t>en el </a:t>
            </a:r>
            <a:r>
              <a:rPr dirty="0" sz="1200" spc="-10">
                <a:latin typeface="Calibri"/>
                <a:cs typeface="Calibri"/>
              </a:rPr>
              <a:t>vuelo  </a:t>
            </a:r>
            <a:r>
              <a:rPr dirty="0" sz="1200" spc="-5">
                <a:latin typeface="Calibri"/>
                <a:cs typeface="Calibri"/>
              </a:rPr>
              <a:t>transmitiendo información </a:t>
            </a:r>
            <a:r>
              <a:rPr dirty="0" sz="1200">
                <a:latin typeface="Calibri"/>
                <a:cs typeface="Calibri"/>
              </a:rPr>
              <a:t>al </a:t>
            </a:r>
            <a:r>
              <a:rPr dirty="0" sz="1200" spc="-5">
                <a:latin typeface="Calibri"/>
                <a:cs typeface="Calibri"/>
              </a:rPr>
              <a:t>Control Electrónico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Velocidad </a:t>
            </a:r>
            <a:r>
              <a:rPr dirty="0" sz="1200">
                <a:latin typeface="Calibri"/>
                <a:cs typeface="Calibri"/>
              </a:rPr>
              <a:t>y </a:t>
            </a:r>
            <a:r>
              <a:rPr dirty="0" sz="1200" spc="-5">
                <a:latin typeface="Calibri"/>
                <a:cs typeface="Calibri"/>
              </a:rPr>
              <a:t>gestionando si  procede, </a:t>
            </a:r>
            <a:r>
              <a:rPr dirty="0" sz="1200">
                <a:latin typeface="Calibri"/>
                <a:cs typeface="Calibri"/>
              </a:rPr>
              <a:t>la </a:t>
            </a:r>
            <a:r>
              <a:rPr dirty="0" sz="1200" spc="-5">
                <a:latin typeface="Calibri"/>
                <a:cs typeface="Calibri"/>
              </a:rPr>
              <a:t>combinación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lectura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datos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gps, brújula, </a:t>
            </a:r>
            <a:r>
              <a:rPr dirty="0" sz="1200">
                <a:latin typeface="Calibri"/>
                <a:cs typeface="Calibri"/>
              </a:rPr>
              <a:t>y </a:t>
            </a:r>
            <a:r>
              <a:rPr dirty="0" sz="1200" spc="-5">
                <a:latin typeface="Calibri"/>
                <a:cs typeface="Calibri"/>
              </a:rPr>
              <a:t>diferentes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periféricos.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2960" y="1985136"/>
            <a:ext cx="30480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14775" y="2353436"/>
            <a:ext cx="3248025" cy="2619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80135" y="5653277"/>
            <a:ext cx="5400040" cy="337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760" y="6621653"/>
            <a:ext cx="509079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2D74B5"/>
                </a:solidFill>
                <a:latin typeface="Calibri"/>
                <a:cs typeface="Calibri"/>
              </a:rPr>
              <a:t>MECÁNICA </a:t>
            </a:r>
            <a:r>
              <a:rPr dirty="0" sz="2000" spc="-5" b="1">
                <a:solidFill>
                  <a:srgbClr val="2D74B5"/>
                </a:solidFill>
                <a:latin typeface="Calibri"/>
                <a:cs typeface="Calibri"/>
              </a:rPr>
              <a:t>DE </a:t>
            </a:r>
            <a:r>
              <a:rPr dirty="0" sz="2000" b="1">
                <a:solidFill>
                  <a:srgbClr val="2D74B5"/>
                </a:solidFill>
                <a:latin typeface="Calibri"/>
                <a:cs typeface="Calibri"/>
              </a:rPr>
              <a:t>UN </a:t>
            </a:r>
            <a:r>
              <a:rPr dirty="0" sz="2000" spc="-5" b="1">
                <a:solidFill>
                  <a:srgbClr val="2D74B5"/>
                </a:solidFill>
                <a:latin typeface="Calibri"/>
                <a:cs typeface="Calibri"/>
              </a:rPr>
              <a:t>DRONE DE CUATRO</a:t>
            </a:r>
            <a:r>
              <a:rPr dirty="0" sz="2000" spc="-60" b="1">
                <a:solidFill>
                  <a:srgbClr val="2D74B5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2D74B5"/>
                </a:solidFill>
                <a:latin typeface="Calibri"/>
                <a:cs typeface="Calibri"/>
              </a:rPr>
              <a:t>ROTORES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7216968"/>
            <a:ext cx="5426075" cy="2466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</a:pPr>
            <a:r>
              <a:rPr dirty="0" sz="1200">
                <a:latin typeface="Calibri"/>
                <a:cs typeface="Calibri"/>
              </a:rPr>
              <a:t>Para </a:t>
            </a:r>
            <a:r>
              <a:rPr dirty="0" sz="1200" spc="-5">
                <a:latin typeface="Calibri"/>
                <a:cs typeface="Calibri"/>
              </a:rPr>
              <a:t>su correcto funcionamiento </a:t>
            </a:r>
            <a:r>
              <a:rPr dirty="0" sz="1200">
                <a:latin typeface="Calibri"/>
                <a:cs typeface="Calibri"/>
              </a:rPr>
              <a:t>el </a:t>
            </a:r>
            <a:r>
              <a:rPr dirty="0" sz="1200" spc="-5">
                <a:latin typeface="Calibri"/>
                <a:cs typeface="Calibri"/>
              </a:rPr>
              <a:t>Drone usa hélices, dos </a:t>
            </a:r>
            <a:r>
              <a:rPr dirty="0" sz="1200">
                <a:latin typeface="Calibri"/>
                <a:cs typeface="Calibri"/>
              </a:rPr>
              <a:t>giran </a:t>
            </a:r>
            <a:r>
              <a:rPr dirty="0" sz="1200" spc="-5">
                <a:latin typeface="Calibri"/>
                <a:cs typeface="Calibri"/>
              </a:rPr>
              <a:t>en un sentido </a:t>
            </a:r>
            <a:r>
              <a:rPr dirty="0" sz="1200">
                <a:latin typeface="Calibri"/>
                <a:cs typeface="Calibri"/>
              </a:rPr>
              <a:t>y </a:t>
            </a:r>
            <a:r>
              <a:rPr dirty="0" sz="1200" spc="-5">
                <a:latin typeface="Calibri"/>
                <a:cs typeface="Calibri"/>
              </a:rPr>
              <a:t>dos en  </a:t>
            </a:r>
            <a:r>
              <a:rPr dirty="0" sz="1200">
                <a:latin typeface="Calibri"/>
                <a:cs typeface="Calibri"/>
              </a:rPr>
              <a:t>el </a:t>
            </a:r>
            <a:r>
              <a:rPr dirty="0" sz="1200" spc="-5">
                <a:latin typeface="Calibri"/>
                <a:cs typeface="Calibri"/>
              </a:rPr>
              <a:t>otro sentido, que trabajan </a:t>
            </a:r>
            <a:r>
              <a:rPr dirty="0" sz="1200">
                <a:latin typeface="Calibri"/>
                <a:cs typeface="Calibri"/>
              </a:rPr>
              <a:t>al mismo </a:t>
            </a:r>
            <a:r>
              <a:rPr dirty="0" sz="1200" spc="-5">
                <a:latin typeface="Calibri"/>
                <a:cs typeface="Calibri"/>
              </a:rPr>
              <a:t>tiempo para elevarlo en </a:t>
            </a:r>
            <a:r>
              <a:rPr dirty="0" sz="1200">
                <a:latin typeface="Calibri"/>
                <a:cs typeface="Calibri"/>
              </a:rPr>
              <a:t>el aire. </a:t>
            </a:r>
            <a:r>
              <a:rPr dirty="0" sz="1200" spc="-10">
                <a:latin typeface="Calibri"/>
                <a:cs typeface="Calibri"/>
              </a:rPr>
              <a:t>Si </a:t>
            </a:r>
            <a:r>
              <a:rPr dirty="0" sz="1200">
                <a:latin typeface="Calibri"/>
                <a:cs typeface="Calibri"/>
              </a:rPr>
              <a:t>variamos el  </a:t>
            </a:r>
            <a:r>
              <a:rPr dirty="0" sz="1200" spc="-5">
                <a:latin typeface="Calibri"/>
                <a:cs typeface="Calibri"/>
              </a:rPr>
              <a:t>empuje ejercido </a:t>
            </a:r>
            <a:r>
              <a:rPr dirty="0" sz="1200">
                <a:latin typeface="Calibri"/>
                <a:cs typeface="Calibri"/>
              </a:rPr>
              <a:t>en </a:t>
            </a:r>
            <a:r>
              <a:rPr dirty="0" sz="1200" spc="-5">
                <a:latin typeface="Calibri"/>
                <a:cs typeface="Calibri"/>
              </a:rPr>
              <a:t>cada hélice podemos conseguir </a:t>
            </a:r>
            <a:r>
              <a:rPr dirty="0" sz="1200">
                <a:latin typeface="Calibri"/>
                <a:cs typeface="Calibri"/>
              </a:rPr>
              <a:t>una </a:t>
            </a:r>
            <a:r>
              <a:rPr dirty="0" sz="1200" spc="-5">
                <a:latin typeface="Calibri"/>
                <a:cs typeface="Calibri"/>
              </a:rPr>
              <a:t>completa estabilidad </a:t>
            </a:r>
            <a:r>
              <a:rPr dirty="0" sz="1200">
                <a:latin typeface="Calibri"/>
                <a:cs typeface="Calibri"/>
              </a:rPr>
              <a:t>del  </a:t>
            </a:r>
            <a:r>
              <a:rPr dirty="0" sz="1200" spc="-5">
                <a:latin typeface="Calibri"/>
                <a:cs typeface="Calibri"/>
              </a:rPr>
              <a:t>Drone</a:t>
            </a:r>
            <a:endParaRPr sz="1200">
              <a:latin typeface="Calibri"/>
              <a:cs typeface="Calibri"/>
            </a:endParaRPr>
          </a:p>
          <a:p>
            <a:pPr marL="12700" marR="2096770">
              <a:lnSpc>
                <a:spcPct val="116700"/>
              </a:lnSpc>
              <a:spcBef>
                <a:spcPts val="770"/>
              </a:spcBef>
            </a:pPr>
            <a:r>
              <a:rPr dirty="0" sz="1200">
                <a:latin typeface="Calibri"/>
                <a:cs typeface="Calibri"/>
              </a:rPr>
              <a:t>los </a:t>
            </a:r>
            <a:r>
              <a:rPr dirty="0" sz="1200" spc="-5" b="1">
                <a:latin typeface="Calibri"/>
                <a:cs typeface="Calibri"/>
              </a:rPr>
              <a:t>Drones </a:t>
            </a:r>
            <a:r>
              <a:rPr dirty="0" sz="1200" spc="-5">
                <a:latin typeface="Calibri"/>
                <a:cs typeface="Calibri"/>
              </a:rPr>
              <a:t>tiene cuatro tipos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movimiento:  </a:t>
            </a:r>
            <a:r>
              <a:rPr dirty="0" sz="1200" spc="-5" u="sng">
                <a:latin typeface="Calibri"/>
                <a:cs typeface="Calibri"/>
              </a:rPr>
              <a:t>Guiñada</a:t>
            </a:r>
            <a:r>
              <a:rPr dirty="0" sz="1200" spc="-5">
                <a:latin typeface="Calibri"/>
                <a:cs typeface="Calibri"/>
              </a:rPr>
              <a:t>: Hacia </a:t>
            </a:r>
            <a:r>
              <a:rPr dirty="0" sz="1200">
                <a:latin typeface="Calibri"/>
                <a:cs typeface="Calibri"/>
              </a:rPr>
              <a:t>la </a:t>
            </a:r>
            <a:r>
              <a:rPr dirty="0" sz="1200" spc="-5">
                <a:latin typeface="Calibri"/>
                <a:cs typeface="Calibri"/>
              </a:rPr>
              <a:t>derecha </a:t>
            </a:r>
            <a:r>
              <a:rPr dirty="0" sz="1200">
                <a:latin typeface="Calibri"/>
                <a:cs typeface="Calibri"/>
              </a:rPr>
              <a:t>o </a:t>
            </a:r>
            <a:r>
              <a:rPr dirty="0" sz="1200" spc="-5">
                <a:latin typeface="Calibri"/>
                <a:cs typeface="Calibri"/>
              </a:rPr>
              <a:t>izquierda del eje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vertical.</a:t>
            </a:r>
            <a:endParaRPr sz="1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240"/>
              </a:spcBef>
            </a:pPr>
            <a:r>
              <a:rPr dirty="0" sz="1200" u="sng">
                <a:latin typeface="Calibri"/>
                <a:cs typeface="Calibri"/>
              </a:rPr>
              <a:t>Inclinación</a:t>
            </a:r>
            <a:r>
              <a:rPr dirty="0" sz="1200">
                <a:latin typeface="Calibri"/>
                <a:cs typeface="Calibri"/>
              </a:rPr>
              <a:t>: </a:t>
            </a:r>
            <a:r>
              <a:rPr dirty="0" sz="1200" spc="-5">
                <a:latin typeface="Calibri"/>
                <a:cs typeface="Calibri"/>
              </a:rPr>
              <a:t>Hacia </a:t>
            </a:r>
            <a:r>
              <a:rPr dirty="0" sz="1200">
                <a:latin typeface="Calibri"/>
                <a:cs typeface="Calibri"/>
              </a:rPr>
              <a:t>la </a:t>
            </a:r>
            <a:r>
              <a:rPr dirty="0" sz="1200" spc="-5">
                <a:latin typeface="Calibri"/>
                <a:cs typeface="Calibri"/>
              </a:rPr>
              <a:t>derecha </a:t>
            </a:r>
            <a:r>
              <a:rPr dirty="0" sz="1200">
                <a:latin typeface="Calibri"/>
                <a:cs typeface="Calibri"/>
              </a:rPr>
              <a:t>o </a:t>
            </a:r>
            <a:r>
              <a:rPr dirty="0" sz="1200" spc="-5">
                <a:latin typeface="Calibri"/>
                <a:cs typeface="Calibri"/>
              </a:rPr>
              <a:t>izquierda </a:t>
            </a:r>
            <a:r>
              <a:rPr dirty="0" sz="1200">
                <a:latin typeface="Calibri"/>
                <a:cs typeface="Calibri"/>
              </a:rPr>
              <a:t>del eje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longitudinal.</a:t>
            </a:r>
            <a:endParaRPr sz="1200">
              <a:latin typeface="Calibri"/>
              <a:cs typeface="Calibri"/>
            </a:endParaRPr>
          </a:p>
          <a:p>
            <a:pPr marL="12700" marR="649605">
              <a:lnSpc>
                <a:spcPct val="116700"/>
              </a:lnSpc>
              <a:spcBef>
                <a:spcPts val="10"/>
              </a:spcBef>
            </a:pPr>
            <a:r>
              <a:rPr dirty="0" sz="1200" spc="-5" u="sng">
                <a:latin typeface="Calibri"/>
                <a:cs typeface="Calibri"/>
              </a:rPr>
              <a:t>Cabeceo</a:t>
            </a:r>
            <a:r>
              <a:rPr dirty="0" sz="1200" spc="-5">
                <a:latin typeface="Calibri"/>
                <a:cs typeface="Calibri"/>
              </a:rPr>
              <a:t>:Rotación </a:t>
            </a:r>
            <a:r>
              <a:rPr dirty="0" sz="1200">
                <a:latin typeface="Calibri"/>
                <a:cs typeface="Calibri"/>
              </a:rPr>
              <a:t>hacia </a:t>
            </a:r>
            <a:r>
              <a:rPr dirty="0" sz="1200" spc="-5">
                <a:latin typeface="Calibri"/>
                <a:cs typeface="Calibri"/>
              </a:rPr>
              <a:t>delante </a:t>
            </a:r>
            <a:r>
              <a:rPr dirty="0" sz="1200">
                <a:latin typeface="Calibri"/>
                <a:cs typeface="Calibri"/>
              </a:rPr>
              <a:t>o hacia </a:t>
            </a:r>
            <a:r>
              <a:rPr dirty="0" sz="1200" spc="-5">
                <a:latin typeface="Calibri"/>
                <a:cs typeface="Calibri"/>
              </a:rPr>
              <a:t>atrás con respecto </a:t>
            </a:r>
            <a:r>
              <a:rPr dirty="0" sz="1200">
                <a:latin typeface="Calibri"/>
                <a:cs typeface="Calibri"/>
              </a:rPr>
              <a:t>al eje </a:t>
            </a:r>
            <a:r>
              <a:rPr dirty="0" sz="1200" spc="-5">
                <a:latin typeface="Calibri"/>
                <a:cs typeface="Calibri"/>
              </a:rPr>
              <a:t>transversal.  </a:t>
            </a:r>
            <a:r>
              <a:rPr dirty="0" sz="1200" u="sng">
                <a:latin typeface="Calibri"/>
                <a:cs typeface="Calibri"/>
              </a:rPr>
              <a:t>Altitud</a:t>
            </a:r>
            <a:r>
              <a:rPr dirty="0" sz="1200">
                <a:latin typeface="Calibri"/>
                <a:cs typeface="Calibri"/>
              </a:rPr>
              <a:t>: </a:t>
            </a:r>
            <a:r>
              <a:rPr dirty="0" sz="1200" spc="-5">
                <a:latin typeface="Calibri"/>
                <a:cs typeface="Calibri"/>
              </a:rPr>
              <a:t>Elevación en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vertical.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6599"/>
              </a:lnSpc>
            </a:pPr>
            <a:r>
              <a:rPr dirty="0" sz="1200" spc="-5">
                <a:latin typeface="Calibri"/>
                <a:cs typeface="Calibri"/>
              </a:rPr>
              <a:t>Todos estos movimientos </a:t>
            </a:r>
            <a:r>
              <a:rPr dirty="0" sz="1200">
                <a:latin typeface="Calibri"/>
                <a:cs typeface="Calibri"/>
              </a:rPr>
              <a:t>están </a:t>
            </a:r>
            <a:r>
              <a:rPr dirty="0" sz="1200" spc="-5">
                <a:latin typeface="Calibri"/>
                <a:cs typeface="Calibri"/>
              </a:rPr>
              <a:t>controlados por </a:t>
            </a:r>
            <a:r>
              <a:rPr dirty="0" sz="1200">
                <a:latin typeface="Calibri"/>
                <a:cs typeface="Calibri"/>
              </a:rPr>
              <a:t>la variación o el ajuste </a:t>
            </a:r>
            <a:r>
              <a:rPr dirty="0" sz="1200" spc="-5">
                <a:latin typeface="Calibri"/>
                <a:cs typeface="Calibri"/>
              </a:rPr>
              <a:t>en </a:t>
            </a:r>
            <a:r>
              <a:rPr dirty="0" sz="1200" spc="-10">
                <a:latin typeface="Calibri"/>
                <a:cs typeface="Calibri"/>
              </a:rPr>
              <a:t>la  </a:t>
            </a:r>
            <a:r>
              <a:rPr dirty="0" sz="1200" spc="-5">
                <a:latin typeface="Calibri"/>
                <a:cs typeface="Calibri"/>
              </a:rPr>
              <a:t>propulsión de </a:t>
            </a:r>
            <a:r>
              <a:rPr dirty="0" sz="1200">
                <a:latin typeface="Calibri"/>
                <a:cs typeface="Calibri"/>
              </a:rPr>
              <a:t>cada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hélice.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1875" y="990345"/>
            <a:ext cx="5295900" cy="529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5262946"/>
            <a:ext cx="5426075" cy="3195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985">
              <a:lnSpc>
                <a:spcPct val="116700"/>
              </a:lnSpc>
            </a:pPr>
            <a:r>
              <a:rPr dirty="0" sz="1200">
                <a:latin typeface="Calibri"/>
                <a:cs typeface="Calibri"/>
              </a:rPr>
              <a:t>Para </a:t>
            </a:r>
            <a:r>
              <a:rPr dirty="0" sz="1200" spc="-5">
                <a:latin typeface="Calibri"/>
                <a:cs typeface="Calibri"/>
              </a:rPr>
              <a:t>inclinar </a:t>
            </a:r>
            <a:r>
              <a:rPr dirty="0" sz="1200">
                <a:latin typeface="Calibri"/>
                <a:cs typeface="Calibri"/>
              </a:rPr>
              <a:t>el </a:t>
            </a:r>
            <a:r>
              <a:rPr dirty="0" sz="1200" spc="-5">
                <a:latin typeface="Calibri"/>
                <a:cs typeface="Calibri"/>
              </a:rPr>
              <a:t>Drone </a:t>
            </a:r>
            <a:r>
              <a:rPr dirty="0" sz="1200">
                <a:latin typeface="Calibri"/>
                <a:cs typeface="Calibri"/>
              </a:rPr>
              <a:t>hacia </a:t>
            </a:r>
            <a:r>
              <a:rPr dirty="0" sz="1200" spc="-5">
                <a:latin typeface="Calibri"/>
                <a:cs typeface="Calibri"/>
              </a:rPr>
              <a:t>adelante deberemos incrementar </a:t>
            </a:r>
            <a:r>
              <a:rPr dirty="0" sz="1200">
                <a:latin typeface="Calibri"/>
                <a:cs typeface="Calibri"/>
              </a:rPr>
              <a:t>la </a:t>
            </a:r>
            <a:r>
              <a:rPr dirty="0" sz="1200" spc="-5">
                <a:latin typeface="Calibri"/>
                <a:cs typeface="Calibri"/>
              </a:rPr>
              <a:t>potencia de  propulsión </a:t>
            </a:r>
            <a:r>
              <a:rPr dirty="0" sz="1200">
                <a:latin typeface="Calibri"/>
                <a:cs typeface="Calibri"/>
              </a:rPr>
              <a:t>de una hélice y </a:t>
            </a:r>
            <a:r>
              <a:rPr dirty="0" sz="1200" spc="-5">
                <a:latin typeface="Calibri"/>
                <a:cs typeface="Calibri"/>
              </a:rPr>
              <a:t>reducir </a:t>
            </a:r>
            <a:r>
              <a:rPr dirty="0" sz="1200">
                <a:latin typeface="Calibri"/>
                <a:cs typeface="Calibri"/>
              </a:rPr>
              <a:t>la de la hélice </a:t>
            </a:r>
            <a:r>
              <a:rPr dirty="0" sz="1200" spc="-5">
                <a:latin typeface="Calibri"/>
                <a:cs typeface="Calibri"/>
              </a:rPr>
              <a:t>opuesta. Se debe realizar </a:t>
            </a:r>
            <a:r>
              <a:rPr dirty="0" sz="1200">
                <a:latin typeface="Calibri"/>
                <a:cs typeface="Calibri"/>
              </a:rPr>
              <a:t>la</a:t>
            </a:r>
            <a:r>
              <a:rPr dirty="0" sz="1200" spc="2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operación</a:t>
            </a:r>
            <a:endParaRPr sz="1200">
              <a:latin typeface="Calibri"/>
              <a:cs typeface="Calibri"/>
            </a:endParaRPr>
          </a:p>
          <a:p>
            <a:pPr marL="12700" marR="10160">
              <a:lnSpc>
                <a:spcPct val="115999"/>
              </a:lnSpc>
              <a:spcBef>
                <a:spcPts val="20"/>
              </a:spcBef>
            </a:pP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forma simultánea </a:t>
            </a:r>
            <a:r>
              <a:rPr dirty="0" sz="1200">
                <a:latin typeface="Calibri"/>
                <a:cs typeface="Calibri"/>
              </a:rPr>
              <a:t>lo que </a:t>
            </a:r>
            <a:r>
              <a:rPr dirty="0" sz="1200" spc="-5">
                <a:latin typeface="Calibri"/>
                <a:cs typeface="Calibri"/>
              </a:rPr>
              <a:t>producirá que </a:t>
            </a:r>
            <a:r>
              <a:rPr dirty="0" sz="1200">
                <a:latin typeface="Calibri"/>
                <a:cs typeface="Calibri"/>
              </a:rPr>
              <a:t>la </a:t>
            </a:r>
            <a:r>
              <a:rPr dirty="0" sz="1200" spc="-5">
                <a:latin typeface="Calibri"/>
                <a:cs typeface="Calibri"/>
              </a:rPr>
              <a:t>fuerza </a:t>
            </a:r>
            <a:r>
              <a:rPr dirty="0" sz="1200">
                <a:latin typeface="Calibri"/>
                <a:cs typeface="Calibri"/>
              </a:rPr>
              <a:t>del </a:t>
            </a:r>
            <a:r>
              <a:rPr dirty="0" sz="1200" spc="-5">
                <a:latin typeface="Calibri"/>
                <a:cs typeface="Calibri"/>
              </a:rPr>
              <a:t>vector se divida </a:t>
            </a:r>
            <a:r>
              <a:rPr dirty="0" sz="1200">
                <a:latin typeface="Calibri"/>
                <a:cs typeface="Calibri"/>
              </a:rPr>
              <a:t>en </a:t>
            </a:r>
            <a:r>
              <a:rPr dirty="0" sz="1200" spc="-5">
                <a:latin typeface="Calibri"/>
                <a:cs typeface="Calibri"/>
              </a:rPr>
              <a:t>dos  componentes, </a:t>
            </a:r>
            <a:r>
              <a:rPr dirty="0" sz="1200">
                <a:latin typeface="Calibri"/>
                <a:cs typeface="Calibri"/>
              </a:rPr>
              <a:t>la </a:t>
            </a:r>
            <a:r>
              <a:rPr dirty="0" sz="1200" spc="-5">
                <a:latin typeface="Calibri"/>
                <a:cs typeface="Calibri"/>
              </a:rPr>
              <a:t>horizontal </a:t>
            </a:r>
            <a:r>
              <a:rPr dirty="0" sz="1200">
                <a:latin typeface="Calibri"/>
                <a:cs typeface="Calibri"/>
              </a:rPr>
              <a:t>y la vertical, </a:t>
            </a:r>
            <a:r>
              <a:rPr dirty="0" sz="1200" spc="-5">
                <a:latin typeface="Calibri"/>
                <a:cs typeface="Calibri"/>
              </a:rPr>
              <a:t>que tendrá dos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consecuencias: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311150" algn="l"/>
                <a:tab pos="311785" algn="l"/>
              </a:tabLst>
            </a:pPr>
            <a:r>
              <a:rPr dirty="0" sz="1200" spc="-5">
                <a:latin typeface="Calibri"/>
                <a:cs typeface="Calibri"/>
              </a:rPr>
              <a:t>El Drone empezará </a:t>
            </a:r>
            <a:r>
              <a:rPr dirty="0" sz="1200">
                <a:latin typeface="Calibri"/>
                <a:cs typeface="Calibri"/>
              </a:rPr>
              <a:t>a </a:t>
            </a:r>
            <a:r>
              <a:rPr dirty="0" sz="1200" spc="-5">
                <a:latin typeface="Calibri"/>
                <a:cs typeface="Calibri"/>
              </a:rPr>
              <a:t>volar </a:t>
            </a:r>
            <a:r>
              <a:rPr dirty="0" sz="1200">
                <a:latin typeface="Calibri"/>
                <a:cs typeface="Calibri"/>
              </a:rPr>
              <a:t>en </a:t>
            </a:r>
            <a:r>
              <a:rPr dirty="0" sz="1200" spc="-5">
                <a:latin typeface="Calibri"/>
                <a:cs typeface="Calibri"/>
              </a:rPr>
              <a:t>sentido contrario </a:t>
            </a:r>
            <a:r>
              <a:rPr dirty="0" sz="1200">
                <a:latin typeface="Calibri"/>
                <a:cs typeface="Calibri"/>
              </a:rPr>
              <a:t>al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horizontal.</a:t>
            </a:r>
            <a:endParaRPr sz="1200">
              <a:latin typeface="Calibri"/>
              <a:cs typeface="Calibri"/>
            </a:endParaRPr>
          </a:p>
          <a:p>
            <a:pPr marL="12700" marR="8890">
              <a:lnSpc>
                <a:spcPts val="1689"/>
              </a:lnSpc>
              <a:spcBef>
                <a:spcPts val="85"/>
              </a:spcBef>
              <a:buAutoNum type="arabicPeriod"/>
              <a:tabLst>
                <a:tab pos="311150" algn="l"/>
                <a:tab pos="311785" algn="l"/>
              </a:tabLst>
            </a:pPr>
            <a:r>
              <a:rPr dirty="0" sz="1200" spc="-5">
                <a:latin typeface="Calibri"/>
                <a:cs typeface="Calibri"/>
              </a:rPr>
              <a:t>El componente vertical será </a:t>
            </a:r>
            <a:r>
              <a:rPr dirty="0" sz="1200">
                <a:latin typeface="Calibri"/>
                <a:cs typeface="Calibri"/>
              </a:rPr>
              <a:t>más </a:t>
            </a:r>
            <a:r>
              <a:rPr dirty="0" sz="1200" spc="-5">
                <a:latin typeface="Calibri"/>
                <a:cs typeface="Calibri"/>
              </a:rPr>
              <a:t>pequeño provocado por </a:t>
            </a:r>
            <a:r>
              <a:rPr dirty="0" sz="1200">
                <a:latin typeface="Calibri"/>
                <a:cs typeface="Calibri"/>
              </a:rPr>
              <a:t>la </a:t>
            </a:r>
            <a:r>
              <a:rPr dirty="0" sz="1200" spc="-5">
                <a:latin typeface="Calibri"/>
                <a:cs typeface="Calibri"/>
              </a:rPr>
              <a:t>disminución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10">
                <a:latin typeface="Calibri"/>
                <a:cs typeface="Calibri"/>
              </a:rPr>
              <a:t>la  </a:t>
            </a:r>
            <a:r>
              <a:rPr dirty="0" sz="1200" spc="-5">
                <a:latin typeface="Calibri"/>
                <a:cs typeface="Calibri"/>
              </a:rPr>
              <a:t>fuerza </a:t>
            </a:r>
            <a:r>
              <a:rPr dirty="0" sz="1200">
                <a:latin typeface="Calibri"/>
                <a:cs typeface="Calibri"/>
              </a:rPr>
              <a:t>del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vector.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670"/>
              </a:lnSpc>
              <a:spcBef>
                <a:spcPts val="5"/>
              </a:spcBef>
            </a:pPr>
            <a:r>
              <a:rPr dirty="0" sz="1200" spc="-5">
                <a:latin typeface="Calibri"/>
                <a:cs typeface="Calibri"/>
              </a:rPr>
              <a:t>Esto puede ocasionar </a:t>
            </a:r>
            <a:r>
              <a:rPr dirty="0" sz="1200">
                <a:latin typeface="Calibri"/>
                <a:cs typeface="Calibri"/>
              </a:rPr>
              <a:t>el </a:t>
            </a:r>
            <a:r>
              <a:rPr dirty="0" sz="1200" spc="-5">
                <a:latin typeface="Calibri"/>
                <a:cs typeface="Calibri"/>
              </a:rPr>
              <a:t>descenso vertical del dron, para </a:t>
            </a:r>
            <a:r>
              <a:rPr dirty="0" sz="1200">
                <a:latin typeface="Calibri"/>
                <a:cs typeface="Calibri"/>
              </a:rPr>
              <a:t>evitarlo </a:t>
            </a:r>
            <a:r>
              <a:rPr dirty="0" sz="1200" spc="-5">
                <a:latin typeface="Calibri"/>
                <a:cs typeface="Calibri"/>
              </a:rPr>
              <a:t>será necesario  incrementar </a:t>
            </a:r>
            <a:r>
              <a:rPr dirty="0" sz="1200">
                <a:latin typeface="Calibri"/>
                <a:cs typeface="Calibri"/>
              </a:rPr>
              <a:t>la </a:t>
            </a:r>
            <a:r>
              <a:rPr dirty="0" sz="1200" spc="-5">
                <a:latin typeface="Calibri"/>
                <a:cs typeface="Calibri"/>
              </a:rPr>
              <a:t>propulsión de </a:t>
            </a:r>
            <a:r>
              <a:rPr dirty="0" sz="1200">
                <a:latin typeface="Calibri"/>
                <a:cs typeface="Calibri"/>
              </a:rPr>
              <a:t>las </a:t>
            </a:r>
            <a:r>
              <a:rPr dirty="0" sz="1200" spc="-5">
                <a:latin typeface="Calibri"/>
                <a:cs typeface="Calibri"/>
              </a:rPr>
              <a:t>cuatro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hélices.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8255">
              <a:lnSpc>
                <a:spcPct val="117500"/>
              </a:lnSpc>
            </a:pPr>
            <a:r>
              <a:rPr dirty="0" sz="1200" spc="-5" b="1">
                <a:latin typeface="Calibri"/>
                <a:cs typeface="Calibri"/>
              </a:rPr>
              <a:t>DESDE AEROCAMARAS ESPERAMOS </a:t>
            </a:r>
            <a:r>
              <a:rPr dirty="0" sz="1200" b="1">
                <a:latin typeface="Calibri"/>
                <a:cs typeface="Calibri"/>
              </a:rPr>
              <a:t>QUE ESTA </a:t>
            </a:r>
            <a:r>
              <a:rPr dirty="0" sz="1200" spc="-5" b="1">
                <a:latin typeface="Calibri"/>
                <a:cs typeface="Calibri"/>
              </a:rPr>
              <a:t>BREVE EXPLICACIÓN </a:t>
            </a:r>
            <a:r>
              <a:rPr dirty="0" sz="1200" spc="-10" b="1">
                <a:latin typeface="Calibri"/>
                <a:cs typeface="Calibri"/>
              </a:rPr>
              <a:t>HAYA </a:t>
            </a:r>
            <a:r>
              <a:rPr dirty="0" sz="1200" b="1">
                <a:latin typeface="Calibri"/>
                <a:cs typeface="Calibri"/>
              </a:rPr>
              <a:t>SIDO </a:t>
            </a:r>
            <a:r>
              <a:rPr dirty="0" sz="1200" spc="-5" b="1">
                <a:latin typeface="Calibri"/>
                <a:cs typeface="Calibri"/>
              </a:rPr>
              <a:t>DE  </a:t>
            </a:r>
            <a:r>
              <a:rPr dirty="0" sz="1200" b="1">
                <a:latin typeface="Calibri"/>
                <a:cs typeface="Calibri"/>
              </a:rPr>
              <a:t>SU</a:t>
            </a:r>
            <a:r>
              <a:rPr dirty="0" sz="1200" spc="-8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AGRADO.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200" spc="-5" b="1">
                <a:latin typeface="Calibri"/>
                <a:cs typeface="Calibri"/>
              </a:rPr>
              <a:t>MUCHAS</a:t>
            </a:r>
            <a:r>
              <a:rPr dirty="0" sz="1200" spc="-5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GRACIAS.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84654" y="952499"/>
            <a:ext cx="428625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7425" y="4510404"/>
            <a:ext cx="2857500" cy="1171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16251" y="1012697"/>
            <a:ext cx="253174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5B9BD4"/>
                </a:solidFill>
                <a:latin typeface="Calibri"/>
                <a:cs typeface="Calibri"/>
              </a:rPr>
              <a:t>DEFINICIÓN </a:t>
            </a:r>
            <a:r>
              <a:rPr dirty="0" sz="2000" spc="-10" b="1">
                <a:solidFill>
                  <a:srgbClr val="5B9BD4"/>
                </a:solidFill>
                <a:latin typeface="Calibri"/>
                <a:cs typeface="Calibri"/>
              </a:rPr>
              <a:t>DE </a:t>
            </a:r>
            <a:r>
              <a:rPr dirty="0" sz="2000" b="1">
                <a:solidFill>
                  <a:srgbClr val="5B9BD4"/>
                </a:solidFill>
                <a:latin typeface="Calibri"/>
                <a:cs typeface="Calibri"/>
              </a:rPr>
              <a:t>UN</a:t>
            </a:r>
            <a:r>
              <a:rPr dirty="0" sz="2000" spc="-3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5B9BD4"/>
                </a:solidFill>
                <a:latin typeface="Calibri"/>
                <a:cs typeface="Calibri"/>
              </a:rPr>
              <a:t>UAV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1712437"/>
            <a:ext cx="5427345" cy="2459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17100"/>
              </a:lnSpc>
            </a:pPr>
            <a:r>
              <a:rPr dirty="0" sz="1200">
                <a:latin typeface="Calibri"/>
                <a:cs typeface="Calibri"/>
              </a:rPr>
              <a:t>POR </a:t>
            </a:r>
            <a:r>
              <a:rPr dirty="0" sz="1200" spc="-5">
                <a:latin typeface="Calibri"/>
                <a:cs typeface="Calibri"/>
              </a:rPr>
              <a:t>DEFINICIÓN </a:t>
            </a:r>
            <a:r>
              <a:rPr dirty="0" sz="1200">
                <a:latin typeface="Calibri"/>
                <a:cs typeface="Calibri"/>
              </a:rPr>
              <a:t>UN UAV O </a:t>
            </a:r>
            <a:r>
              <a:rPr dirty="0" sz="1200" spc="-5">
                <a:latin typeface="Calibri"/>
                <a:cs typeface="Calibri"/>
              </a:rPr>
              <a:t>DRONE ES CUALQUIER </a:t>
            </a:r>
            <a:r>
              <a:rPr dirty="0" sz="1200">
                <a:latin typeface="Calibri"/>
                <a:cs typeface="Calibri"/>
              </a:rPr>
              <a:t>AERONAVE </a:t>
            </a:r>
            <a:r>
              <a:rPr dirty="0" sz="1200" spc="-5">
                <a:latin typeface="Calibri"/>
                <a:cs typeface="Calibri"/>
              </a:rPr>
              <a:t>TRIPULADA  REMOTAMENTE, SEA </a:t>
            </a:r>
            <a:r>
              <a:rPr dirty="0" sz="1200">
                <a:latin typeface="Calibri"/>
                <a:cs typeface="Calibri"/>
              </a:rPr>
              <a:t>ALA </a:t>
            </a:r>
            <a:r>
              <a:rPr dirty="0" sz="1200" spc="-5">
                <a:latin typeface="Calibri"/>
                <a:cs typeface="Calibri"/>
              </a:rPr>
              <a:t>FIJA, MULTIRROTOR, </a:t>
            </a:r>
            <a:r>
              <a:rPr dirty="0" sz="1200">
                <a:latin typeface="Calibri"/>
                <a:cs typeface="Calibri"/>
              </a:rPr>
              <a:t>ROTOR SIMPLE, </a:t>
            </a:r>
            <a:r>
              <a:rPr dirty="0" sz="1200" spc="-5">
                <a:latin typeface="Calibri"/>
                <a:cs typeface="Calibri"/>
              </a:rPr>
              <a:t>BARCOS,  </a:t>
            </a:r>
            <a:r>
              <a:rPr dirty="0" sz="1200">
                <a:latin typeface="Calibri"/>
                <a:cs typeface="Calibri"/>
              </a:rPr>
              <a:t>AUTOMÓVILES,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ETC…</a:t>
            </a:r>
            <a:endParaRPr sz="1200">
              <a:latin typeface="Calibri"/>
              <a:cs typeface="Calibri"/>
            </a:endParaRPr>
          </a:p>
          <a:p>
            <a:pPr algn="just" marL="12700" marR="6350">
              <a:lnSpc>
                <a:spcPct val="117100"/>
              </a:lnSpc>
              <a:spcBef>
                <a:spcPts val="665"/>
              </a:spcBef>
            </a:pPr>
            <a:r>
              <a:rPr dirty="0" sz="1200">
                <a:latin typeface="Calibri"/>
                <a:cs typeface="Calibri"/>
              </a:rPr>
              <a:t>El </a:t>
            </a:r>
            <a:r>
              <a:rPr dirty="0" sz="1200" spc="-5">
                <a:latin typeface="Calibri"/>
                <a:cs typeface="Calibri"/>
              </a:rPr>
              <a:t>multicóptero </a:t>
            </a:r>
            <a:r>
              <a:rPr dirty="0" sz="1200">
                <a:latin typeface="Calibri"/>
                <a:cs typeface="Calibri"/>
              </a:rPr>
              <a:t>es un </a:t>
            </a:r>
            <a:r>
              <a:rPr dirty="0" sz="1200" spc="-5">
                <a:latin typeface="Calibri"/>
                <a:cs typeface="Calibri"/>
              </a:rPr>
              <a:t>helicóptero con cuatro rotores para su sostén </a:t>
            </a:r>
            <a:r>
              <a:rPr dirty="0" sz="1200">
                <a:latin typeface="Calibri"/>
                <a:cs typeface="Calibri"/>
              </a:rPr>
              <a:t>y </a:t>
            </a:r>
            <a:r>
              <a:rPr dirty="0" sz="1200" spc="-5">
                <a:latin typeface="Calibri"/>
                <a:cs typeface="Calibri"/>
              </a:rPr>
              <a:t>propulsión. </a:t>
            </a:r>
            <a:r>
              <a:rPr dirty="0" sz="1200" spc="-10">
                <a:latin typeface="Calibri"/>
                <a:cs typeface="Calibri"/>
              </a:rPr>
              <a:t>Para  </a:t>
            </a:r>
            <a:r>
              <a:rPr dirty="0" sz="1200">
                <a:latin typeface="Calibri"/>
                <a:cs typeface="Calibri"/>
              </a:rPr>
              <a:t>que el </a:t>
            </a:r>
            <a:r>
              <a:rPr dirty="0" sz="1200" spc="-5">
                <a:latin typeface="Calibri"/>
                <a:cs typeface="Calibri"/>
              </a:rPr>
              <a:t>aparato se mantenga </a:t>
            </a:r>
            <a:r>
              <a:rPr dirty="0" sz="1200">
                <a:latin typeface="Calibri"/>
                <a:cs typeface="Calibri"/>
              </a:rPr>
              <a:t>estable </a:t>
            </a:r>
            <a:r>
              <a:rPr dirty="0" sz="1200" spc="-5">
                <a:latin typeface="Calibri"/>
                <a:cs typeface="Calibri"/>
              </a:rPr>
              <a:t>respecto </a:t>
            </a:r>
            <a:r>
              <a:rPr dirty="0" sz="1200">
                <a:latin typeface="Calibri"/>
                <a:cs typeface="Calibri"/>
              </a:rPr>
              <a:t>al </a:t>
            </a:r>
            <a:r>
              <a:rPr dirty="0" sz="1200" spc="5">
                <a:latin typeface="Calibri"/>
                <a:cs typeface="Calibri"/>
              </a:rPr>
              <a:t>eje, </a:t>
            </a:r>
            <a:r>
              <a:rPr dirty="0" sz="1200">
                <a:latin typeface="Calibri"/>
                <a:cs typeface="Calibri"/>
              </a:rPr>
              <a:t>unas hélices giran </a:t>
            </a:r>
            <a:r>
              <a:rPr dirty="0" sz="1200" spc="-5">
                <a:latin typeface="Calibri"/>
                <a:cs typeface="Calibri"/>
              </a:rPr>
              <a:t>en </a:t>
            </a:r>
            <a:r>
              <a:rPr dirty="0" sz="1200">
                <a:latin typeface="Calibri"/>
                <a:cs typeface="Calibri"/>
              </a:rPr>
              <a:t>un </a:t>
            </a:r>
            <a:r>
              <a:rPr dirty="0" sz="1200" spc="-5">
                <a:latin typeface="Calibri"/>
                <a:cs typeface="Calibri"/>
              </a:rPr>
              <a:t>sentido </a:t>
            </a:r>
            <a:r>
              <a:rPr dirty="0" sz="1200">
                <a:latin typeface="Calibri"/>
                <a:cs typeface="Calibri"/>
              </a:rPr>
              <a:t>y  las otras giran en el </a:t>
            </a:r>
            <a:r>
              <a:rPr dirty="0" sz="1200" spc="-5">
                <a:latin typeface="Calibri"/>
                <a:cs typeface="Calibri"/>
              </a:rPr>
              <a:t>otro</a:t>
            </a:r>
            <a:r>
              <a:rPr dirty="0" sz="1200" spc="-12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sentido.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7000"/>
              </a:lnSpc>
              <a:spcBef>
                <a:spcPts val="5"/>
              </a:spcBef>
            </a:pPr>
            <a:r>
              <a:rPr dirty="0" sz="1200" spc="-5">
                <a:latin typeface="Calibri"/>
                <a:cs typeface="Calibri"/>
              </a:rPr>
              <a:t>El </a:t>
            </a:r>
            <a:r>
              <a:rPr dirty="0" sz="1200">
                <a:latin typeface="Calibri"/>
                <a:cs typeface="Calibri"/>
              </a:rPr>
              <a:t>primer </a:t>
            </a:r>
            <a:r>
              <a:rPr dirty="0" sz="1200" spc="-5">
                <a:latin typeface="Calibri"/>
                <a:cs typeface="Calibri"/>
              </a:rPr>
              <a:t>multicóptero </a:t>
            </a:r>
            <a:r>
              <a:rPr dirty="0" sz="1200" spc="-10">
                <a:latin typeface="Calibri"/>
                <a:cs typeface="Calibri"/>
              </a:rPr>
              <a:t>lo </a:t>
            </a:r>
            <a:r>
              <a:rPr dirty="0" sz="1200">
                <a:latin typeface="Calibri"/>
                <a:cs typeface="Calibri"/>
              </a:rPr>
              <a:t>hizo volar en el </a:t>
            </a:r>
            <a:r>
              <a:rPr dirty="0" sz="1200" spc="-5">
                <a:latin typeface="Calibri"/>
                <a:cs typeface="Calibri"/>
              </a:rPr>
              <a:t>año </a:t>
            </a:r>
            <a:r>
              <a:rPr dirty="0" sz="1200">
                <a:latin typeface="Calibri"/>
                <a:cs typeface="Calibri"/>
              </a:rPr>
              <a:t>1922 </a:t>
            </a:r>
            <a:r>
              <a:rPr dirty="0" sz="1200" spc="-5" u="sng">
                <a:latin typeface="Calibri"/>
                <a:cs typeface="Calibri"/>
                <a:hlinkClick r:id="rId3"/>
              </a:rPr>
              <a:t>George de Bothezat</a:t>
            </a:r>
            <a:r>
              <a:rPr dirty="0" sz="1200" spc="-5">
                <a:latin typeface="Calibri"/>
                <a:cs typeface="Calibri"/>
              </a:rPr>
              <a:t>, </a:t>
            </a:r>
            <a:r>
              <a:rPr dirty="0" sz="1200">
                <a:latin typeface="Calibri"/>
                <a:cs typeface="Calibri"/>
              </a:rPr>
              <a:t>pero no </a:t>
            </a:r>
            <a:r>
              <a:rPr dirty="0" sz="1200" spc="-10">
                <a:latin typeface="Calibri"/>
                <a:cs typeface="Calibri"/>
              </a:rPr>
              <a:t>lo  </a:t>
            </a:r>
            <a:r>
              <a:rPr dirty="0" sz="1200" spc="-5">
                <a:latin typeface="Calibri"/>
                <a:cs typeface="Calibri"/>
              </a:rPr>
              <a:t>consiguió levantar </a:t>
            </a:r>
            <a:r>
              <a:rPr dirty="0" sz="1200">
                <a:latin typeface="Calibri"/>
                <a:cs typeface="Calibri"/>
              </a:rPr>
              <a:t>más de </a:t>
            </a:r>
            <a:r>
              <a:rPr dirty="0" sz="1200" spc="-5">
                <a:latin typeface="Calibri"/>
                <a:cs typeface="Calibri"/>
              </a:rPr>
              <a:t>cinco </a:t>
            </a:r>
            <a:r>
              <a:rPr dirty="0" sz="1200">
                <a:latin typeface="Calibri"/>
                <a:cs typeface="Calibri"/>
              </a:rPr>
              <a:t>metros del </a:t>
            </a:r>
            <a:r>
              <a:rPr dirty="0" sz="1200" spc="-5">
                <a:latin typeface="Calibri"/>
                <a:cs typeface="Calibri"/>
              </a:rPr>
              <a:t>suelo. En </a:t>
            </a:r>
            <a:r>
              <a:rPr dirty="0" sz="1200">
                <a:latin typeface="Calibri"/>
                <a:cs typeface="Calibri"/>
              </a:rPr>
              <a:t>1923 </a:t>
            </a:r>
            <a:r>
              <a:rPr dirty="0" sz="1200" spc="-5" u="sng">
                <a:latin typeface="Calibri"/>
                <a:cs typeface="Calibri"/>
                <a:hlinkClick r:id="rId4"/>
              </a:rPr>
              <a:t>Étienne </a:t>
            </a:r>
            <a:r>
              <a:rPr dirty="0" sz="1200" spc="-5" u="sng">
                <a:latin typeface="Calibri"/>
                <a:cs typeface="Calibri"/>
              </a:rPr>
              <a:t> </a:t>
            </a:r>
            <a:r>
              <a:rPr dirty="0" sz="1200" spc="-5" u="sng">
                <a:latin typeface="Calibri"/>
                <a:cs typeface="Calibri"/>
                <a:hlinkClick r:id="rId4"/>
              </a:rPr>
              <a:t>Oehmichen </a:t>
            </a:r>
            <a:r>
              <a:rPr dirty="0" sz="1200" spc="-5">
                <a:latin typeface="Calibri"/>
                <a:cs typeface="Calibri"/>
              </a:rPr>
              <a:t>consiguió hacer </a:t>
            </a:r>
            <a:r>
              <a:rPr dirty="0" sz="1200">
                <a:latin typeface="Calibri"/>
                <a:cs typeface="Calibri"/>
              </a:rPr>
              <a:t>volar un </a:t>
            </a:r>
            <a:r>
              <a:rPr dirty="0" sz="1200" spc="-5">
                <a:latin typeface="Calibri"/>
                <a:cs typeface="Calibri"/>
              </a:rPr>
              <a:t>cuadricóptero cinco minutos </a:t>
            </a:r>
            <a:r>
              <a:rPr dirty="0" sz="1200">
                <a:latin typeface="Calibri"/>
                <a:cs typeface="Calibri"/>
              </a:rPr>
              <a:t>en </a:t>
            </a:r>
            <a:r>
              <a:rPr dirty="0" sz="1200" spc="-5">
                <a:latin typeface="Calibri"/>
                <a:cs typeface="Calibri"/>
              </a:rPr>
              <a:t>1923 </a:t>
            </a:r>
            <a:r>
              <a:rPr dirty="0" sz="1200">
                <a:latin typeface="Calibri"/>
                <a:cs typeface="Calibri"/>
              </a:rPr>
              <a:t>y </a:t>
            </a:r>
            <a:r>
              <a:rPr dirty="0" sz="1200" spc="-5">
                <a:latin typeface="Calibri"/>
                <a:cs typeface="Calibri"/>
              </a:rPr>
              <a:t>en 1924 </a:t>
            </a:r>
            <a:r>
              <a:rPr dirty="0" sz="1200">
                <a:latin typeface="Calibri"/>
                <a:cs typeface="Calibri"/>
              </a:rPr>
              <a:t>lo  elevó </a:t>
            </a:r>
            <a:r>
              <a:rPr dirty="0" sz="1200" spc="-5">
                <a:latin typeface="Calibri"/>
                <a:cs typeface="Calibri"/>
              </a:rPr>
              <a:t>10 metros </a:t>
            </a:r>
            <a:r>
              <a:rPr dirty="0" sz="1200">
                <a:latin typeface="Calibri"/>
                <a:cs typeface="Calibri"/>
              </a:rPr>
              <a:t>del </a:t>
            </a:r>
            <a:r>
              <a:rPr dirty="0" sz="1200" spc="-5">
                <a:latin typeface="Calibri"/>
                <a:cs typeface="Calibri"/>
              </a:rPr>
              <a:t>suelo </a:t>
            </a:r>
            <a:r>
              <a:rPr dirty="0" sz="1200">
                <a:latin typeface="Calibri"/>
                <a:cs typeface="Calibri"/>
              </a:rPr>
              <a:t>en </a:t>
            </a:r>
            <a:r>
              <a:rPr dirty="0" sz="1200" spc="-5">
                <a:latin typeface="Calibri"/>
                <a:cs typeface="Calibri"/>
              </a:rPr>
              <a:t>un vuelo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siete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minutos.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0" y="6155524"/>
            <a:ext cx="5424805" cy="829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6900"/>
              </a:lnSpc>
            </a:pPr>
            <a:r>
              <a:rPr dirty="0" sz="2250" spc="-5">
                <a:latin typeface="Calibri"/>
                <a:cs typeface="Calibri"/>
              </a:rPr>
              <a:t>DRON, DRONE, </a:t>
            </a:r>
            <a:r>
              <a:rPr dirty="0" sz="2250">
                <a:latin typeface="Calibri"/>
                <a:cs typeface="Calibri"/>
              </a:rPr>
              <a:t>UAV, UAS, RPA, </a:t>
            </a:r>
            <a:r>
              <a:rPr dirty="0" sz="2250" spc="-5">
                <a:latin typeface="Calibri"/>
                <a:cs typeface="Calibri"/>
              </a:rPr>
              <a:t>RPAS. ¿QUÉ  SON? ¿CÓMO LLAMARLOS CORRECTAMENTE?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8120" y="7363332"/>
            <a:ext cx="5426710" cy="1734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8890">
              <a:lnSpc>
                <a:spcPct val="117500"/>
              </a:lnSpc>
            </a:pPr>
            <a:r>
              <a:rPr dirty="0" sz="1200">
                <a:latin typeface="Calibri"/>
                <a:cs typeface="Calibri"/>
              </a:rPr>
              <a:t>Para facilitar </a:t>
            </a:r>
            <a:r>
              <a:rPr dirty="0" sz="1200" spc="-5">
                <a:latin typeface="Calibri"/>
                <a:cs typeface="Calibri"/>
              </a:rPr>
              <a:t>un poco más su comprensión, </a:t>
            </a:r>
            <a:r>
              <a:rPr dirty="0" sz="1200">
                <a:latin typeface="Calibri"/>
                <a:cs typeface="Calibri"/>
              </a:rPr>
              <a:t>a </a:t>
            </a:r>
            <a:r>
              <a:rPr dirty="0" sz="1200" spc="-5">
                <a:latin typeface="Calibri"/>
                <a:cs typeface="Calibri"/>
              </a:rPr>
              <a:t>continuación </a:t>
            </a:r>
            <a:r>
              <a:rPr dirty="0" sz="1200">
                <a:latin typeface="Calibri"/>
                <a:cs typeface="Calibri"/>
              </a:rPr>
              <a:t>vamos a </a:t>
            </a:r>
            <a:r>
              <a:rPr dirty="0" sz="1200" spc="-5">
                <a:latin typeface="Calibri"/>
                <a:cs typeface="Calibri"/>
              </a:rPr>
              <a:t>definir </a:t>
            </a:r>
            <a:r>
              <a:rPr dirty="0" sz="1200">
                <a:latin typeface="Calibri"/>
                <a:cs typeface="Calibri"/>
              </a:rPr>
              <a:t>a cada uno  de </a:t>
            </a:r>
            <a:r>
              <a:rPr dirty="0" sz="1200" spc="-5">
                <a:latin typeface="Calibri"/>
                <a:cs typeface="Calibri"/>
              </a:rPr>
              <a:t>estos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términos: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7100"/>
              </a:lnSpc>
            </a:pPr>
            <a:r>
              <a:rPr dirty="0" sz="1200" spc="-5" b="1">
                <a:latin typeface="Calibri"/>
                <a:cs typeface="Calibri"/>
              </a:rPr>
              <a:t>Dron </a:t>
            </a:r>
            <a:r>
              <a:rPr dirty="0" sz="1200" b="1">
                <a:latin typeface="Calibri"/>
                <a:cs typeface="Calibri"/>
              </a:rPr>
              <a:t>/ drone</a:t>
            </a:r>
            <a:r>
              <a:rPr dirty="0" sz="1200">
                <a:latin typeface="Calibri"/>
                <a:cs typeface="Calibri"/>
              </a:rPr>
              <a:t>: </a:t>
            </a:r>
            <a:r>
              <a:rPr dirty="0" sz="1200" spc="-5">
                <a:latin typeface="Calibri"/>
                <a:cs typeface="Calibri"/>
              </a:rPr>
              <a:t>puede considerarse </a:t>
            </a:r>
            <a:r>
              <a:rPr dirty="0" sz="1200">
                <a:latin typeface="Calibri"/>
                <a:cs typeface="Calibri"/>
              </a:rPr>
              <a:t>una </a:t>
            </a:r>
            <a:r>
              <a:rPr dirty="0" sz="1200" spc="-5">
                <a:latin typeface="Calibri"/>
                <a:cs typeface="Calibri"/>
              </a:rPr>
              <a:t>adaptación </a:t>
            </a:r>
            <a:r>
              <a:rPr dirty="0" sz="1200">
                <a:latin typeface="Calibri"/>
                <a:cs typeface="Calibri"/>
              </a:rPr>
              <a:t>válida al español del </a:t>
            </a:r>
            <a:r>
              <a:rPr dirty="0" sz="1200" spc="-5">
                <a:latin typeface="Calibri"/>
                <a:cs typeface="Calibri"/>
              </a:rPr>
              <a:t>sustantivo  </a:t>
            </a:r>
            <a:r>
              <a:rPr dirty="0" sz="1200">
                <a:latin typeface="Calibri"/>
                <a:cs typeface="Calibri"/>
              </a:rPr>
              <a:t>inglés </a:t>
            </a:r>
            <a:r>
              <a:rPr dirty="0" sz="1200" spc="-5" i="1">
                <a:latin typeface="Calibri"/>
                <a:cs typeface="Calibri"/>
              </a:rPr>
              <a:t>drone </a:t>
            </a:r>
            <a:r>
              <a:rPr dirty="0" sz="1200" spc="-5">
                <a:latin typeface="Calibri"/>
                <a:cs typeface="Calibri"/>
              </a:rPr>
              <a:t>(literalmente </a:t>
            </a:r>
            <a:r>
              <a:rPr dirty="0" sz="1200">
                <a:latin typeface="Calibri"/>
                <a:cs typeface="Calibri"/>
              </a:rPr>
              <a:t>abeja macho o </a:t>
            </a:r>
            <a:r>
              <a:rPr dirty="0" sz="1200" spc="-5">
                <a:latin typeface="Calibri"/>
                <a:cs typeface="Calibri"/>
              </a:rPr>
              <a:t>zángano), con </a:t>
            </a:r>
            <a:r>
              <a:rPr dirty="0" sz="1200">
                <a:latin typeface="Calibri"/>
                <a:cs typeface="Calibri"/>
              </a:rPr>
              <a:t>el </a:t>
            </a:r>
            <a:r>
              <a:rPr dirty="0" sz="1200" spc="-5">
                <a:latin typeface="Calibri"/>
                <a:cs typeface="Calibri"/>
              </a:rPr>
              <a:t>que se </a:t>
            </a:r>
            <a:r>
              <a:rPr dirty="0" sz="1200">
                <a:latin typeface="Calibri"/>
                <a:cs typeface="Calibri"/>
              </a:rPr>
              <a:t>designa </a:t>
            </a:r>
            <a:r>
              <a:rPr dirty="0" sz="1200" spc="-5">
                <a:latin typeface="Calibri"/>
                <a:cs typeface="Calibri"/>
              </a:rPr>
              <a:t>en  aeronáutica </a:t>
            </a:r>
            <a:r>
              <a:rPr dirty="0" sz="1200">
                <a:latin typeface="Calibri"/>
                <a:cs typeface="Calibri"/>
              </a:rPr>
              <a:t>para denominar los </a:t>
            </a:r>
            <a:r>
              <a:rPr dirty="0" sz="1200" spc="-5">
                <a:latin typeface="Calibri"/>
                <a:cs typeface="Calibri"/>
              </a:rPr>
              <a:t>vehículos aéreos </a:t>
            </a:r>
            <a:r>
              <a:rPr dirty="0" sz="1200">
                <a:latin typeface="Calibri"/>
                <a:cs typeface="Calibri"/>
              </a:rPr>
              <a:t>no </a:t>
            </a:r>
            <a:r>
              <a:rPr dirty="0" sz="1200" spc="-5">
                <a:latin typeface="Calibri"/>
                <a:cs typeface="Calibri"/>
              </a:rPr>
              <a:t>tripulados, </a:t>
            </a:r>
            <a:r>
              <a:rPr dirty="0" sz="1200" spc="-10">
                <a:latin typeface="Calibri"/>
                <a:cs typeface="Calibri"/>
              </a:rPr>
              <a:t>la </a:t>
            </a:r>
            <a:r>
              <a:rPr dirty="0" sz="1200" spc="-5">
                <a:latin typeface="Calibri"/>
                <a:cs typeface="Calibri"/>
              </a:rPr>
              <a:t>mayoría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uso  </a:t>
            </a:r>
            <a:r>
              <a:rPr dirty="0" sz="1200">
                <a:latin typeface="Calibri"/>
                <a:cs typeface="Calibri"/>
              </a:rPr>
              <a:t>militar. </a:t>
            </a:r>
            <a:r>
              <a:rPr dirty="0" sz="1200" spc="-5">
                <a:latin typeface="Calibri"/>
                <a:cs typeface="Calibri"/>
              </a:rPr>
              <a:t>Sin embargo, este término no figura aún </a:t>
            </a:r>
            <a:r>
              <a:rPr dirty="0" sz="1200">
                <a:latin typeface="Calibri"/>
                <a:cs typeface="Calibri"/>
              </a:rPr>
              <a:t>en el </a:t>
            </a:r>
            <a:r>
              <a:rPr dirty="0" sz="1200" spc="-5">
                <a:latin typeface="Calibri"/>
                <a:cs typeface="Calibri"/>
              </a:rPr>
              <a:t>diccionario </a:t>
            </a:r>
            <a:r>
              <a:rPr dirty="0" sz="1200">
                <a:latin typeface="Calibri"/>
                <a:cs typeface="Calibri"/>
              </a:rPr>
              <a:t>de la </a:t>
            </a:r>
            <a:r>
              <a:rPr dirty="0" sz="1200" spc="-5">
                <a:latin typeface="Calibri"/>
                <a:cs typeface="Calibri"/>
              </a:rPr>
              <a:t>Real </a:t>
            </a:r>
            <a:r>
              <a:rPr dirty="0" sz="1200">
                <a:latin typeface="Calibri"/>
                <a:cs typeface="Calibri"/>
              </a:rPr>
              <a:t>Academia  de la </a:t>
            </a:r>
            <a:r>
              <a:rPr dirty="0" sz="1200" spc="-5">
                <a:latin typeface="Calibri"/>
                <a:cs typeface="Calibri"/>
              </a:rPr>
              <a:t>Lengua por </a:t>
            </a:r>
            <a:r>
              <a:rPr dirty="0" sz="1200" spc="-10">
                <a:latin typeface="Calibri"/>
                <a:cs typeface="Calibri"/>
              </a:rPr>
              <a:t>lo </a:t>
            </a:r>
            <a:r>
              <a:rPr dirty="0" sz="1200">
                <a:latin typeface="Calibri"/>
                <a:cs typeface="Calibri"/>
              </a:rPr>
              <a:t>que no </a:t>
            </a:r>
            <a:r>
              <a:rPr dirty="0" sz="1200" spc="-5">
                <a:latin typeface="Calibri"/>
                <a:cs typeface="Calibri"/>
              </a:rPr>
              <a:t>existe como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tal.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91540"/>
            <a:ext cx="5427345" cy="8763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UAV </a:t>
            </a:r>
            <a:r>
              <a:rPr dirty="0" sz="1200" spc="-5">
                <a:latin typeface="Calibri"/>
                <a:cs typeface="Calibri"/>
              </a:rPr>
              <a:t>(</a:t>
            </a:r>
            <a:r>
              <a:rPr dirty="0" sz="1200" spc="-5" i="1">
                <a:latin typeface="Calibri"/>
                <a:cs typeface="Calibri"/>
              </a:rPr>
              <a:t>Unmanned Aerial </a:t>
            </a:r>
            <a:r>
              <a:rPr dirty="0" sz="1200" i="1">
                <a:latin typeface="Calibri"/>
                <a:cs typeface="Calibri"/>
              </a:rPr>
              <a:t>Vehicle</a:t>
            </a:r>
            <a:r>
              <a:rPr dirty="0" sz="1200">
                <a:latin typeface="Calibri"/>
                <a:cs typeface="Calibri"/>
              </a:rPr>
              <a:t>): </a:t>
            </a:r>
            <a:r>
              <a:rPr dirty="0" sz="1200" spc="-5">
                <a:latin typeface="Calibri"/>
                <a:cs typeface="Calibri"/>
              </a:rPr>
              <a:t>Vehículo aéreo </a:t>
            </a:r>
            <a:r>
              <a:rPr dirty="0" sz="1200">
                <a:latin typeface="Calibri"/>
                <a:cs typeface="Calibri"/>
              </a:rPr>
              <a:t>no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tripulado.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2700" marR="8255">
              <a:lnSpc>
                <a:spcPct val="117500"/>
              </a:lnSpc>
              <a:spcBef>
                <a:spcPts val="5"/>
              </a:spcBef>
            </a:pPr>
            <a:r>
              <a:rPr dirty="0" sz="1200" b="1">
                <a:latin typeface="Calibri"/>
                <a:cs typeface="Calibri"/>
              </a:rPr>
              <a:t>UAS </a:t>
            </a:r>
            <a:r>
              <a:rPr dirty="0" sz="1200" spc="-5">
                <a:latin typeface="Calibri"/>
                <a:cs typeface="Calibri"/>
              </a:rPr>
              <a:t>(</a:t>
            </a:r>
            <a:r>
              <a:rPr dirty="0" sz="1200" spc="-5" i="1">
                <a:latin typeface="Calibri"/>
                <a:cs typeface="Calibri"/>
              </a:rPr>
              <a:t>Unmanned Aerial </a:t>
            </a:r>
            <a:r>
              <a:rPr dirty="0" sz="1200" i="1">
                <a:latin typeface="Calibri"/>
                <a:cs typeface="Calibri"/>
              </a:rPr>
              <a:t>System</a:t>
            </a:r>
            <a:r>
              <a:rPr dirty="0" sz="1200">
                <a:latin typeface="Calibri"/>
                <a:cs typeface="Calibri"/>
              </a:rPr>
              <a:t>): </a:t>
            </a:r>
            <a:r>
              <a:rPr dirty="0" sz="1200" spc="-5">
                <a:latin typeface="Calibri"/>
                <a:cs typeface="Calibri"/>
              </a:rPr>
              <a:t>Sistema aéreo no tripulado, </a:t>
            </a:r>
            <a:r>
              <a:rPr dirty="0" sz="1200">
                <a:latin typeface="Calibri"/>
                <a:cs typeface="Calibri"/>
              </a:rPr>
              <a:t>es decir, el avión más </a:t>
            </a:r>
            <a:r>
              <a:rPr dirty="0" sz="1200" spc="-5">
                <a:latin typeface="Calibri"/>
                <a:cs typeface="Calibri"/>
              </a:rPr>
              <a:t>el  sistema </a:t>
            </a:r>
            <a:r>
              <a:rPr dirty="0" sz="1200">
                <a:latin typeface="Calibri"/>
                <a:cs typeface="Calibri"/>
              </a:rPr>
              <a:t>de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control.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7100"/>
              </a:lnSpc>
            </a:pPr>
            <a:r>
              <a:rPr dirty="0" sz="1200" b="1">
                <a:latin typeface="Calibri"/>
                <a:cs typeface="Calibri"/>
              </a:rPr>
              <a:t>UCAV </a:t>
            </a:r>
            <a:r>
              <a:rPr dirty="0" sz="1200" spc="-5">
                <a:latin typeface="Calibri"/>
                <a:cs typeface="Calibri"/>
              </a:rPr>
              <a:t>(</a:t>
            </a:r>
            <a:r>
              <a:rPr dirty="0" sz="1200" spc="-5" i="1">
                <a:latin typeface="Calibri"/>
                <a:cs typeface="Calibri"/>
              </a:rPr>
              <a:t>Unmanned Combat Aerial Vehicle): </a:t>
            </a:r>
            <a:r>
              <a:rPr dirty="0" sz="1200" spc="-5">
                <a:latin typeface="Calibri"/>
                <a:cs typeface="Calibri"/>
              </a:rPr>
              <a:t>Vehículo aéreo </a:t>
            </a:r>
            <a:r>
              <a:rPr dirty="0" sz="1200">
                <a:latin typeface="Calibri"/>
                <a:cs typeface="Calibri"/>
              </a:rPr>
              <a:t>no </a:t>
            </a:r>
            <a:r>
              <a:rPr dirty="0" sz="1200" spc="-5">
                <a:latin typeface="Calibri"/>
                <a:cs typeface="Calibri"/>
              </a:rPr>
              <a:t>tripulado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combate,  </a:t>
            </a:r>
            <a:r>
              <a:rPr dirty="0" sz="1200">
                <a:latin typeface="Calibri"/>
                <a:cs typeface="Calibri"/>
              </a:rPr>
              <a:t>para </a:t>
            </a:r>
            <a:r>
              <a:rPr dirty="0" sz="1200" spc="-5">
                <a:latin typeface="Calibri"/>
                <a:cs typeface="Calibri"/>
              </a:rPr>
              <a:t>referirse </a:t>
            </a:r>
            <a:r>
              <a:rPr dirty="0" sz="1200">
                <a:latin typeface="Calibri"/>
                <a:cs typeface="Calibri"/>
              </a:rPr>
              <a:t>a los </a:t>
            </a:r>
            <a:r>
              <a:rPr dirty="0" sz="1200" spc="-5">
                <a:latin typeface="Calibri"/>
                <a:cs typeface="Calibri"/>
              </a:rPr>
              <a:t>aparatos </a:t>
            </a:r>
            <a:r>
              <a:rPr dirty="0" sz="1200">
                <a:latin typeface="Calibri"/>
                <a:cs typeface="Calibri"/>
              </a:rPr>
              <a:t>que </a:t>
            </a:r>
            <a:r>
              <a:rPr dirty="0" sz="1200" spc="-10">
                <a:latin typeface="Calibri"/>
                <a:cs typeface="Calibri"/>
              </a:rPr>
              <a:t>son </a:t>
            </a:r>
            <a:r>
              <a:rPr dirty="0" sz="1200" spc="-5">
                <a:latin typeface="Calibri"/>
                <a:cs typeface="Calibri"/>
              </a:rPr>
              <a:t>capaces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portar armamento </a:t>
            </a:r>
            <a:r>
              <a:rPr dirty="0" sz="1200">
                <a:latin typeface="Calibri"/>
                <a:cs typeface="Calibri"/>
              </a:rPr>
              <a:t>para atacar  </a:t>
            </a:r>
            <a:r>
              <a:rPr dirty="0" sz="1200" spc="-5">
                <a:latin typeface="Calibri"/>
                <a:cs typeface="Calibri"/>
              </a:rPr>
              <a:t>objetivos.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7000"/>
              </a:lnSpc>
              <a:spcBef>
                <a:spcPts val="5"/>
              </a:spcBef>
            </a:pPr>
            <a:r>
              <a:rPr dirty="0" sz="1200" spc="-5" b="1">
                <a:latin typeface="Calibri"/>
                <a:cs typeface="Calibri"/>
              </a:rPr>
              <a:t>RPA </a:t>
            </a:r>
            <a:r>
              <a:rPr dirty="0" sz="1200" spc="-5">
                <a:latin typeface="Calibri"/>
                <a:cs typeface="Calibri"/>
              </a:rPr>
              <a:t>(</a:t>
            </a:r>
            <a:r>
              <a:rPr dirty="0" sz="1200" spc="-5" i="1">
                <a:latin typeface="Calibri"/>
                <a:cs typeface="Calibri"/>
              </a:rPr>
              <a:t>Remotely </a:t>
            </a:r>
            <a:r>
              <a:rPr dirty="0" sz="1200" i="1">
                <a:latin typeface="Calibri"/>
                <a:cs typeface="Calibri"/>
              </a:rPr>
              <a:t>Piloted </a:t>
            </a:r>
            <a:r>
              <a:rPr dirty="0" sz="1200" spc="-5" i="1">
                <a:latin typeface="Calibri"/>
                <a:cs typeface="Calibri"/>
              </a:rPr>
              <a:t>Aircraft): </a:t>
            </a:r>
            <a:r>
              <a:rPr dirty="0" sz="1200" spc="-5">
                <a:latin typeface="Calibri"/>
                <a:cs typeface="Calibri"/>
              </a:rPr>
              <a:t>Aviones controlados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forma remota. </a:t>
            </a:r>
            <a:r>
              <a:rPr dirty="0" sz="1200" spc="-10">
                <a:latin typeface="Calibri"/>
                <a:cs typeface="Calibri"/>
              </a:rPr>
              <a:t>Se </a:t>
            </a:r>
            <a:r>
              <a:rPr dirty="0" sz="1200">
                <a:latin typeface="Calibri"/>
                <a:cs typeface="Calibri"/>
              </a:rPr>
              <a:t>trata de </a:t>
            </a:r>
            <a:r>
              <a:rPr dirty="0" sz="1200" spc="-5">
                <a:latin typeface="Calibri"/>
                <a:cs typeface="Calibri"/>
              </a:rPr>
              <a:t>un  concepto </a:t>
            </a:r>
            <a:r>
              <a:rPr dirty="0" sz="1200">
                <a:latin typeface="Calibri"/>
                <a:cs typeface="Calibri"/>
              </a:rPr>
              <a:t>que </a:t>
            </a:r>
            <a:r>
              <a:rPr dirty="0" sz="1200" spc="-5">
                <a:latin typeface="Calibri"/>
                <a:cs typeface="Calibri"/>
              </a:rPr>
              <a:t>surgió con fuerza </a:t>
            </a:r>
            <a:r>
              <a:rPr dirty="0" sz="1200">
                <a:latin typeface="Calibri"/>
                <a:cs typeface="Calibri"/>
              </a:rPr>
              <a:t>en </a:t>
            </a:r>
            <a:r>
              <a:rPr dirty="0" sz="1200" spc="-5">
                <a:latin typeface="Calibri"/>
                <a:cs typeface="Calibri"/>
              </a:rPr>
              <a:t>EEUU </a:t>
            </a:r>
            <a:r>
              <a:rPr dirty="0" sz="1200">
                <a:latin typeface="Calibri"/>
                <a:cs typeface="Calibri"/>
              </a:rPr>
              <a:t>para </a:t>
            </a:r>
            <a:r>
              <a:rPr dirty="0" sz="1200" spc="-5">
                <a:latin typeface="Calibri"/>
                <a:cs typeface="Calibri"/>
              </a:rPr>
              <a:t>evitar que </a:t>
            </a:r>
            <a:r>
              <a:rPr dirty="0" sz="1200">
                <a:latin typeface="Calibri"/>
                <a:cs typeface="Calibri"/>
              </a:rPr>
              <a:t>la </a:t>
            </a:r>
            <a:r>
              <a:rPr dirty="0" sz="1200" spc="-5">
                <a:latin typeface="Calibri"/>
                <a:cs typeface="Calibri"/>
              </a:rPr>
              <a:t>gente se atemorice por el  uso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estos ingenios en </a:t>
            </a:r>
            <a:r>
              <a:rPr dirty="0" sz="1200">
                <a:latin typeface="Calibri"/>
                <a:cs typeface="Calibri"/>
              </a:rPr>
              <a:t>medios </a:t>
            </a:r>
            <a:r>
              <a:rPr dirty="0" sz="1200" spc="-5">
                <a:latin typeface="Calibri"/>
                <a:cs typeface="Calibri"/>
              </a:rPr>
              <a:t>urbanos pensando que no </a:t>
            </a:r>
            <a:r>
              <a:rPr dirty="0" sz="1200">
                <a:latin typeface="Calibri"/>
                <a:cs typeface="Calibri"/>
              </a:rPr>
              <a:t>hay </a:t>
            </a:r>
            <a:r>
              <a:rPr dirty="0" sz="1200" spc="-5">
                <a:latin typeface="Calibri"/>
                <a:cs typeface="Calibri"/>
              </a:rPr>
              <a:t>ninguna </a:t>
            </a:r>
            <a:r>
              <a:rPr dirty="0" sz="1200" spc="5">
                <a:latin typeface="Calibri"/>
                <a:cs typeface="Calibri"/>
              </a:rPr>
              <a:t>persona </a:t>
            </a:r>
            <a:r>
              <a:rPr dirty="0" sz="1200" spc="-5">
                <a:latin typeface="Calibri"/>
                <a:cs typeface="Calibri"/>
              </a:rPr>
              <a:t>que  se </a:t>
            </a:r>
            <a:r>
              <a:rPr dirty="0" sz="1200">
                <a:latin typeface="Calibri"/>
                <a:cs typeface="Calibri"/>
              </a:rPr>
              <a:t>haga </a:t>
            </a:r>
            <a:r>
              <a:rPr dirty="0" sz="1200" spc="-5">
                <a:latin typeface="Calibri"/>
                <a:cs typeface="Calibri"/>
              </a:rPr>
              <a:t>cargo de evitar un desastre </a:t>
            </a:r>
            <a:r>
              <a:rPr dirty="0" sz="1200">
                <a:latin typeface="Calibri"/>
                <a:cs typeface="Calibri"/>
              </a:rPr>
              <a:t>en </a:t>
            </a:r>
            <a:r>
              <a:rPr dirty="0" sz="1200" spc="-5">
                <a:latin typeface="Calibri"/>
                <a:cs typeface="Calibri"/>
              </a:rPr>
              <a:t>caso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avería en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vuelo.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2700" marR="8255">
              <a:lnSpc>
                <a:spcPct val="116900"/>
              </a:lnSpc>
            </a:pPr>
            <a:r>
              <a:rPr dirty="0" sz="1200" spc="-5" b="1">
                <a:latin typeface="Calibri"/>
                <a:cs typeface="Calibri"/>
              </a:rPr>
              <a:t>RPAS </a:t>
            </a:r>
            <a:r>
              <a:rPr dirty="0" sz="1200" spc="-5">
                <a:latin typeface="Calibri"/>
                <a:cs typeface="Calibri"/>
              </a:rPr>
              <a:t>(</a:t>
            </a:r>
            <a:r>
              <a:rPr dirty="0" sz="1200" spc="-5" i="1">
                <a:latin typeface="Calibri"/>
                <a:cs typeface="Calibri"/>
              </a:rPr>
              <a:t>Remotely Piloted Aircraft </a:t>
            </a:r>
            <a:r>
              <a:rPr dirty="0" sz="1200" spc="-5">
                <a:latin typeface="Calibri"/>
                <a:cs typeface="Calibri"/>
              </a:rPr>
              <a:t>System): Sistema aéreo tripulado de forma remota, </a:t>
            </a:r>
            <a:r>
              <a:rPr dirty="0" sz="1200">
                <a:latin typeface="Calibri"/>
                <a:cs typeface="Calibri"/>
              </a:rPr>
              <a:t>en  el </a:t>
            </a:r>
            <a:r>
              <a:rPr dirty="0" sz="1200" spc="-5">
                <a:latin typeface="Calibri"/>
                <a:cs typeface="Calibri"/>
              </a:rPr>
              <a:t>caso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que se incluya </a:t>
            </a:r>
            <a:r>
              <a:rPr dirty="0" sz="1200">
                <a:latin typeface="Calibri"/>
                <a:cs typeface="Calibri"/>
              </a:rPr>
              <a:t>el aparato y el </a:t>
            </a:r>
            <a:r>
              <a:rPr dirty="0" sz="1200" spc="-5">
                <a:latin typeface="Calibri"/>
                <a:cs typeface="Calibri"/>
              </a:rPr>
              <a:t>sistema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control. Este término </a:t>
            </a:r>
            <a:r>
              <a:rPr dirty="0" sz="1200">
                <a:latin typeface="Calibri"/>
                <a:cs typeface="Calibri"/>
              </a:rPr>
              <a:t>ha </a:t>
            </a:r>
            <a:r>
              <a:rPr dirty="0" sz="1200" spc="-10">
                <a:latin typeface="Calibri"/>
                <a:cs typeface="Calibri"/>
              </a:rPr>
              <a:t>ido  </a:t>
            </a:r>
            <a:r>
              <a:rPr dirty="0" sz="1200" spc="-5">
                <a:latin typeface="Calibri"/>
                <a:cs typeface="Calibri"/>
              </a:rPr>
              <a:t>haciéndose hueco </a:t>
            </a:r>
            <a:r>
              <a:rPr dirty="0" sz="1200">
                <a:latin typeface="Calibri"/>
                <a:cs typeface="Calibri"/>
              </a:rPr>
              <a:t>en </a:t>
            </a:r>
            <a:r>
              <a:rPr dirty="0" sz="1200" spc="-5">
                <a:latin typeface="Calibri"/>
                <a:cs typeface="Calibri"/>
              </a:rPr>
              <a:t>todo tipo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informes, sobre todo de </a:t>
            </a:r>
            <a:r>
              <a:rPr dirty="0" sz="1200">
                <a:latin typeface="Calibri"/>
                <a:cs typeface="Calibri"/>
              </a:rPr>
              <a:t>la UE que </a:t>
            </a:r>
            <a:r>
              <a:rPr dirty="0" sz="1200" spc="-5">
                <a:latin typeface="Calibri"/>
                <a:cs typeface="Calibri"/>
              </a:rPr>
              <a:t>llama con </a:t>
            </a:r>
            <a:r>
              <a:rPr dirty="0" sz="1200">
                <a:latin typeface="Calibri"/>
                <a:cs typeface="Calibri"/>
              </a:rPr>
              <a:t>este  </a:t>
            </a:r>
            <a:r>
              <a:rPr dirty="0" sz="1200" spc="-5">
                <a:latin typeface="Calibri"/>
                <a:cs typeface="Calibri"/>
              </a:rPr>
              <a:t>nombre </a:t>
            </a:r>
            <a:r>
              <a:rPr dirty="0" sz="1200">
                <a:latin typeface="Calibri"/>
                <a:cs typeface="Calibri"/>
              </a:rPr>
              <a:t>a los </a:t>
            </a:r>
            <a:r>
              <a:rPr dirty="0" sz="1200" spc="-5">
                <a:latin typeface="Calibri"/>
                <a:cs typeface="Calibri"/>
              </a:rPr>
              <a:t>aparatos de uso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civil.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2700" marR="9525">
              <a:lnSpc>
                <a:spcPct val="116700"/>
              </a:lnSpc>
              <a:spcBef>
                <a:spcPts val="5"/>
              </a:spcBef>
            </a:pPr>
            <a:r>
              <a:rPr dirty="0" sz="1200" spc="-5">
                <a:latin typeface="Calibri"/>
                <a:cs typeface="Calibri"/>
              </a:rPr>
              <a:t>Los </a:t>
            </a:r>
            <a:r>
              <a:rPr dirty="0" sz="1200">
                <a:latin typeface="Calibri"/>
                <a:cs typeface="Calibri"/>
              </a:rPr>
              <a:t>vocablos UAS </a:t>
            </a:r>
            <a:r>
              <a:rPr dirty="0" sz="1200" spc="-5">
                <a:latin typeface="Calibri"/>
                <a:cs typeface="Calibri"/>
              </a:rPr>
              <a:t>como </a:t>
            </a:r>
            <a:r>
              <a:rPr dirty="0" sz="1200">
                <a:latin typeface="Calibri"/>
                <a:cs typeface="Calibri"/>
              </a:rPr>
              <a:t>RPAS </a:t>
            </a:r>
            <a:r>
              <a:rPr dirty="0" sz="1200" spc="-5">
                <a:latin typeface="Calibri"/>
                <a:cs typeface="Calibri"/>
              </a:rPr>
              <a:t>son invariables en singular </a:t>
            </a:r>
            <a:r>
              <a:rPr dirty="0" sz="1200">
                <a:latin typeface="Calibri"/>
                <a:cs typeface="Calibri"/>
              </a:rPr>
              <a:t>y en </a:t>
            </a:r>
            <a:r>
              <a:rPr dirty="0" sz="1200" spc="-5">
                <a:latin typeface="Calibri"/>
                <a:cs typeface="Calibri"/>
              </a:rPr>
              <a:t>plural, </a:t>
            </a:r>
            <a:r>
              <a:rPr dirty="0" sz="1200">
                <a:latin typeface="Calibri"/>
                <a:cs typeface="Calibri"/>
              </a:rPr>
              <a:t>no </a:t>
            </a:r>
            <a:r>
              <a:rPr dirty="0" sz="1200" spc="-10">
                <a:latin typeface="Calibri"/>
                <a:cs typeface="Calibri"/>
              </a:rPr>
              <a:t>se </a:t>
            </a:r>
            <a:r>
              <a:rPr dirty="0" sz="1200" spc="-5">
                <a:latin typeface="Calibri"/>
                <a:cs typeface="Calibri"/>
              </a:rPr>
              <a:t>ponen eses  minúsculas </a:t>
            </a:r>
            <a:r>
              <a:rPr dirty="0" sz="1200">
                <a:latin typeface="Calibri"/>
                <a:cs typeface="Calibri"/>
              </a:rPr>
              <a:t>al final ni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apóstrofes.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2700" marR="9525">
              <a:lnSpc>
                <a:spcPct val="117200"/>
              </a:lnSpc>
            </a:pPr>
            <a:r>
              <a:rPr dirty="0" sz="1200" spc="-5">
                <a:latin typeface="Calibri"/>
                <a:cs typeface="Calibri"/>
              </a:rPr>
              <a:t>Drone </a:t>
            </a:r>
            <a:r>
              <a:rPr dirty="0" sz="1200">
                <a:latin typeface="Calibri"/>
                <a:cs typeface="Calibri"/>
              </a:rPr>
              <a:t>y UAV / UAS </a:t>
            </a:r>
            <a:r>
              <a:rPr dirty="0" sz="1200" spc="-5">
                <a:latin typeface="Calibri"/>
                <a:cs typeface="Calibri"/>
              </a:rPr>
              <a:t>suelen ser denominaciones </a:t>
            </a:r>
            <a:r>
              <a:rPr dirty="0" sz="1200">
                <a:latin typeface="Calibri"/>
                <a:cs typeface="Calibri"/>
              </a:rPr>
              <a:t>para aparatos </a:t>
            </a:r>
            <a:r>
              <a:rPr dirty="0" sz="1200" spc="-5">
                <a:latin typeface="Calibri"/>
                <a:cs typeface="Calibri"/>
              </a:rPr>
              <a:t>militares </a:t>
            </a:r>
            <a:r>
              <a:rPr dirty="0" sz="1200">
                <a:latin typeface="Calibri"/>
                <a:cs typeface="Calibri"/>
              </a:rPr>
              <a:t>y RPA/RPAS  para </a:t>
            </a:r>
            <a:r>
              <a:rPr dirty="0" sz="1200" spc="-5">
                <a:latin typeface="Calibri"/>
                <a:cs typeface="Calibri"/>
              </a:rPr>
              <a:t>civiles. Todos </a:t>
            </a:r>
            <a:r>
              <a:rPr dirty="0" sz="1200">
                <a:latin typeface="Calibri"/>
                <a:cs typeface="Calibri"/>
              </a:rPr>
              <a:t>los RPA </a:t>
            </a:r>
            <a:r>
              <a:rPr dirty="0" sz="1200" spc="-5">
                <a:latin typeface="Calibri"/>
                <a:cs typeface="Calibri"/>
              </a:rPr>
              <a:t>son </a:t>
            </a:r>
            <a:r>
              <a:rPr dirty="0" sz="1200">
                <a:latin typeface="Calibri"/>
                <a:cs typeface="Calibri"/>
              </a:rPr>
              <a:t>UAV, ya que </a:t>
            </a:r>
            <a:r>
              <a:rPr dirty="0" sz="1200" spc="-5">
                <a:latin typeface="Calibri"/>
                <a:cs typeface="Calibri"/>
              </a:rPr>
              <a:t>son vehículos aéreos </a:t>
            </a:r>
            <a:r>
              <a:rPr dirty="0" sz="1200">
                <a:latin typeface="Calibri"/>
                <a:cs typeface="Calibri"/>
              </a:rPr>
              <a:t>no </a:t>
            </a:r>
            <a:r>
              <a:rPr dirty="0" sz="1200" spc="-5">
                <a:latin typeface="Calibri"/>
                <a:cs typeface="Calibri"/>
              </a:rPr>
              <a:t>tripulados, pero  </a:t>
            </a:r>
            <a:r>
              <a:rPr dirty="0" sz="1200">
                <a:latin typeface="Calibri"/>
                <a:cs typeface="Calibri"/>
              </a:rPr>
              <a:t>no </a:t>
            </a:r>
            <a:r>
              <a:rPr dirty="0" sz="1200" spc="-5">
                <a:latin typeface="Calibri"/>
                <a:cs typeface="Calibri"/>
              </a:rPr>
              <a:t>todos </a:t>
            </a:r>
            <a:r>
              <a:rPr dirty="0" sz="1200">
                <a:latin typeface="Calibri"/>
                <a:cs typeface="Calibri"/>
              </a:rPr>
              <a:t>los </a:t>
            </a:r>
            <a:r>
              <a:rPr dirty="0" sz="1200" spc="-5">
                <a:latin typeface="Calibri"/>
                <a:cs typeface="Calibri"/>
              </a:rPr>
              <a:t>UAV son RPA, </a:t>
            </a:r>
            <a:r>
              <a:rPr dirty="0" sz="1200">
                <a:latin typeface="Calibri"/>
                <a:cs typeface="Calibri"/>
              </a:rPr>
              <a:t>ya </a:t>
            </a:r>
            <a:r>
              <a:rPr dirty="0" sz="1200" spc="-5">
                <a:latin typeface="Calibri"/>
                <a:cs typeface="Calibri"/>
              </a:rPr>
              <a:t>que </a:t>
            </a:r>
            <a:r>
              <a:rPr dirty="0" sz="1200">
                <a:latin typeface="Calibri"/>
                <a:cs typeface="Calibri"/>
              </a:rPr>
              <a:t>para ello </a:t>
            </a:r>
            <a:r>
              <a:rPr dirty="0" sz="1200" spc="-5">
                <a:latin typeface="Calibri"/>
                <a:cs typeface="Calibri"/>
              </a:rPr>
              <a:t>deben estar controlados por </a:t>
            </a:r>
            <a:r>
              <a:rPr dirty="0" sz="1200">
                <a:latin typeface="Calibri"/>
                <a:cs typeface="Calibri"/>
              </a:rPr>
              <a:t>una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persona.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2700" marR="7620">
              <a:lnSpc>
                <a:spcPct val="117100"/>
              </a:lnSpc>
            </a:pP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cualquier forma, </a:t>
            </a:r>
            <a:r>
              <a:rPr dirty="0" sz="1200">
                <a:latin typeface="Calibri"/>
                <a:cs typeface="Calibri"/>
              </a:rPr>
              <a:t>el </a:t>
            </a:r>
            <a:r>
              <a:rPr dirty="0" sz="1200" spc="-5">
                <a:latin typeface="Calibri"/>
                <a:cs typeface="Calibri"/>
              </a:rPr>
              <a:t>caos que </a:t>
            </a:r>
            <a:r>
              <a:rPr dirty="0" sz="1200">
                <a:latin typeface="Calibri"/>
                <a:cs typeface="Calibri"/>
              </a:rPr>
              <a:t>existe es </a:t>
            </a:r>
            <a:r>
              <a:rPr dirty="0" sz="1200" spc="-5">
                <a:latin typeface="Calibri"/>
                <a:cs typeface="Calibri"/>
              </a:rPr>
              <a:t>evidente </a:t>
            </a:r>
            <a:r>
              <a:rPr dirty="0" sz="1200">
                <a:latin typeface="Calibri"/>
                <a:cs typeface="Calibri"/>
              </a:rPr>
              <a:t>y </a:t>
            </a:r>
            <a:r>
              <a:rPr dirty="0" sz="1200" spc="-5">
                <a:latin typeface="Calibri"/>
                <a:cs typeface="Calibri"/>
              </a:rPr>
              <a:t>prueba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ello </a:t>
            </a:r>
            <a:r>
              <a:rPr dirty="0" sz="1200">
                <a:latin typeface="Calibri"/>
                <a:cs typeface="Calibri"/>
              </a:rPr>
              <a:t>es que la </a:t>
            </a:r>
            <a:r>
              <a:rPr dirty="0" sz="1200" spc="-5">
                <a:latin typeface="Calibri"/>
                <a:cs typeface="Calibri"/>
              </a:rPr>
              <a:t>propia  Organización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Aviación Civil Internacional </a:t>
            </a:r>
            <a:r>
              <a:rPr dirty="0" sz="1200">
                <a:latin typeface="Calibri"/>
                <a:cs typeface="Calibri"/>
              </a:rPr>
              <a:t>(</a:t>
            </a:r>
            <a:r>
              <a:rPr dirty="0" sz="1200" i="1">
                <a:latin typeface="Calibri"/>
                <a:cs typeface="Calibri"/>
              </a:rPr>
              <a:t>ICAO</a:t>
            </a:r>
            <a:r>
              <a:rPr dirty="0" sz="1200">
                <a:latin typeface="Calibri"/>
                <a:cs typeface="Calibri"/>
              </a:rPr>
              <a:t>, </a:t>
            </a:r>
            <a:r>
              <a:rPr dirty="0" sz="1200" spc="-5">
                <a:latin typeface="Calibri"/>
                <a:cs typeface="Calibri"/>
              </a:rPr>
              <a:t>por sus siglas </a:t>
            </a:r>
            <a:r>
              <a:rPr dirty="0" sz="1200">
                <a:latin typeface="Calibri"/>
                <a:cs typeface="Calibri"/>
              </a:rPr>
              <a:t>en </a:t>
            </a:r>
            <a:r>
              <a:rPr dirty="0" sz="1200" spc="-5">
                <a:latin typeface="Calibri"/>
                <a:cs typeface="Calibri"/>
              </a:rPr>
              <a:t>inglés) </a:t>
            </a:r>
            <a:r>
              <a:rPr dirty="0" sz="1200">
                <a:latin typeface="Calibri"/>
                <a:cs typeface="Calibri"/>
              </a:rPr>
              <a:t>habla de  estos </a:t>
            </a:r>
            <a:r>
              <a:rPr dirty="0" sz="1200" spc="-5">
                <a:latin typeface="Calibri"/>
                <a:cs typeface="Calibri"/>
              </a:rPr>
              <a:t>ingenios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como: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6700"/>
              </a:lnSpc>
              <a:spcBef>
                <a:spcPts val="5"/>
              </a:spcBef>
            </a:pPr>
            <a:r>
              <a:rPr dirty="0" sz="1200" spc="-5" b="1">
                <a:latin typeface="Calibri"/>
                <a:cs typeface="Calibri"/>
              </a:rPr>
              <a:t>UA </a:t>
            </a:r>
            <a:r>
              <a:rPr dirty="0" sz="1200" spc="-5">
                <a:latin typeface="Calibri"/>
                <a:cs typeface="Calibri"/>
              </a:rPr>
              <a:t>(</a:t>
            </a:r>
            <a:r>
              <a:rPr dirty="0" sz="1200" spc="-5" i="1">
                <a:latin typeface="Calibri"/>
                <a:cs typeface="Calibri"/>
              </a:rPr>
              <a:t>Unmanned </a:t>
            </a:r>
            <a:r>
              <a:rPr dirty="0" sz="1200" i="1">
                <a:latin typeface="Calibri"/>
                <a:cs typeface="Calibri"/>
              </a:rPr>
              <a:t>Aircraft</a:t>
            </a:r>
            <a:r>
              <a:rPr dirty="0" sz="1200">
                <a:latin typeface="Calibri"/>
                <a:cs typeface="Calibri"/>
              </a:rPr>
              <a:t>): Avión no </a:t>
            </a:r>
            <a:r>
              <a:rPr dirty="0" sz="1200" spc="-5">
                <a:latin typeface="Calibri"/>
                <a:cs typeface="Calibri"/>
              </a:rPr>
              <a:t>tripulado, para </a:t>
            </a:r>
            <a:r>
              <a:rPr dirty="0" sz="1200">
                <a:latin typeface="Calibri"/>
                <a:cs typeface="Calibri"/>
              </a:rPr>
              <a:t>llamar lo </a:t>
            </a:r>
            <a:r>
              <a:rPr dirty="0" sz="1200" spc="-5">
                <a:latin typeface="Calibri"/>
                <a:cs typeface="Calibri"/>
              </a:rPr>
              <a:t>que popularmente </a:t>
            </a:r>
            <a:r>
              <a:rPr dirty="0" sz="1200" spc="-10">
                <a:latin typeface="Calibri"/>
                <a:cs typeface="Calibri"/>
              </a:rPr>
              <a:t>se  </a:t>
            </a:r>
            <a:r>
              <a:rPr dirty="0" sz="1200">
                <a:latin typeface="Calibri"/>
                <a:cs typeface="Calibri"/>
              </a:rPr>
              <a:t>denomina</a:t>
            </a:r>
            <a:r>
              <a:rPr dirty="0" sz="1200" spc="-1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UAV.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2700" marR="5715">
              <a:lnSpc>
                <a:spcPct val="117000"/>
              </a:lnSpc>
              <a:spcBef>
                <a:spcPts val="5"/>
              </a:spcBef>
            </a:pPr>
            <a:r>
              <a:rPr dirty="0" sz="1200">
                <a:latin typeface="Calibri"/>
                <a:cs typeface="Calibri"/>
              </a:rPr>
              <a:t>Una de las grandes prioridades </a:t>
            </a:r>
            <a:r>
              <a:rPr dirty="0" sz="1200" spc="-5">
                <a:latin typeface="Calibri"/>
                <a:cs typeface="Calibri"/>
              </a:rPr>
              <a:t>de </a:t>
            </a:r>
            <a:r>
              <a:rPr dirty="0" sz="1200">
                <a:latin typeface="Calibri"/>
                <a:cs typeface="Calibri"/>
              </a:rPr>
              <a:t>las </a:t>
            </a:r>
            <a:r>
              <a:rPr dirty="0" sz="1200" spc="-5">
                <a:latin typeface="Calibri"/>
                <a:cs typeface="Calibri"/>
              </a:rPr>
              <a:t>autoridades sería clarificar con qué nombre </a:t>
            </a:r>
            <a:r>
              <a:rPr dirty="0" sz="1200" spc="-10">
                <a:latin typeface="Calibri"/>
                <a:cs typeface="Calibri"/>
              </a:rPr>
              <a:t>se  </a:t>
            </a:r>
            <a:r>
              <a:rPr dirty="0" sz="1200">
                <a:latin typeface="Calibri"/>
                <a:cs typeface="Calibri"/>
              </a:rPr>
              <a:t>denomina a </a:t>
            </a:r>
            <a:r>
              <a:rPr dirty="0" sz="1200" spc="-5">
                <a:latin typeface="Calibri"/>
                <a:cs typeface="Calibri"/>
              </a:rPr>
              <a:t>cada tipo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vehículo, </a:t>
            </a:r>
            <a:r>
              <a:rPr dirty="0" sz="1200">
                <a:latin typeface="Calibri"/>
                <a:cs typeface="Calibri"/>
              </a:rPr>
              <a:t>ya </a:t>
            </a:r>
            <a:r>
              <a:rPr dirty="0" sz="1200" spc="-5">
                <a:latin typeface="Calibri"/>
                <a:cs typeface="Calibri"/>
              </a:rPr>
              <a:t>que puede generar problemas </a:t>
            </a:r>
            <a:r>
              <a:rPr dirty="0" sz="1200">
                <a:latin typeface="Calibri"/>
                <a:cs typeface="Calibri"/>
              </a:rPr>
              <a:t>legales en </a:t>
            </a:r>
            <a:r>
              <a:rPr dirty="0" sz="1200" spc="-10">
                <a:latin typeface="Calibri"/>
                <a:cs typeface="Calibri"/>
              </a:rPr>
              <a:t>la  </a:t>
            </a:r>
            <a:r>
              <a:rPr dirty="0" sz="1200">
                <a:latin typeface="Calibri"/>
                <a:cs typeface="Calibri"/>
              </a:rPr>
              <a:t>legislación en </a:t>
            </a:r>
            <a:r>
              <a:rPr dirty="0" sz="1200" spc="-10">
                <a:latin typeface="Calibri"/>
                <a:cs typeface="Calibri"/>
              </a:rPr>
              <a:t>la </a:t>
            </a:r>
            <a:r>
              <a:rPr dirty="0" sz="1200" spc="-5">
                <a:latin typeface="Calibri"/>
                <a:cs typeface="Calibri"/>
              </a:rPr>
              <a:t>que se trabaja para permitir </a:t>
            </a:r>
            <a:r>
              <a:rPr dirty="0" sz="1200" spc="-10">
                <a:latin typeface="Calibri"/>
                <a:cs typeface="Calibri"/>
              </a:rPr>
              <a:t>su </a:t>
            </a:r>
            <a:r>
              <a:rPr dirty="0" sz="1200" spc="-5">
                <a:latin typeface="Calibri"/>
                <a:cs typeface="Calibri"/>
              </a:rPr>
              <a:t>uso </a:t>
            </a:r>
            <a:r>
              <a:rPr dirty="0" sz="1200">
                <a:latin typeface="Calibri"/>
                <a:cs typeface="Calibri"/>
              </a:rPr>
              <a:t>en el </a:t>
            </a:r>
            <a:r>
              <a:rPr dirty="0" sz="1200" spc="-5">
                <a:latin typeface="Calibri"/>
                <a:cs typeface="Calibri"/>
              </a:rPr>
              <a:t>espacio </a:t>
            </a:r>
            <a:r>
              <a:rPr dirty="0" sz="1200">
                <a:latin typeface="Calibri"/>
                <a:cs typeface="Calibri"/>
              </a:rPr>
              <a:t>aéreo </a:t>
            </a:r>
            <a:r>
              <a:rPr dirty="0" sz="1200" spc="-5">
                <a:latin typeface="Calibri"/>
                <a:cs typeface="Calibri"/>
              </a:rPr>
              <a:t>no segregado </a:t>
            </a:r>
            <a:r>
              <a:rPr dirty="0" sz="1200">
                <a:latin typeface="Calibri"/>
                <a:cs typeface="Calibri"/>
              </a:rPr>
              <a:t>o  </a:t>
            </a:r>
            <a:r>
              <a:rPr dirty="0" sz="1200" spc="-5">
                <a:latin typeface="Calibri"/>
                <a:cs typeface="Calibri"/>
              </a:rPr>
              <a:t>comercial.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2700" marR="8890">
              <a:lnSpc>
                <a:spcPct val="117100"/>
              </a:lnSpc>
            </a:pPr>
            <a:r>
              <a:rPr dirty="0" sz="1200">
                <a:latin typeface="Calibri"/>
                <a:cs typeface="Calibri"/>
              </a:rPr>
              <a:t>Así </a:t>
            </a:r>
            <a:r>
              <a:rPr dirty="0" sz="1200" spc="-5">
                <a:latin typeface="Calibri"/>
                <a:cs typeface="Calibri"/>
              </a:rPr>
              <a:t>se podría afianzar este emergente sector </a:t>
            </a:r>
            <a:r>
              <a:rPr dirty="0" sz="1200">
                <a:latin typeface="Calibri"/>
                <a:cs typeface="Calibri"/>
              </a:rPr>
              <a:t>en el </a:t>
            </a:r>
            <a:r>
              <a:rPr dirty="0" sz="1200" spc="-5">
                <a:latin typeface="Calibri"/>
                <a:cs typeface="Calibri"/>
              </a:rPr>
              <a:t>que </a:t>
            </a:r>
            <a:r>
              <a:rPr dirty="0" sz="1200">
                <a:latin typeface="Calibri"/>
                <a:cs typeface="Calibri"/>
              </a:rPr>
              <a:t>ya </a:t>
            </a:r>
            <a:r>
              <a:rPr dirty="0" sz="1200" spc="-5">
                <a:latin typeface="Calibri"/>
                <a:cs typeface="Calibri"/>
              </a:rPr>
              <a:t>trabajan multitud de  empresas </a:t>
            </a:r>
            <a:r>
              <a:rPr dirty="0" sz="1200">
                <a:latin typeface="Calibri"/>
                <a:cs typeface="Calibri"/>
              </a:rPr>
              <a:t>en </a:t>
            </a:r>
            <a:r>
              <a:rPr dirty="0" sz="1200" spc="-5">
                <a:latin typeface="Calibri"/>
                <a:cs typeface="Calibri"/>
              </a:rPr>
              <a:t>España </a:t>
            </a:r>
            <a:r>
              <a:rPr dirty="0" sz="1200">
                <a:latin typeface="Calibri"/>
                <a:cs typeface="Calibri"/>
              </a:rPr>
              <a:t>y que </a:t>
            </a:r>
            <a:r>
              <a:rPr dirty="0" sz="1200" spc="-5">
                <a:latin typeface="Calibri"/>
                <a:cs typeface="Calibri"/>
              </a:rPr>
              <a:t>puede </a:t>
            </a:r>
            <a:r>
              <a:rPr dirty="0" sz="1200">
                <a:latin typeface="Calibri"/>
                <a:cs typeface="Calibri"/>
              </a:rPr>
              <a:t>dar </a:t>
            </a:r>
            <a:r>
              <a:rPr dirty="0" sz="1200" spc="-5">
                <a:latin typeface="Calibri"/>
                <a:cs typeface="Calibri"/>
              </a:rPr>
              <a:t>trabajo </a:t>
            </a:r>
            <a:r>
              <a:rPr dirty="0" sz="1200">
                <a:latin typeface="Calibri"/>
                <a:cs typeface="Calibri"/>
              </a:rPr>
              <a:t>a </a:t>
            </a:r>
            <a:r>
              <a:rPr dirty="0" sz="1200" spc="-5">
                <a:latin typeface="Calibri"/>
                <a:cs typeface="Calibri"/>
              </a:rPr>
              <a:t>medio millón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personas en </a:t>
            </a:r>
            <a:r>
              <a:rPr dirty="0" sz="1200">
                <a:latin typeface="Calibri"/>
                <a:cs typeface="Calibri"/>
              </a:rPr>
              <a:t>los  </a:t>
            </a:r>
            <a:r>
              <a:rPr dirty="0" sz="1200" spc="-5">
                <a:latin typeface="Calibri"/>
                <a:cs typeface="Calibri"/>
              </a:rPr>
              <a:t>próximos años </a:t>
            </a:r>
            <a:r>
              <a:rPr dirty="0" sz="1200">
                <a:latin typeface="Calibri"/>
                <a:cs typeface="Calibri"/>
              </a:rPr>
              <a:t>en </a:t>
            </a:r>
            <a:r>
              <a:rPr dirty="0" sz="1200" spc="-10">
                <a:latin typeface="Calibri"/>
                <a:cs typeface="Calibri"/>
              </a:rPr>
              <a:t>la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UE.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1074" y="886205"/>
            <a:ext cx="4600575" cy="970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87145">
              <a:lnSpc>
                <a:spcPct val="100000"/>
              </a:lnSpc>
            </a:pPr>
            <a:r>
              <a:rPr dirty="0" sz="2000" spc="-5" b="1">
                <a:solidFill>
                  <a:srgbClr val="2D74B5"/>
                </a:solidFill>
                <a:latin typeface="Calibri"/>
                <a:cs typeface="Calibri"/>
              </a:rPr>
              <a:t>FUNCIONAMIENTO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2D74B5"/>
                </a:solidFill>
                <a:latin typeface="Calibri"/>
                <a:cs typeface="Calibri"/>
              </a:rPr>
              <a:t>COMPONENTES </a:t>
            </a:r>
            <a:r>
              <a:rPr dirty="0" sz="2000" b="1">
                <a:solidFill>
                  <a:srgbClr val="2D74B5"/>
                </a:solidFill>
                <a:latin typeface="Calibri"/>
                <a:cs typeface="Calibri"/>
              </a:rPr>
              <a:t>MECÁNICOS </a:t>
            </a:r>
            <a:r>
              <a:rPr dirty="0" sz="2000" spc="-5" b="1">
                <a:solidFill>
                  <a:srgbClr val="2D74B5"/>
                </a:solidFill>
                <a:latin typeface="Calibri"/>
                <a:cs typeface="Calibri"/>
              </a:rPr>
              <a:t>DE </a:t>
            </a:r>
            <a:r>
              <a:rPr dirty="0" sz="2000" b="1">
                <a:solidFill>
                  <a:srgbClr val="2D74B5"/>
                </a:solidFill>
                <a:latin typeface="Calibri"/>
                <a:cs typeface="Calibri"/>
              </a:rPr>
              <a:t>UN</a:t>
            </a:r>
            <a:r>
              <a:rPr dirty="0" sz="2000" spc="-65" b="1">
                <a:solidFill>
                  <a:srgbClr val="2D74B5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2D74B5"/>
                </a:solidFill>
                <a:latin typeface="Calibri"/>
                <a:cs typeface="Calibri"/>
              </a:rPr>
              <a:t>DRONE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2222245"/>
            <a:ext cx="5427345" cy="2748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200" spc="-5">
                <a:latin typeface="Calibri"/>
                <a:cs typeface="Calibri"/>
              </a:rPr>
              <a:t>El Drone </a:t>
            </a:r>
            <a:r>
              <a:rPr dirty="0" sz="1200">
                <a:latin typeface="Calibri"/>
                <a:cs typeface="Calibri"/>
              </a:rPr>
              <a:t>está </a:t>
            </a:r>
            <a:r>
              <a:rPr dirty="0" sz="1200" spc="-5">
                <a:latin typeface="Calibri"/>
                <a:cs typeface="Calibri"/>
              </a:rPr>
              <a:t>compuesto </a:t>
            </a:r>
            <a:r>
              <a:rPr dirty="0" sz="1200">
                <a:latin typeface="Calibri"/>
                <a:cs typeface="Calibri"/>
              </a:rPr>
              <a:t>de tres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partes:</a:t>
            </a:r>
            <a:endParaRPr sz="1200">
              <a:latin typeface="Calibri"/>
              <a:cs typeface="Calibri"/>
            </a:endParaRPr>
          </a:p>
          <a:p>
            <a:pPr algn="just" marL="12700" marR="5080">
              <a:lnSpc>
                <a:spcPct val="117100"/>
              </a:lnSpc>
              <a:spcBef>
                <a:spcPts val="750"/>
              </a:spcBef>
            </a:pPr>
            <a:r>
              <a:rPr dirty="0" sz="1200" spc="-5" b="1">
                <a:latin typeface="Calibri"/>
                <a:cs typeface="Calibri"/>
              </a:rPr>
              <a:t>Estructura del Drone: </a:t>
            </a:r>
            <a:r>
              <a:rPr dirty="0" sz="1200" spc="-5">
                <a:latin typeface="Calibri"/>
                <a:cs typeface="Calibri"/>
              </a:rPr>
              <a:t>Parte donde se montan </a:t>
            </a:r>
            <a:r>
              <a:rPr dirty="0" sz="1200">
                <a:latin typeface="Calibri"/>
                <a:cs typeface="Calibri"/>
              </a:rPr>
              <a:t>y </a:t>
            </a:r>
            <a:r>
              <a:rPr dirty="0" sz="1200" spc="-5">
                <a:latin typeface="Calibri"/>
                <a:cs typeface="Calibri"/>
              </a:rPr>
              <a:t>se apoya </a:t>
            </a:r>
            <a:r>
              <a:rPr dirty="0" sz="1200">
                <a:latin typeface="Calibri"/>
                <a:cs typeface="Calibri"/>
              </a:rPr>
              <a:t>el </a:t>
            </a:r>
            <a:r>
              <a:rPr dirty="0" sz="1200" spc="-5">
                <a:latin typeface="Calibri"/>
                <a:cs typeface="Calibri"/>
              </a:rPr>
              <a:t>resto </a:t>
            </a:r>
            <a:r>
              <a:rPr dirty="0" sz="1200">
                <a:latin typeface="Calibri"/>
                <a:cs typeface="Calibri"/>
              </a:rPr>
              <a:t>de componentes,  llamado </a:t>
            </a:r>
            <a:r>
              <a:rPr dirty="0" sz="1200" spc="-5">
                <a:latin typeface="Calibri"/>
                <a:cs typeface="Calibri"/>
              </a:rPr>
              <a:t>cuerpo </a:t>
            </a:r>
            <a:r>
              <a:rPr dirty="0" sz="1200">
                <a:latin typeface="Calibri"/>
                <a:cs typeface="Calibri"/>
              </a:rPr>
              <a:t>o </a:t>
            </a:r>
            <a:r>
              <a:rPr dirty="0" sz="1200" spc="-5">
                <a:latin typeface="Calibri"/>
                <a:cs typeface="Calibri"/>
              </a:rPr>
              <a:t>fuselaje. La función principal de </a:t>
            </a:r>
            <a:r>
              <a:rPr dirty="0" sz="1200">
                <a:latin typeface="Calibri"/>
                <a:cs typeface="Calibri"/>
              </a:rPr>
              <a:t>la </a:t>
            </a:r>
            <a:r>
              <a:rPr dirty="0" sz="1200" spc="-5">
                <a:latin typeface="Calibri"/>
                <a:cs typeface="Calibri"/>
              </a:rPr>
              <a:t>estructura </a:t>
            </a:r>
            <a:r>
              <a:rPr dirty="0" sz="1200">
                <a:latin typeface="Calibri"/>
                <a:cs typeface="Calibri"/>
              </a:rPr>
              <a:t>es </a:t>
            </a:r>
            <a:r>
              <a:rPr dirty="0" sz="1200" spc="-5">
                <a:latin typeface="Calibri"/>
                <a:cs typeface="Calibri"/>
              </a:rPr>
              <a:t>conseguir reducir </a:t>
            </a:r>
            <a:r>
              <a:rPr dirty="0" sz="1200">
                <a:latin typeface="Calibri"/>
                <a:cs typeface="Calibri"/>
              </a:rPr>
              <a:t>al  máximo las </a:t>
            </a:r>
            <a:r>
              <a:rPr dirty="0" sz="1200" spc="-5">
                <a:latin typeface="Calibri"/>
                <a:cs typeface="Calibri"/>
              </a:rPr>
              <a:t>vibraciones producidas por </a:t>
            </a:r>
            <a:r>
              <a:rPr dirty="0" sz="1200">
                <a:latin typeface="Calibri"/>
                <a:cs typeface="Calibri"/>
              </a:rPr>
              <a:t>los </a:t>
            </a:r>
            <a:r>
              <a:rPr dirty="0" sz="1200" spc="-5">
                <a:latin typeface="Calibri"/>
                <a:cs typeface="Calibri"/>
              </a:rPr>
              <a:t>motores </a:t>
            </a:r>
            <a:r>
              <a:rPr dirty="0" sz="1200">
                <a:latin typeface="Calibri"/>
                <a:cs typeface="Calibri"/>
              </a:rPr>
              <a:t>al hacer girar las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hélices.</a:t>
            </a:r>
            <a:endParaRPr sz="1200">
              <a:latin typeface="Calibri"/>
              <a:cs typeface="Calibri"/>
            </a:endParaRPr>
          </a:p>
          <a:p>
            <a:pPr algn="just" marL="12700" marR="10795">
              <a:lnSpc>
                <a:spcPct val="115999"/>
              </a:lnSpc>
              <a:spcBef>
                <a:spcPts val="20"/>
              </a:spcBef>
            </a:pPr>
            <a:r>
              <a:rPr dirty="0" sz="1200" spc="-5">
                <a:latin typeface="Calibri"/>
                <a:cs typeface="Calibri"/>
              </a:rPr>
              <a:t>El mejor material para </a:t>
            </a:r>
            <a:r>
              <a:rPr dirty="0" sz="1200">
                <a:latin typeface="Calibri"/>
                <a:cs typeface="Calibri"/>
              </a:rPr>
              <a:t>la </a:t>
            </a:r>
            <a:r>
              <a:rPr dirty="0" sz="1200" spc="-5">
                <a:latin typeface="Calibri"/>
                <a:cs typeface="Calibri"/>
              </a:rPr>
              <a:t>estructura </a:t>
            </a:r>
            <a:r>
              <a:rPr dirty="0" sz="1200">
                <a:latin typeface="Calibri"/>
                <a:cs typeface="Calibri"/>
              </a:rPr>
              <a:t>de un </a:t>
            </a:r>
            <a:r>
              <a:rPr dirty="0" sz="1200" spc="-5">
                <a:latin typeface="Calibri"/>
                <a:cs typeface="Calibri"/>
              </a:rPr>
              <a:t>Drone es </a:t>
            </a:r>
            <a:r>
              <a:rPr dirty="0" sz="1200">
                <a:latin typeface="Calibri"/>
                <a:cs typeface="Calibri"/>
              </a:rPr>
              <a:t>la </a:t>
            </a:r>
            <a:r>
              <a:rPr dirty="0" sz="1200" spc="-5">
                <a:latin typeface="Calibri"/>
                <a:cs typeface="Calibri"/>
              </a:rPr>
              <a:t>fibra de carbono, combinado </a:t>
            </a:r>
            <a:r>
              <a:rPr dirty="0" sz="1200" spc="-10">
                <a:latin typeface="Calibri"/>
                <a:cs typeface="Calibri"/>
              </a:rPr>
              <a:t>con  </a:t>
            </a:r>
            <a:r>
              <a:rPr dirty="0" sz="1200" spc="-5">
                <a:latin typeface="Calibri"/>
                <a:cs typeface="Calibri"/>
              </a:rPr>
              <a:t>aluminios </a:t>
            </a:r>
            <a:r>
              <a:rPr dirty="0" sz="1200">
                <a:latin typeface="Calibri"/>
                <a:cs typeface="Calibri"/>
              </a:rPr>
              <a:t>y </a:t>
            </a:r>
            <a:r>
              <a:rPr dirty="0" sz="1200" spc="-5">
                <a:latin typeface="Calibri"/>
                <a:cs typeface="Calibri"/>
              </a:rPr>
              <a:t>partes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plásticas.</a:t>
            </a:r>
            <a:endParaRPr sz="1200">
              <a:latin typeface="Calibri"/>
              <a:cs typeface="Calibri"/>
            </a:endParaRPr>
          </a:p>
          <a:p>
            <a:pPr algn="just" marL="12700" marR="6985">
              <a:lnSpc>
                <a:spcPct val="117100"/>
              </a:lnSpc>
              <a:spcBef>
                <a:spcPts val="760"/>
              </a:spcBef>
            </a:pPr>
            <a:r>
              <a:rPr dirty="0" sz="1200" spc="-5" b="1">
                <a:latin typeface="Calibri"/>
                <a:cs typeface="Calibri"/>
              </a:rPr>
              <a:t>Hélices </a:t>
            </a:r>
            <a:r>
              <a:rPr dirty="0" sz="1200" b="1">
                <a:latin typeface="Calibri"/>
                <a:cs typeface="Calibri"/>
              </a:rPr>
              <a:t>de </a:t>
            </a:r>
            <a:r>
              <a:rPr dirty="0" sz="1200" spc="-5" b="1">
                <a:latin typeface="Calibri"/>
                <a:cs typeface="Calibri"/>
              </a:rPr>
              <a:t>los Drones: </a:t>
            </a:r>
            <a:r>
              <a:rPr dirty="0" sz="1200" spc="-5">
                <a:latin typeface="Calibri"/>
                <a:cs typeface="Calibri"/>
              </a:rPr>
              <a:t>Hay </a:t>
            </a:r>
            <a:r>
              <a:rPr dirty="0" sz="1200">
                <a:latin typeface="Calibri"/>
                <a:cs typeface="Calibri"/>
              </a:rPr>
              <a:t>un </a:t>
            </a:r>
            <a:r>
              <a:rPr dirty="0" sz="1200" spc="-5">
                <a:latin typeface="Calibri"/>
                <a:cs typeface="Calibri"/>
              </a:rPr>
              <a:t>número determinado </a:t>
            </a:r>
            <a:r>
              <a:rPr dirty="0" sz="1200">
                <a:latin typeface="Calibri"/>
                <a:cs typeface="Calibri"/>
              </a:rPr>
              <a:t>de hélices </a:t>
            </a:r>
            <a:r>
              <a:rPr dirty="0" sz="1200" spc="-5">
                <a:latin typeface="Calibri"/>
                <a:cs typeface="Calibri"/>
              </a:rPr>
              <a:t>que conseguirán  estabilizar </a:t>
            </a:r>
            <a:r>
              <a:rPr dirty="0" sz="1200">
                <a:latin typeface="Calibri"/>
                <a:cs typeface="Calibri"/>
              </a:rPr>
              <a:t>el </a:t>
            </a:r>
            <a:r>
              <a:rPr dirty="0" sz="1200" spc="-5">
                <a:latin typeface="Calibri"/>
                <a:cs typeface="Calibri"/>
              </a:rPr>
              <a:t>cuadricóptero </a:t>
            </a:r>
            <a:r>
              <a:rPr dirty="0" sz="1200">
                <a:latin typeface="Calibri"/>
                <a:cs typeface="Calibri"/>
              </a:rPr>
              <a:t>en el aire. Cada </a:t>
            </a:r>
            <a:r>
              <a:rPr dirty="0" sz="1200" spc="-5">
                <a:latin typeface="Calibri"/>
                <a:cs typeface="Calibri"/>
              </a:rPr>
              <a:t>hélice </a:t>
            </a:r>
            <a:r>
              <a:rPr dirty="0" sz="1200">
                <a:latin typeface="Calibri"/>
                <a:cs typeface="Calibri"/>
              </a:rPr>
              <a:t>va impulsado </a:t>
            </a:r>
            <a:r>
              <a:rPr dirty="0" sz="1200" spc="-5">
                <a:latin typeface="Calibri"/>
                <a:cs typeface="Calibri"/>
              </a:rPr>
              <a:t>por un motor </a:t>
            </a:r>
            <a:r>
              <a:rPr dirty="0" sz="1200">
                <a:latin typeface="Calibri"/>
                <a:cs typeface="Calibri"/>
              </a:rPr>
              <a:t>y </a:t>
            </a:r>
            <a:r>
              <a:rPr dirty="0" sz="1200" spc="-5">
                <a:latin typeface="Calibri"/>
                <a:cs typeface="Calibri"/>
              </a:rPr>
              <a:t>se  encuentran en </a:t>
            </a:r>
            <a:r>
              <a:rPr dirty="0" sz="1200" spc="-10">
                <a:latin typeface="Calibri"/>
                <a:cs typeface="Calibri"/>
              </a:rPr>
              <a:t>los </a:t>
            </a:r>
            <a:r>
              <a:rPr dirty="0" sz="1200" spc="-5">
                <a:latin typeface="Calibri"/>
                <a:cs typeface="Calibri"/>
              </a:rPr>
              <a:t>extremos </a:t>
            </a:r>
            <a:r>
              <a:rPr dirty="0" sz="1200">
                <a:latin typeface="Calibri"/>
                <a:cs typeface="Calibri"/>
              </a:rPr>
              <a:t>de los </a:t>
            </a:r>
            <a:r>
              <a:rPr dirty="0" sz="1200" spc="-5">
                <a:latin typeface="Calibri"/>
                <a:cs typeface="Calibri"/>
              </a:rPr>
              <a:t>brazos </a:t>
            </a:r>
            <a:r>
              <a:rPr dirty="0" sz="1200">
                <a:latin typeface="Calibri"/>
                <a:cs typeface="Calibri"/>
              </a:rPr>
              <a:t>del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fuselaje.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algn="just" marL="12700" marR="8890">
              <a:lnSpc>
                <a:spcPct val="117500"/>
              </a:lnSpc>
            </a:pPr>
            <a:r>
              <a:rPr dirty="0" sz="1200" b="1">
                <a:latin typeface="Calibri"/>
                <a:cs typeface="Calibri"/>
              </a:rPr>
              <a:t>Motores de un </a:t>
            </a:r>
            <a:r>
              <a:rPr dirty="0" sz="1200" spc="-5" b="1">
                <a:latin typeface="Calibri"/>
                <a:cs typeface="Calibri"/>
              </a:rPr>
              <a:t>Drone: </a:t>
            </a:r>
            <a:r>
              <a:rPr dirty="0" sz="1200">
                <a:latin typeface="Calibri"/>
                <a:cs typeface="Calibri"/>
              </a:rPr>
              <a:t>Van </a:t>
            </a:r>
            <a:r>
              <a:rPr dirty="0" sz="1200" spc="-5">
                <a:latin typeface="Calibri"/>
                <a:cs typeface="Calibri"/>
              </a:rPr>
              <a:t>conectados </a:t>
            </a:r>
            <a:r>
              <a:rPr dirty="0" sz="1200">
                <a:latin typeface="Calibri"/>
                <a:cs typeface="Calibri"/>
              </a:rPr>
              <a:t>a las </a:t>
            </a:r>
            <a:r>
              <a:rPr dirty="0" sz="1200" spc="-5">
                <a:latin typeface="Calibri"/>
                <a:cs typeface="Calibri"/>
              </a:rPr>
              <a:t>hélices </a:t>
            </a:r>
            <a:r>
              <a:rPr dirty="0" sz="1200">
                <a:latin typeface="Calibri"/>
                <a:cs typeface="Calibri"/>
              </a:rPr>
              <a:t>y </a:t>
            </a:r>
            <a:r>
              <a:rPr dirty="0" sz="1200" spc="-5">
                <a:latin typeface="Calibri"/>
                <a:cs typeface="Calibri"/>
              </a:rPr>
              <a:t>se encuentran justo debajo de  </a:t>
            </a:r>
            <a:r>
              <a:rPr dirty="0" sz="1200">
                <a:latin typeface="Calibri"/>
                <a:cs typeface="Calibri"/>
              </a:rPr>
              <a:t>estas, </a:t>
            </a:r>
            <a:r>
              <a:rPr dirty="0" sz="1200" spc="-5">
                <a:latin typeface="Calibri"/>
                <a:cs typeface="Calibri"/>
              </a:rPr>
              <a:t>en  </a:t>
            </a:r>
            <a:r>
              <a:rPr dirty="0" sz="1200">
                <a:latin typeface="Calibri"/>
                <a:cs typeface="Calibri"/>
              </a:rPr>
              <a:t>la parte </a:t>
            </a:r>
            <a:r>
              <a:rPr dirty="0" sz="1200" spc="-5">
                <a:latin typeface="Calibri"/>
                <a:cs typeface="Calibri"/>
              </a:rPr>
              <a:t>exterior </a:t>
            </a:r>
            <a:r>
              <a:rPr dirty="0" sz="1200">
                <a:latin typeface="Calibri"/>
                <a:cs typeface="Calibri"/>
              </a:rPr>
              <a:t>de la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estructura</a:t>
            </a:r>
            <a:r>
              <a:rPr dirty="0" sz="1200" spc="-5">
                <a:solidFill>
                  <a:srgbClr val="777777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9750" y="8277910"/>
            <a:ext cx="3745229" cy="2305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Times New Roman"/>
              <a:cs typeface="Times New Roman"/>
            </a:endParaRPr>
          </a:p>
          <a:p>
            <a:pPr marL="421005">
              <a:lnSpc>
                <a:spcPct val="100000"/>
              </a:lnSpc>
            </a:pPr>
            <a:r>
              <a:rPr dirty="0" sz="1800" b="1">
                <a:solidFill>
                  <a:srgbClr val="2D74B5"/>
                </a:solidFill>
                <a:latin typeface="Calibri"/>
                <a:cs typeface="Calibri"/>
              </a:rPr>
              <a:t>GAMA USUARIO /</a:t>
            </a:r>
            <a:r>
              <a:rPr dirty="0" sz="1800" spc="-70" b="1">
                <a:solidFill>
                  <a:srgbClr val="2D74B5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2D74B5"/>
                </a:solidFill>
                <a:latin typeface="Calibri"/>
                <a:cs typeface="Calibri"/>
              </a:rPr>
              <a:t>PROFESIONAL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3145" y="5222239"/>
            <a:ext cx="3221989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3900" y="5220334"/>
            <a:ext cx="2257425" cy="2257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09750" y="8277910"/>
            <a:ext cx="3745229" cy="2305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968374"/>
            <a:ext cx="2428875" cy="242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28159" y="968374"/>
            <a:ext cx="2900680" cy="1933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81250" y="3397884"/>
            <a:ext cx="3712210" cy="2464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2532" y="899159"/>
            <a:ext cx="3170555" cy="161925"/>
          </a:xfrm>
          <a:custGeom>
            <a:avLst/>
            <a:gdLst/>
            <a:ahLst/>
            <a:cxnLst/>
            <a:rect l="l" t="t" r="r" b="b"/>
            <a:pathLst>
              <a:path w="3170554" h="161925">
                <a:moveTo>
                  <a:pt x="0" y="161544"/>
                </a:moveTo>
                <a:lnTo>
                  <a:pt x="3170555" y="161544"/>
                </a:lnTo>
                <a:lnTo>
                  <a:pt x="3170555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2532" y="1060652"/>
            <a:ext cx="3170555" cy="160655"/>
          </a:xfrm>
          <a:custGeom>
            <a:avLst/>
            <a:gdLst/>
            <a:ahLst/>
            <a:cxnLst/>
            <a:rect l="l" t="t" r="r" b="b"/>
            <a:pathLst>
              <a:path w="3170554" h="160655">
                <a:moveTo>
                  <a:pt x="0" y="160324"/>
                </a:moveTo>
                <a:lnTo>
                  <a:pt x="3170555" y="160324"/>
                </a:lnTo>
                <a:lnTo>
                  <a:pt x="3170555" y="0"/>
                </a:lnTo>
                <a:lnTo>
                  <a:pt x="0" y="0"/>
                </a:lnTo>
                <a:lnTo>
                  <a:pt x="0" y="160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62532" y="1220977"/>
            <a:ext cx="3170555" cy="160020"/>
          </a:xfrm>
          <a:custGeom>
            <a:avLst/>
            <a:gdLst/>
            <a:ahLst/>
            <a:cxnLst/>
            <a:rect l="l" t="t" r="r" b="b"/>
            <a:pathLst>
              <a:path w="3170554" h="160019">
                <a:moveTo>
                  <a:pt x="0" y="160020"/>
                </a:moveTo>
                <a:lnTo>
                  <a:pt x="3170555" y="160020"/>
                </a:lnTo>
                <a:lnTo>
                  <a:pt x="3170555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62532" y="1380997"/>
            <a:ext cx="3170555" cy="161925"/>
          </a:xfrm>
          <a:custGeom>
            <a:avLst/>
            <a:gdLst/>
            <a:ahLst/>
            <a:cxnLst/>
            <a:rect l="l" t="t" r="r" b="b"/>
            <a:pathLst>
              <a:path w="3170554" h="161925">
                <a:moveTo>
                  <a:pt x="0" y="161544"/>
                </a:moveTo>
                <a:lnTo>
                  <a:pt x="3170555" y="161544"/>
                </a:lnTo>
                <a:lnTo>
                  <a:pt x="3170555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62532" y="1542541"/>
            <a:ext cx="3170555" cy="160020"/>
          </a:xfrm>
          <a:custGeom>
            <a:avLst/>
            <a:gdLst/>
            <a:ahLst/>
            <a:cxnLst/>
            <a:rect l="l" t="t" r="r" b="b"/>
            <a:pathLst>
              <a:path w="3170554" h="160019">
                <a:moveTo>
                  <a:pt x="0" y="160020"/>
                </a:moveTo>
                <a:lnTo>
                  <a:pt x="3170555" y="160020"/>
                </a:lnTo>
                <a:lnTo>
                  <a:pt x="3170555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62532" y="1702561"/>
            <a:ext cx="184785" cy="160020"/>
          </a:xfrm>
          <a:custGeom>
            <a:avLst/>
            <a:gdLst/>
            <a:ahLst/>
            <a:cxnLst/>
            <a:rect l="l" t="t" r="r" b="b"/>
            <a:pathLst>
              <a:path w="184784" h="160019">
                <a:moveTo>
                  <a:pt x="0" y="160020"/>
                </a:moveTo>
                <a:lnTo>
                  <a:pt x="184403" y="160020"/>
                </a:lnTo>
                <a:lnTo>
                  <a:pt x="184403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20847" y="1862581"/>
            <a:ext cx="1012825" cy="160020"/>
          </a:xfrm>
          <a:custGeom>
            <a:avLst/>
            <a:gdLst/>
            <a:ahLst/>
            <a:cxnLst/>
            <a:rect l="l" t="t" r="r" b="b"/>
            <a:pathLst>
              <a:path w="1012825" h="160019">
                <a:moveTo>
                  <a:pt x="0" y="160020"/>
                </a:moveTo>
                <a:lnTo>
                  <a:pt x="1012240" y="160020"/>
                </a:lnTo>
                <a:lnTo>
                  <a:pt x="1012240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21786" y="2022601"/>
            <a:ext cx="1111885" cy="161925"/>
          </a:xfrm>
          <a:custGeom>
            <a:avLst/>
            <a:gdLst/>
            <a:ahLst/>
            <a:cxnLst/>
            <a:rect l="l" t="t" r="r" b="b"/>
            <a:pathLst>
              <a:path w="1111885" h="161925">
                <a:moveTo>
                  <a:pt x="0" y="161544"/>
                </a:moveTo>
                <a:lnTo>
                  <a:pt x="1111300" y="161544"/>
                </a:lnTo>
                <a:lnTo>
                  <a:pt x="1111300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12058" y="2184145"/>
            <a:ext cx="1223010" cy="160020"/>
          </a:xfrm>
          <a:custGeom>
            <a:avLst/>
            <a:gdLst/>
            <a:ahLst/>
            <a:cxnLst/>
            <a:rect l="l" t="t" r="r" b="b"/>
            <a:pathLst>
              <a:path w="1223010" h="160019">
                <a:moveTo>
                  <a:pt x="0" y="160020"/>
                </a:moveTo>
                <a:lnTo>
                  <a:pt x="1222552" y="160020"/>
                </a:lnTo>
                <a:lnTo>
                  <a:pt x="1222552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43479" y="2344165"/>
            <a:ext cx="1289685" cy="160020"/>
          </a:xfrm>
          <a:custGeom>
            <a:avLst/>
            <a:gdLst/>
            <a:ahLst/>
            <a:cxnLst/>
            <a:rect l="l" t="t" r="r" b="b"/>
            <a:pathLst>
              <a:path w="1289685" h="160019">
                <a:moveTo>
                  <a:pt x="0" y="160020"/>
                </a:moveTo>
                <a:lnTo>
                  <a:pt x="1289558" y="160020"/>
                </a:lnTo>
                <a:lnTo>
                  <a:pt x="1289558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56026" y="2504185"/>
            <a:ext cx="1477010" cy="161925"/>
          </a:xfrm>
          <a:custGeom>
            <a:avLst/>
            <a:gdLst/>
            <a:ahLst/>
            <a:cxnLst/>
            <a:rect l="l" t="t" r="r" b="b"/>
            <a:pathLst>
              <a:path w="1477010" h="161925">
                <a:moveTo>
                  <a:pt x="0" y="161544"/>
                </a:moveTo>
                <a:lnTo>
                  <a:pt x="1477010" y="161544"/>
                </a:lnTo>
                <a:lnTo>
                  <a:pt x="1477010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62532" y="2665729"/>
            <a:ext cx="894715" cy="160020"/>
          </a:xfrm>
          <a:custGeom>
            <a:avLst/>
            <a:gdLst/>
            <a:ahLst/>
            <a:cxnLst/>
            <a:rect l="l" t="t" r="r" b="b"/>
            <a:pathLst>
              <a:path w="894714" h="160019">
                <a:moveTo>
                  <a:pt x="0" y="160020"/>
                </a:moveTo>
                <a:lnTo>
                  <a:pt x="894587" y="160020"/>
                </a:lnTo>
                <a:lnTo>
                  <a:pt x="894587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62532" y="2825749"/>
            <a:ext cx="3170555" cy="160020"/>
          </a:xfrm>
          <a:custGeom>
            <a:avLst/>
            <a:gdLst/>
            <a:ahLst/>
            <a:cxnLst/>
            <a:rect l="l" t="t" r="r" b="b"/>
            <a:pathLst>
              <a:path w="3170554" h="160019">
                <a:moveTo>
                  <a:pt x="0" y="160020"/>
                </a:moveTo>
                <a:lnTo>
                  <a:pt x="3170555" y="160020"/>
                </a:lnTo>
                <a:lnTo>
                  <a:pt x="3170555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62532" y="2985769"/>
            <a:ext cx="5437505" cy="250190"/>
          </a:xfrm>
          <a:custGeom>
            <a:avLst/>
            <a:gdLst/>
            <a:ahLst/>
            <a:cxnLst/>
            <a:rect l="l" t="t" r="r" b="b"/>
            <a:pathLst>
              <a:path w="5437505" h="250189">
                <a:moveTo>
                  <a:pt x="0" y="249935"/>
                </a:moveTo>
                <a:lnTo>
                  <a:pt x="5436997" y="249935"/>
                </a:lnTo>
                <a:lnTo>
                  <a:pt x="5436997" y="0"/>
                </a:lnTo>
                <a:lnTo>
                  <a:pt x="0" y="0"/>
                </a:lnTo>
                <a:lnTo>
                  <a:pt x="0" y="249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89277" y="2977133"/>
            <a:ext cx="509905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2D74B5"/>
                </a:solidFill>
                <a:latin typeface="Calibri"/>
                <a:cs typeface="Calibri"/>
              </a:rPr>
              <a:t>S</a:t>
            </a:r>
            <a:r>
              <a:rPr dirty="0" sz="1400" spc="-10" b="1">
                <a:solidFill>
                  <a:srgbClr val="2D74B5"/>
                </a:solidFill>
                <a:latin typeface="Calibri"/>
                <a:cs typeface="Calibri"/>
              </a:rPr>
              <a:t>P</a:t>
            </a:r>
            <a:r>
              <a:rPr dirty="0" sz="1400" b="1">
                <a:solidFill>
                  <a:srgbClr val="2D74B5"/>
                </a:solidFill>
                <a:latin typeface="Calibri"/>
                <a:cs typeface="Calibri"/>
              </a:rPr>
              <a:t>ARK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7240" y="2977133"/>
            <a:ext cx="535940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2D74B5"/>
                </a:solidFill>
                <a:latin typeface="Calibri"/>
                <a:cs typeface="Calibri"/>
              </a:rPr>
              <a:t>MAV</a:t>
            </a:r>
            <a:r>
              <a:rPr dirty="0" sz="1400" spc="-10" b="1">
                <a:solidFill>
                  <a:srgbClr val="2D74B5"/>
                </a:solidFill>
                <a:latin typeface="Calibri"/>
                <a:cs typeface="Calibri"/>
              </a:rPr>
              <a:t>I</a:t>
            </a:r>
            <a:r>
              <a:rPr dirty="0" sz="1400" b="1">
                <a:solidFill>
                  <a:srgbClr val="2D74B5"/>
                </a:solidFill>
                <a:latin typeface="Calibri"/>
                <a:cs typeface="Calibri"/>
              </a:rPr>
              <a:t>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62532" y="3235705"/>
            <a:ext cx="5437505" cy="160020"/>
          </a:xfrm>
          <a:custGeom>
            <a:avLst/>
            <a:gdLst/>
            <a:ahLst/>
            <a:cxnLst/>
            <a:rect l="l" t="t" r="r" b="b"/>
            <a:pathLst>
              <a:path w="5437505" h="160020">
                <a:moveTo>
                  <a:pt x="0" y="160020"/>
                </a:moveTo>
                <a:lnTo>
                  <a:pt x="5436997" y="160020"/>
                </a:lnTo>
                <a:lnTo>
                  <a:pt x="5436997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62532" y="3397325"/>
            <a:ext cx="2204085" cy="160655"/>
          </a:xfrm>
          <a:custGeom>
            <a:avLst/>
            <a:gdLst/>
            <a:ahLst/>
            <a:cxnLst/>
            <a:rect l="l" t="t" r="r" b="b"/>
            <a:pathLst>
              <a:path w="2204085" h="160654">
                <a:moveTo>
                  <a:pt x="0" y="160324"/>
                </a:moveTo>
                <a:lnTo>
                  <a:pt x="2203958" y="160324"/>
                </a:lnTo>
                <a:lnTo>
                  <a:pt x="2203958" y="0"/>
                </a:lnTo>
                <a:lnTo>
                  <a:pt x="0" y="0"/>
                </a:lnTo>
                <a:lnTo>
                  <a:pt x="0" y="160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62532" y="3557650"/>
            <a:ext cx="1358265" cy="161925"/>
          </a:xfrm>
          <a:custGeom>
            <a:avLst/>
            <a:gdLst/>
            <a:ahLst/>
            <a:cxnLst/>
            <a:rect l="l" t="t" r="r" b="b"/>
            <a:pathLst>
              <a:path w="1358264" h="161925">
                <a:moveTo>
                  <a:pt x="0" y="161544"/>
                </a:moveTo>
                <a:lnTo>
                  <a:pt x="1358137" y="161544"/>
                </a:lnTo>
                <a:lnTo>
                  <a:pt x="1358137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62532" y="3719194"/>
            <a:ext cx="1337310" cy="160020"/>
          </a:xfrm>
          <a:custGeom>
            <a:avLst/>
            <a:gdLst/>
            <a:ahLst/>
            <a:cxnLst/>
            <a:rect l="l" t="t" r="r" b="b"/>
            <a:pathLst>
              <a:path w="1337310" h="160020">
                <a:moveTo>
                  <a:pt x="0" y="160020"/>
                </a:moveTo>
                <a:lnTo>
                  <a:pt x="1336802" y="160020"/>
                </a:lnTo>
                <a:lnTo>
                  <a:pt x="1336802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62532" y="3879214"/>
            <a:ext cx="1680210" cy="160020"/>
          </a:xfrm>
          <a:custGeom>
            <a:avLst/>
            <a:gdLst/>
            <a:ahLst/>
            <a:cxnLst/>
            <a:rect l="l" t="t" r="r" b="b"/>
            <a:pathLst>
              <a:path w="1680210" h="160020">
                <a:moveTo>
                  <a:pt x="0" y="160020"/>
                </a:moveTo>
                <a:lnTo>
                  <a:pt x="1679702" y="160020"/>
                </a:lnTo>
                <a:lnTo>
                  <a:pt x="1679702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62532" y="4039234"/>
            <a:ext cx="1774189" cy="161925"/>
          </a:xfrm>
          <a:custGeom>
            <a:avLst/>
            <a:gdLst/>
            <a:ahLst/>
            <a:cxnLst/>
            <a:rect l="l" t="t" r="r" b="b"/>
            <a:pathLst>
              <a:path w="1774189" h="161925">
                <a:moveTo>
                  <a:pt x="0" y="161544"/>
                </a:moveTo>
                <a:lnTo>
                  <a:pt x="1774189" y="161544"/>
                </a:lnTo>
                <a:lnTo>
                  <a:pt x="1774189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62532" y="4200778"/>
            <a:ext cx="2252980" cy="160020"/>
          </a:xfrm>
          <a:custGeom>
            <a:avLst/>
            <a:gdLst/>
            <a:ahLst/>
            <a:cxnLst/>
            <a:rect l="l" t="t" r="r" b="b"/>
            <a:pathLst>
              <a:path w="2252979" h="160020">
                <a:moveTo>
                  <a:pt x="0" y="160020"/>
                </a:moveTo>
                <a:lnTo>
                  <a:pt x="2252726" y="160020"/>
                </a:lnTo>
                <a:lnTo>
                  <a:pt x="2252726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62532" y="4360798"/>
            <a:ext cx="2252980" cy="160020"/>
          </a:xfrm>
          <a:custGeom>
            <a:avLst/>
            <a:gdLst/>
            <a:ahLst/>
            <a:cxnLst/>
            <a:rect l="l" t="t" r="r" b="b"/>
            <a:pathLst>
              <a:path w="2252979" h="160020">
                <a:moveTo>
                  <a:pt x="0" y="160020"/>
                </a:moveTo>
                <a:lnTo>
                  <a:pt x="2252726" y="160020"/>
                </a:lnTo>
                <a:lnTo>
                  <a:pt x="2252726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630295" y="5356478"/>
            <a:ext cx="822960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2D74B5"/>
                </a:solidFill>
                <a:latin typeface="Calibri"/>
                <a:cs typeface="Calibri"/>
              </a:rPr>
              <a:t>PHANTOM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2339" y="6267703"/>
            <a:ext cx="6010275" cy="2301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/>
              <a:cs typeface="Times New Roman"/>
            </a:endParaRPr>
          </a:p>
          <a:p>
            <a:pPr algn="ctr" marR="32639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2D74B5"/>
                </a:solidFill>
                <a:latin typeface="Calibri"/>
                <a:cs typeface="Calibri"/>
              </a:rPr>
              <a:t>GAMA</a:t>
            </a:r>
            <a:r>
              <a:rPr dirty="0" sz="1400" spc="-55" b="1">
                <a:solidFill>
                  <a:srgbClr val="2D74B5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2D74B5"/>
                </a:solidFill>
                <a:latin typeface="Calibri"/>
                <a:cs typeface="Calibri"/>
              </a:rPr>
              <a:t>INDUSTRIAL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65930" y="8693150"/>
            <a:ext cx="733425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2D74B5"/>
                </a:solidFill>
                <a:latin typeface="Calibri"/>
                <a:cs typeface="Calibri"/>
              </a:rPr>
              <a:t>INSPIRE</a:t>
            </a:r>
            <a:r>
              <a:rPr dirty="0" sz="1400" spc="-75" b="1">
                <a:solidFill>
                  <a:srgbClr val="2D74B5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2D74B5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42339" y="6267703"/>
            <a:ext cx="6010275" cy="2301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0" y="1320164"/>
            <a:ext cx="5713095" cy="3213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56102" y="890015"/>
            <a:ext cx="1850389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2D74B5"/>
                </a:solidFill>
                <a:latin typeface="Calibri"/>
                <a:cs typeface="Calibri"/>
              </a:rPr>
              <a:t>GAMA</a:t>
            </a:r>
            <a:r>
              <a:rPr dirty="0" sz="1800" spc="-70" b="1">
                <a:solidFill>
                  <a:srgbClr val="2D74B5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2D74B5"/>
                </a:solidFill>
                <a:latin typeface="Calibri"/>
                <a:cs typeface="Calibri"/>
              </a:rPr>
              <a:t>INDUSTRIAL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2532" y="1201165"/>
            <a:ext cx="5437505" cy="213360"/>
          </a:xfrm>
          <a:custGeom>
            <a:avLst/>
            <a:gdLst/>
            <a:ahLst/>
            <a:cxnLst/>
            <a:rect l="l" t="t" r="r" b="b"/>
            <a:pathLst>
              <a:path w="5437505" h="213359">
                <a:moveTo>
                  <a:pt x="0" y="213359"/>
                </a:moveTo>
                <a:lnTo>
                  <a:pt x="5436997" y="213359"/>
                </a:lnTo>
                <a:lnTo>
                  <a:pt x="5436997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2532" y="1414525"/>
            <a:ext cx="5437505" cy="215265"/>
          </a:xfrm>
          <a:custGeom>
            <a:avLst/>
            <a:gdLst/>
            <a:ahLst/>
            <a:cxnLst/>
            <a:rect l="l" t="t" r="r" b="b"/>
            <a:pathLst>
              <a:path w="5437505" h="215264">
                <a:moveTo>
                  <a:pt x="0" y="214883"/>
                </a:moveTo>
                <a:lnTo>
                  <a:pt x="5436997" y="214883"/>
                </a:lnTo>
                <a:lnTo>
                  <a:pt x="5436997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2532" y="1629409"/>
            <a:ext cx="1053465" cy="213360"/>
          </a:xfrm>
          <a:custGeom>
            <a:avLst/>
            <a:gdLst/>
            <a:ahLst/>
            <a:cxnLst/>
            <a:rect l="l" t="t" r="r" b="b"/>
            <a:pathLst>
              <a:path w="1053464" h="213360">
                <a:moveTo>
                  <a:pt x="0" y="213359"/>
                </a:moveTo>
                <a:lnTo>
                  <a:pt x="1053084" y="213359"/>
                </a:lnTo>
                <a:lnTo>
                  <a:pt x="1053084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62532" y="1842769"/>
            <a:ext cx="666115" cy="215265"/>
          </a:xfrm>
          <a:custGeom>
            <a:avLst/>
            <a:gdLst/>
            <a:ahLst/>
            <a:cxnLst/>
            <a:rect l="l" t="t" r="r" b="b"/>
            <a:pathLst>
              <a:path w="666114" h="215264">
                <a:moveTo>
                  <a:pt x="0" y="214883"/>
                </a:moveTo>
                <a:lnTo>
                  <a:pt x="665987" y="214883"/>
                </a:lnTo>
                <a:lnTo>
                  <a:pt x="665987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62532" y="2057653"/>
            <a:ext cx="612775" cy="213360"/>
          </a:xfrm>
          <a:custGeom>
            <a:avLst/>
            <a:gdLst/>
            <a:ahLst/>
            <a:cxnLst/>
            <a:rect l="l" t="t" r="r" b="b"/>
            <a:pathLst>
              <a:path w="612775" h="213360">
                <a:moveTo>
                  <a:pt x="0" y="213359"/>
                </a:moveTo>
                <a:lnTo>
                  <a:pt x="612647" y="213359"/>
                </a:lnTo>
                <a:lnTo>
                  <a:pt x="612647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62532" y="2271013"/>
            <a:ext cx="833755" cy="213360"/>
          </a:xfrm>
          <a:custGeom>
            <a:avLst/>
            <a:gdLst/>
            <a:ahLst/>
            <a:cxnLst/>
            <a:rect l="l" t="t" r="r" b="b"/>
            <a:pathLst>
              <a:path w="833755" h="213360">
                <a:moveTo>
                  <a:pt x="0" y="213359"/>
                </a:moveTo>
                <a:lnTo>
                  <a:pt x="833628" y="213359"/>
                </a:lnTo>
                <a:lnTo>
                  <a:pt x="833628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62532" y="2484373"/>
            <a:ext cx="940435" cy="215265"/>
          </a:xfrm>
          <a:custGeom>
            <a:avLst/>
            <a:gdLst/>
            <a:ahLst/>
            <a:cxnLst/>
            <a:rect l="l" t="t" r="r" b="b"/>
            <a:pathLst>
              <a:path w="940435" h="215264">
                <a:moveTo>
                  <a:pt x="0" y="214883"/>
                </a:moveTo>
                <a:lnTo>
                  <a:pt x="940308" y="214883"/>
                </a:lnTo>
                <a:lnTo>
                  <a:pt x="940308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62532" y="2699257"/>
            <a:ext cx="955675" cy="213360"/>
          </a:xfrm>
          <a:custGeom>
            <a:avLst/>
            <a:gdLst/>
            <a:ahLst/>
            <a:cxnLst/>
            <a:rect l="l" t="t" r="r" b="b"/>
            <a:pathLst>
              <a:path w="955675" h="213360">
                <a:moveTo>
                  <a:pt x="0" y="213359"/>
                </a:moveTo>
                <a:lnTo>
                  <a:pt x="955547" y="213359"/>
                </a:lnTo>
                <a:lnTo>
                  <a:pt x="955547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62532" y="2912617"/>
            <a:ext cx="970915" cy="213360"/>
          </a:xfrm>
          <a:custGeom>
            <a:avLst/>
            <a:gdLst/>
            <a:ahLst/>
            <a:cxnLst/>
            <a:rect l="l" t="t" r="r" b="b"/>
            <a:pathLst>
              <a:path w="970914" h="213360">
                <a:moveTo>
                  <a:pt x="0" y="213359"/>
                </a:moveTo>
                <a:lnTo>
                  <a:pt x="970787" y="213359"/>
                </a:lnTo>
                <a:lnTo>
                  <a:pt x="970787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62532" y="3125977"/>
            <a:ext cx="1818639" cy="215265"/>
          </a:xfrm>
          <a:custGeom>
            <a:avLst/>
            <a:gdLst/>
            <a:ahLst/>
            <a:cxnLst/>
            <a:rect l="l" t="t" r="r" b="b"/>
            <a:pathLst>
              <a:path w="1818639" h="215264">
                <a:moveTo>
                  <a:pt x="0" y="214883"/>
                </a:moveTo>
                <a:lnTo>
                  <a:pt x="1818386" y="214883"/>
                </a:lnTo>
                <a:lnTo>
                  <a:pt x="1818386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62532" y="3340937"/>
            <a:ext cx="1756410" cy="213995"/>
          </a:xfrm>
          <a:custGeom>
            <a:avLst/>
            <a:gdLst/>
            <a:ahLst/>
            <a:cxnLst/>
            <a:rect l="l" t="t" r="r" b="b"/>
            <a:pathLst>
              <a:path w="1756410" h="213995">
                <a:moveTo>
                  <a:pt x="0" y="213664"/>
                </a:moveTo>
                <a:lnTo>
                  <a:pt x="1755902" y="213664"/>
                </a:lnTo>
                <a:lnTo>
                  <a:pt x="1755902" y="0"/>
                </a:lnTo>
                <a:lnTo>
                  <a:pt x="0" y="0"/>
                </a:lnTo>
                <a:lnTo>
                  <a:pt x="0" y="213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62532" y="3554602"/>
            <a:ext cx="1675130" cy="215265"/>
          </a:xfrm>
          <a:custGeom>
            <a:avLst/>
            <a:gdLst/>
            <a:ahLst/>
            <a:cxnLst/>
            <a:rect l="l" t="t" r="r" b="b"/>
            <a:pathLst>
              <a:path w="1675130" h="215264">
                <a:moveTo>
                  <a:pt x="0" y="214883"/>
                </a:moveTo>
                <a:lnTo>
                  <a:pt x="1675130" y="214883"/>
                </a:lnTo>
                <a:lnTo>
                  <a:pt x="1675130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62532" y="3769486"/>
            <a:ext cx="1509395" cy="213360"/>
          </a:xfrm>
          <a:custGeom>
            <a:avLst/>
            <a:gdLst/>
            <a:ahLst/>
            <a:cxnLst/>
            <a:rect l="l" t="t" r="r" b="b"/>
            <a:pathLst>
              <a:path w="1509395" h="213360">
                <a:moveTo>
                  <a:pt x="0" y="213359"/>
                </a:moveTo>
                <a:lnTo>
                  <a:pt x="1509013" y="213359"/>
                </a:lnTo>
                <a:lnTo>
                  <a:pt x="1509013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316351" y="4279010"/>
            <a:ext cx="1016635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2D74B5"/>
                </a:solidFill>
                <a:latin typeface="Calibri"/>
                <a:cs typeface="Calibri"/>
              </a:rPr>
              <a:t>MATRICE</a:t>
            </a:r>
            <a:r>
              <a:rPr dirty="0" sz="1400" spc="-85" b="1">
                <a:solidFill>
                  <a:srgbClr val="2D74B5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2D74B5"/>
                </a:solidFill>
                <a:latin typeface="Calibri"/>
                <a:cs typeface="Calibri"/>
              </a:rPr>
              <a:t>200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62532" y="4522342"/>
            <a:ext cx="5437505" cy="213360"/>
          </a:xfrm>
          <a:custGeom>
            <a:avLst/>
            <a:gdLst/>
            <a:ahLst/>
            <a:cxnLst/>
            <a:rect l="l" t="t" r="r" b="b"/>
            <a:pathLst>
              <a:path w="5437505" h="213360">
                <a:moveTo>
                  <a:pt x="0" y="213360"/>
                </a:moveTo>
                <a:lnTo>
                  <a:pt x="5436997" y="213360"/>
                </a:lnTo>
                <a:lnTo>
                  <a:pt x="5436997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316351" y="8455405"/>
            <a:ext cx="1016635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2D74B5"/>
                </a:solidFill>
                <a:latin typeface="Calibri"/>
                <a:cs typeface="Calibri"/>
              </a:rPr>
              <a:t>MATRICE</a:t>
            </a:r>
            <a:r>
              <a:rPr dirty="0" sz="1400" spc="-85" b="1">
                <a:solidFill>
                  <a:srgbClr val="2D74B5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2D74B5"/>
                </a:solidFill>
                <a:latin typeface="Calibri"/>
                <a:cs typeface="Calibri"/>
              </a:rPr>
              <a:t>600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4762372"/>
            <a:ext cx="7560564" cy="3486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3450" y="3705224"/>
            <a:ext cx="2181225" cy="1453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47209" y="3171824"/>
            <a:ext cx="2468880" cy="2066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66875" y="5991224"/>
            <a:ext cx="4114165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68120" y="2047493"/>
            <a:ext cx="5422900" cy="1066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6405">
              <a:lnSpc>
                <a:spcPct val="100000"/>
              </a:lnSpc>
            </a:pPr>
            <a:r>
              <a:rPr dirty="0" sz="2000" spc="-5" b="1">
                <a:solidFill>
                  <a:srgbClr val="2D74B5"/>
                </a:solidFill>
                <a:latin typeface="Calibri"/>
                <a:cs typeface="Calibri"/>
              </a:rPr>
              <a:t>COMPONENTES ELÉCTRICOS DE </a:t>
            </a:r>
            <a:r>
              <a:rPr dirty="0" sz="2000" b="1">
                <a:solidFill>
                  <a:srgbClr val="2D74B5"/>
                </a:solidFill>
                <a:latin typeface="Calibri"/>
                <a:cs typeface="Calibri"/>
              </a:rPr>
              <a:t>UN</a:t>
            </a:r>
            <a:r>
              <a:rPr dirty="0" sz="2000" spc="-30" b="1">
                <a:solidFill>
                  <a:srgbClr val="2D74B5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2D74B5"/>
                </a:solidFill>
                <a:latin typeface="Calibri"/>
                <a:cs typeface="Calibri"/>
              </a:rPr>
              <a:t>DRONE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1200" spc="-5">
                <a:latin typeface="Calibri"/>
                <a:cs typeface="Calibri"/>
              </a:rPr>
              <a:t>Hay </a:t>
            </a:r>
            <a:r>
              <a:rPr dirty="0" sz="1200">
                <a:latin typeface="Calibri"/>
                <a:cs typeface="Calibri"/>
              </a:rPr>
              <a:t>varios </a:t>
            </a:r>
            <a:r>
              <a:rPr dirty="0" sz="1200" spc="-5">
                <a:latin typeface="Calibri"/>
                <a:cs typeface="Calibri"/>
              </a:rPr>
              <a:t>componentes eléctricos </a:t>
            </a:r>
            <a:r>
              <a:rPr dirty="0" sz="1200">
                <a:latin typeface="Calibri"/>
                <a:cs typeface="Calibri"/>
              </a:rPr>
              <a:t>para el </a:t>
            </a:r>
            <a:r>
              <a:rPr dirty="0" sz="1200" spc="-5">
                <a:latin typeface="Calibri"/>
                <a:cs typeface="Calibri"/>
              </a:rPr>
              <a:t>buen funcionamiento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un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Drone: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7500"/>
              </a:lnSpc>
              <a:spcBef>
                <a:spcPts val="755"/>
              </a:spcBef>
            </a:pPr>
            <a:r>
              <a:rPr dirty="0" sz="1200" spc="-5" b="1">
                <a:latin typeface="Calibri"/>
                <a:cs typeface="Calibri"/>
              </a:rPr>
              <a:t>Control electrónico </a:t>
            </a:r>
            <a:r>
              <a:rPr dirty="0" sz="1200" b="1">
                <a:latin typeface="Calibri"/>
                <a:cs typeface="Calibri"/>
              </a:rPr>
              <a:t>de </a:t>
            </a:r>
            <a:r>
              <a:rPr dirty="0" sz="1200" spc="-5" b="1">
                <a:latin typeface="Calibri"/>
                <a:cs typeface="Calibri"/>
              </a:rPr>
              <a:t>velocidad: </a:t>
            </a:r>
            <a:r>
              <a:rPr dirty="0" sz="1200" spc="-5">
                <a:latin typeface="Calibri"/>
                <a:cs typeface="Calibri"/>
              </a:rPr>
              <a:t>Controla </a:t>
            </a:r>
            <a:r>
              <a:rPr dirty="0" sz="1200" spc="-10">
                <a:latin typeface="Calibri"/>
                <a:cs typeface="Calibri"/>
              </a:rPr>
              <a:t>la </a:t>
            </a:r>
            <a:r>
              <a:rPr dirty="0" sz="1200" spc="-5">
                <a:latin typeface="Calibri"/>
                <a:cs typeface="Calibri"/>
              </a:rPr>
              <a:t>velocidad </a:t>
            </a:r>
            <a:r>
              <a:rPr dirty="0" sz="1200">
                <a:latin typeface="Calibri"/>
                <a:cs typeface="Calibri"/>
              </a:rPr>
              <a:t>y la </a:t>
            </a:r>
            <a:r>
              <a:rPr dirty="0" sz="1200" spc="-5">
                <a:latin typeface="Calibri"/>
                <a:cs typeface="Calibri"/>
              </a:rPr>
              <a:t>dirección </a:t>
            </a:r>
            <a:r>
              <a:rPr dirty="0" sz="1200" spc="-10">
                <a:latin typeface="Calibri"/>
                <a:cs typeface="Calibri"/>
              </a:rPr>
              <a:t>que </a:t>
            </a:r>
            <a:r>
              <a:rPr dirty="0" sz="1200" spc="-5">
                <a:latin typeface="Calibri"/>
                <a:cs typeface="Calibri"/>
              </a:rPr>
              <a:t>recibe de </a:t>
            </a:r>
            <a:r>
              <a:rPr dirty="0" sz="1200">
                <a:latin typeface="Calibri"/>
                <a:cs typeface="Calibri"/>
              </a:rPr>
              <a:t>la  placa </a:t>
            </a:r>
            <a:r>
              <a:rPr dirty="0" sz="1200" spc="-5">
                <a:latin typeface="Calibri"/>
                <a:cs typeface="Calibri"/>
              </a:rPr>
              <a:t>controlador. </a:t>
            </a:r>
            <a:r>
              <a:rPr dirty="0" sz="1200">
                <a:latin typeface="Calibri"/>
                <a:cs typeface="Calibri"/>
              </a:rPr>
              <a:t>Es </a:t>
            </a:r>
            <a:r>
              <a:rPr dirty="0" sz="1200" spc="-5">
                <a:latin typeface="Calibri"/>
                <a:cs typeface="Calibri"/>
              </a:rPr>
              <a:t>un componente esencial en </a:t>
            </a:r>
            <a:r>
              <a:rPr dirty="0" sz="1200">
                <a:latin typeface="Calibri"/>
                <a:cs typeface="Calibri"/>
              </a:rPr>
              <a:t>el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vuelo.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8486" y="5370194"/>
            <a:ext cx="1221105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2D74B5"/>
                </a:solidFill>
                <a:latin typeface="Calibri"/>
                <a:cs typeface="Calibri"/>
              </a:rPr>
              <a:t>VARIADOR</a:t>
            </a:r>
            <a:r>
              <a:rPr dirty="0" sz="1400" spc="-55" b="1">
                <a:solidFill>
                  <a:srgbClr val="2D74B5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2D74B5"/>
                </a:solidFill>
                <a:latin typeface="Calibri"/>
                <a:cs typeface="Calibri"/>
              </a:rPr>
              <a:t>F450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71440" y="5370194"/>
            <a:ext cx="1163320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2D74B5"/>
                </a:solidFill>
                <a:latin typeface="Calibri"/>
                <a:cs typeface="Calibri"/>
              </a:rPr>
              <a:t>VARIADOR</a:t>
            </a:r>
            <a:r>
              <a:rPr dirty="0" sz="1400" spc="-90" b="1">
                <a:solidFill>
                  <a:srgbClr val="2D74B5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2D74B5"/>
                </a:solidFill>
                <a:latin typeface="Calibri"/>
                <a:cs typeface="Calibri"/>
              </a:rPr>
              <a:t>PH4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6770" y="9031478"/>
            <a:ext cx="1856105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2D74B5"/>
                </a:solidFill>
                <a:latin typeface="Calibri"/>
                <a:cs typeface="Calibri"/>
              </a:rPr>
              <a:t>VARIADOR </a:t>
            </a:r>
            <a:r>
              <a:rPr dirty="0" sz="1400" b="1">
                <a:solidFill>
                  <a:srgbClr val="2D74B5"/>
                </a:solidFill>
                <a:latin typeface="Calibri"/>
                <a:cs typeface="Calibri"/>
              </a:rPr>
              <a:t>MATRICE</a:t>
            </a:r>
            <a:r>
              <a:rPr dirty="0" sz="1400" spc="-85" b="1">
                <a:solidFill>
                  <a:srgbClr val="2D74B5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2D74B5"/>
                </a:solidFill>
                <a:latin typeface="Calibri"/>
                <a:cs typeface="Calibri"/>
              </a:rPr>
              <a:t>600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450" y="1809749"/>
            <a:ext cx="3047365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68120" y="891540"/>
            <a:ext cx="469328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>
                <a:latin typeface="Calibri"/>
                <a:cs typeface="Calibri"/>
              </a:rPr>
              <a:t>Batería </a:t>
            </a:r>
            <a:r>
              <a:rPr dirty="0" sz="1200" b="1">
                <a:latin typeface="Calibri"/>
                <a:cs typeface="Calibri"/>
              </a:rPr>
              <a:t>de </a:t>
            </a:r>
            <a:r>
              <a:rPr dirty="0" sz="1200" spc="-5" b="1">
                <a:latin typeface="Calibri"/>
                <a:cs typeface="Calibri"/>
              </a:rPr>
              <a:t>Drones: </a:t>
            </a:r>
            <a:r>
              <a:rPr dirty="0" sz="1200" spc="-5">
                <a:latin typeface="Calibri"/>
                <a:cs typeface="Calibri"/>
              </a:rPr>
              <a:t>Alimenta </a:t>
            </a:r>
            <a:r>
              <a:rPr dirty="0" sz="1200">
                <a:latin typeface="Calibri"/>
                <a:cs typeface="Calibri"/>
              </a:rPr>
              <a:t>a </a:t>
            </a:r>
            <a:r>
              <a:rPr dirty="0" sz="1200" spc="-5">
                <a:latin typeface="Calibri"/>
                <a:cs typeface="Calibri"/>
              </a:rPr>
              <a:t>todos </a:t>
            </a:r>
            <a:r>
              <a:rPr dirty="0" sz="1200">
                <a:latin typeface="Calibri"/>
                <a:cs typeface="Calibri"/>
              </a:rPr>
              <a:t>los </a:t>
            </a:r>
            <a:r>
              <a:rPr dirty="0" sz="1200" spc="-5">
                <a:latin typeface="Calibri"/>
                <a:cs typeface="Calibri"/>
              </a:rPr>
              <a:t>componentes eléctricos del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Drone.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4422266"/>
            <a:ext cx="1500505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2D74B5"/>
                </a:solidFill>
                <a:latin typeface="Calibri"/>
                <a:cs typeface="Calibri"/>
              </a:rPr>
              <a:t>BATERÍA</a:t>
            </a:r>
            <a:r>
              <a:rPr dirty="0" sz="1400" spc="-90" b="1">
                <a:solidFill>
                  <a:srgbClr val="2D74B5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2D74B5"/>
                </a:solidFill>
                <a:latin typeface="Calibri"/>
                <a:cs typeface="Calibri"/>
              </a:rPr>
              <a:t>PHANTOM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4925" y="4422266"/>
            <a:ext cx="1214120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2D74B5"/>
                </a:solidFill>
                <a:latin typeface="Calibri"/>
                <a:cs typeface="Calibri"/>
              </a:rPr>
              <a:t>BATERÍA</a:t>
            </a:r>
            <a:r>
              <a:rPr dirty="0" sz="1400" spc="-105" b="1">
                <a:solidFill>
                  <a:srgbClr val="2D74B5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2D74B5"/>
                </a:solidFill>
                <a:latin typeface="Calibri"/>
                <a:cs typeface="Calibri"/>
              </a:rPr>
              <a:t>MAVIC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8120" y="8667241"/>
            <a:ext cx="1411605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2D74B5"/>
                </a:solidFill>
                <a:latin typeface="Calibri"/>
                <a:cs typeface="Calibri"/>
              </a:rPr>
              <a:t>BATERÍA </a:t>
            </a:r>
            <a:r>
              <a:rPr dirty="0" sz="1400" spc="-5" b="1">
                <a:solidFill>
                  <a:srgbClr val="2D74B5"/>
                </a:solidFill>
                <a:latin typeface="Calibri"/>
                <a:cs typeface="Calibri"/>
              </a:rPr>
              <a:t>INSPIRE</a:t>
            </a:r>
            <a:r>
              <a:rPr dirty="0" sz="1400" spc="-85" b="1">
                <a:solidFill>
                  <a:srgbClr val="2D74B5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2D74B5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4592" y="8667241"/>
            <a:ext cx="1694814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2D74B5"/>
                </a:solidFill>
                <a:latin typeface="Calibri"/>
                <a:cs typeface="Calibri"/>
              </a:rPr>
              <a:t>BATERÍA </a:t>
            </a:r>
            <a:r>
              <a:rPr dirty="0" sz="1400" spc="-5" b="1">
                <a:solidFill>
                  <a:srgbClr val="2D74B5"/>
                </a:solidFill>
                <a:latin typeface="Calibri"/>
                <a:cs typeface="Calibri"/>
              </a:rPr>
              <a:t>MATRICE</a:t>
            </a:r>
            <a:r>
              <a:rPr dirty="0" sz="1400" spc="-55" b="1">
                <a:solidFill>
                  <a:srgbClr val="2D74B5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2D74B5"/>
                </a:solidFill>
                <a:latin typeface="Calibri"/>
                <a:cs typeface="Calibri"/>
              </a:rPr>
              <a:t>600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18634" y="2142997"/>
            <a:ext cx="2860040" cy="1904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04895" y="5755766"/>
            <a:ext cx="3955669" cy="2809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5975095"/>
            <a:ext cx="3781425" cy="2559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6025" y="6438899"/>
            <a:ext cx="2466975" cy="2466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68120" y="860084"/>
            <a:ext cx="5424170" cy="663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17200"/>
              </a:lnSpc>
            </a:pPr>
            <a:r>
              <a:rPr dirty="0" sz="1200" spc="-5" b="1">
                <a:latin typeface="Calibri"/>
                <a:cs typeface="Calibri"/>
              </a:rPr>
              <a:t>Control remoto para Drones: </a:t>
            </a:r>
            <a:r>
              <a:rPr dirty="0" sz="1200" spc="-5">
                <a:latin typeface="Calibri"/>
                <a:cs typeface="Calibri"/>
              </a:rPr>
              <a:t>Es </a:t>
            </a:r>
            <a:r>
              <a:rPr dirty="0" sz="1200">
                <a:latin typeface="Calibri"/>
                <a:cs typeface="Calibri"/>
              </a:rPr>
              <a:t>el </a:t>
            </a:r>
            <a:r>
              <a:rPr dirty="0" sz="1200" spc="-5">
                <a:latin typeface="Calibri"/>
                <a:cs typeface="Calibri"/>
              </a:rPr>
              <a:t>dispositivo que controla </a:t>
            </a:r>
            <a:r>
              <a:rPr dirty="0" sz="1200">
                <a:latin typeface="Calibri"/>
                <a:cs typeface="Calibri"/>
              </a:rPr>
              <a:t>el </a:t>
            </a:r>
            <a:r>
              <a:rPr dirty="0" sz="1200" spc="-5">
                <a:latin typeface="Calibri"/>
                <a:cs typeface="Calibri"/>
              </a:rPr>
              <a:t>Drone </a:t>
            </a:r>
            <a:r>
              <a:rPr dirty="0" sz="1200">
                <a:latin typeface="Calibri"/>
                <a:cs typeface="Calibri"/>
              </a:rPr>
              <a:t>y que </a:t>
            </a:r>
            <a:r>
              <a:rPr dirty="0" sz="1200" spc="-10">
                <a:latin typeface="Calibri"/>
                <a:cs typeface="Calibri"/>
              </a:rPr>
              <a:t>nos  </a:t>
            </a:r>
            <a:r>
              <a:rPr dirty="0" sz="1200" spc="-5">
                <a:latin typeface="Calibri"/>
                <a:cs typeface="Calibri"/>
              </a:rPr>
              <a:t>permitirá manejarlo desde donde estemos. Hay software para smartphones </a:t>
            </a:r>
            <a:r>
              <a:rPr dirty="0" sz="1200">
                <a:latin typeface="Calibri"/>
                <a:cs typeface="Calibri"/>
              </a:rPr>
              <a:t>y </a:t>
            </a:r>
            <a:r>
              <a:rPr dirty="0" sz="1200" spc="-5">
                <a:latin typeface="Calibri"/>
                <a:cs typeface="Calibri"/>
              </a:rPr>
              <a:t>tablets  </a:t>
            </a:r>
            <a:r>
              <a:rPr dirty="0" sz="1200">
                <a:latin typeface="Calibri"/>
                <a:cs typeface="Calibri"/>
              </a:rPr>
              <a:t>que </a:t>
            </a:r>
            <a:r>
              <a:rPr dirty="0" sz="1200" spc="-5">
                <a:latin typeface="Calibri"/>
                <a:cs typeface="Calibri"/>
              </a:rPr>
              <a:t>son necesarios para su funcionamiento, dependerá del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Drone.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8795" y="6170548"/>
            <a:ext cx="1477010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2D74B5"/>
                </a:solidFill>
                <a:latin typeface="Calibri"/>
                <a:cs typeface="Calibri"/>
              </a:rPr>
              <a:t>EMISORA </a:t>
            </a:r>
            <a:r>
              <a:rPr dirty="0" sz="1400" b="1">
                <a:solidFill>
                  <a:srgbClr val="2D74B5"/>
                </a:solidFill>
                <a:latin typeface="Calibri"/>
                <a:cs typeface="Calibri"/>
              </a:rPr>
              <a:t>INSPIRE</a:t>
            </a:r>
            <a:r>
              <a:rPr dirty="0" sz="1400" spc="-70" b="1">
                <a:solidFill>
                  <a:srgbClr val="2D74B5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2D74B5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5875" y="9174733"/>
            <a:ext cx="2772410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2D74B5"/>
                </a:solidFill>
                <a:latin typeface="Calibri"/>
                <a:cs typeface="Calibri"/>
              </a:rPr>
              <a:t>EMISORA ESTÁNDAR</a:t>
            </a:r>
            <a:r>
              <a:rPr dirty="0" sz="1400" spc="-25" b="1">
                <a:solidFill>
                  <a:srgbClr val="2D74B5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2D74B5"/>
                </a:solidFill>
                <a:latin typeface="Calibri"/>
                <a:cs typeface="Calibri"/>
              </a:rPr>
              <a:t>CONFIGURABLE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56435" y="3909948"/>
            <a:ext cx="3648075" cy="1847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51354" y="1517649"/>
            <a:ext cx="3581400" cy="23869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2017-09-11T17:05:03Z</dcterms:created>
  <dcterms:modified xsi:type="dcterms:W3CDTF">2017-09-11T17:05:03Z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Nitro Pro 9</vt:lpwstr>
  </property>
  <property fmtid="{D5CDD505-2E9C-101B-9397-08002B2CF9AE}" pid="3" name="LastSaved">
    <vt:filetime>2017-09-11T00:00:00Z</vt:filetime>
  </property>
</Properties>
</file>